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0" r:id="rId3"/>
    <p:sldId id="261" r:id="rId4"/>
    <p:sldId id="262" r:id="rId5"/>
    <p:sldId id="263" r:id="rId6"/>
    <p:sldId id="274" r:id="rId7"/>
    <p:sldId id="275" r:id="rId8"/>
    <p:sldId id="276" r:id="rId9"/>
    <p:sldId id="265" r:id="rId10"/>
    <p:sldId id="266" r:id="rId11"/>
    <p:sldId id="267" r:id="rId12"/>
    <p:sldId id="268" r:id="rId13"/>
    <p:sldId id="283" r:id="rId14"/>
    <p:sldId id="269" r:id="rId15"/>
    <p:sldId id="270" r:id="rId16"/>
    <p:sldId id="271" r:id="rId17"/>
    <p:sldId id="272" r:id="rId18"/>
    <p:sldId id="277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  <p:cmAuthor id="1" name="Nagesh" initials="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9" autoAdjust="0"/>
  </p:normalViewPr>
  <p:slideViewPr>
    <p:cSldViewPr>
      <p:cViewPr varScale="1">
        <p:scale>
          <a:sx n="90" d="100"/>
          <a:sy n="90" d="100"/>
        </p:scale>
        <p:origin x="30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6.wmf"/><Relationship Id="rId1" Type="http://schemas.openxmlformats.org/officeDocument/2006/relationships/image" Target="../media/image34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3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B4E75-AD17-4C14-967A-B14C42B35CC7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988CA-AD99-45E3-84B6-C50F3F42E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 Also, </a:t>
            </a:r>
            <a:r>
              <a:rPr lang="en-US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397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what number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42% </a:t>
            </a:r>
            <a:r>
              <a:rPr lang="en-US" sz="2800" i="0" dirty="0">
                <a:solidFill>
                  <a:srgbClr val="000099"/>
                </a:solidFill>
              </a:rPr>
              <a:t>= 0.42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157.5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24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b="1" i="0" dirty="0">
                <a:solidFill>
                  <a:srgbClr val="FF0000"/>
                </a:solidFill>
              </a:rPr>
              <a:t>375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1200" y="44196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2551942" imgH="279446" progId="Equation.DSMT4">
                  <p:embed/>
                </p:oleObj>
              </mc:Choice>
              <mc:Fallback>
                <p:oleObj name="Equation" r:id="rId3" imgW="2551942" imgH="279446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35400" y="31242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1242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397250" y="3614951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7" imgW="2095018" imgH="292123" progId="Equation.DSMT4">
                  <p:embed/>
                </p:oleObj>
              </mc:Choice>
              <mc:Fallback>
                <p:oleObj name="Equation" r:id="rId7" imgW="2095018" imgH="29212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614951"/>
                        <a:ext cx="209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191000" y="5167952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167952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333750" y="4118402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11" imgW="2222339" imgH="837787" progId="Equation.DSMT4">
                  <p:embed/>
                </p:oleObj>
              </mc:Choice>
              <mc:Fallback>
                <p:oleObj name="Equation" r:id="rId11" imgW="2222339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4118402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357880" y="41275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522980" y="46609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________% 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92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115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percent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R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b="1" i="0" dirty="0">
                <a:solidFill>
                  <a:srgbClr val="FF0000"/>
                </a:solidFill>
              </a:rPr>
              <a:t>125%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638800" y="41148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3" imgW="2361787" imgH="279446" progId="Equation.DSMT4">
                  <p:embed/>
                </p:oleObj>
              </mc:Choice>
              <mc:Fallback>
                <p:oleObj name="Equation" r:id="rId3" imgW="2361787" imgH="27944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56050" y="2971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9718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90950" y="338701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7" imgW="1574708" imgH="292123" progId="Equation.DSMT4">
                  <p:embed/>
                </p:oleObj>
              </mc:Choice>
              <mc:Fallback>
                <p:oleObj name="Equation" r:id="rId7" imgW="1574708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387014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92600" y="478894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9" imgW="1155264" imgH="292123" progId="Equation.DSMT4">
                  <p:embed/>
                </p:oleObj>
              </mc:Choice>
              <mc:Fallback>
                <p:oleObj name="Equation" r:id="rId9" imgW="1155264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788942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05300" y="5216856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1" imgW="1333293" imgH="304800" progId="Equation.DSMT4">
                  <p:embed/>
                </p:oleObj>
              </mc:Choice>
              <mc:Fallback>
                <p:oleObj name="Equation" r:id="rId11" imgW="1333293" imgH="304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216856"/>
                        <a:ext cx="133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381492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3" imgW="1688801" imgH="837787" progId="Equation.DSMT4">
                  <p:embed/>
                </p:oleObj>
              </mc:Choice>
              <mc:Fallback>
                <p:oleObj name="Equation" r:id="rId13" imgW="168880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4928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2180000" flipV="1">
            <a:off x="4165631" y="3810349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2180000" flipV="1">
            <a:off x="4000531" y="4304951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Percents can be changed to fraction form, and in some cases, the fraction form will simplify the work. For example, we know that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following examples illustrate the use of fractions. (See the table of values at the end of Section 4.4 for other percent and fraction equivalents.)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71650" y="2743200"/>
          <a:ext cx="560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3" imgW="5600520" imgH="838080" progId="Equation.DSMT4">
                  <p:embed/>
                </p:oleObj>
              </mc:Choice>
              <mc:Fallback>
                <p:oleObj name="Equation" r:id="rId3" imgW="5600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743200"/>
                        <a:ext cx="560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                      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56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42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Finding the Amount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371600" y="21336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3" imgW="1740559" imgH="838292" progId="Equation.DSMT4">
                  <p:embed/>
                </p:oleObj>
              </mc:Choice>
              <mc:Fallback>
                <p:oleObj name="Equation" r:id="rId3" imgW="1740559" imgH="838292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33600"/>
                        <a:ext cx="173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59200" y="3302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3020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59200" y="382905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7" imgW="1345970" imgH="837787" progId="Equation.DSMT4">
                  <p:embed/>
                </p:oleObj>
              </mc:Choice>
              <mc:Fallback>
                <p:oleObj name="Equation" r:id="rId7" imgW="1345970" imgH="837787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82905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54582" y="4768273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9" imgW="1244554" imgH="292123" progId="Equation.DSMT4">
                  <p:embed/>
                </p:oleObj>
              </mc:Choice>
              <mc:Fallback>
                <p:oleObj name="Equation" r:id="rId9" imgW="1244554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768273"/>
                        <a:ext cx="124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762664" y="528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11" imgW="927077" imgH="279446" progId="Equation.DSMT4">
                  <p:embed/>
                </p:oleObj>
              </mc:Choice>
              <mc:Fallback>
                <p:oleObj name="Equation" r:id="rId11" imgW="927077" imgH="279446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64" y="528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762500" y="3886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13" imgW="241124" imgH="190477" progId="Equation.DSMT4">
                  <p:embed/>
                </p:oleObj>
              </mc:Choice>
              <mc:Fallback>
                <p:oleObj name="Equation" r:id="rId13" imgW="241124" imgH="19047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886200"/>
                        <a:ext cx="241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2180000" flipV="1">
            <a:off x="4359766" y="4323513"/>
            <a:ext cx="18288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2180000" flipV="1">
            <a:off x="4787931" y="4077048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________ .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                          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250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98800" y="23043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2006278" imgH="837787" progId="Equation.DSMT4">
                  <p:embed/>
                </p:oleObj>
              </mc:Choice>
              <mc:Fallback>
                <p:oleObj name="Equation" r:id="rId3" imgW="2006278" imgH="837787" progId="Equation.DSMT4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04388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 (cont.)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38218" y="1143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3" imgW="1129910" imgH="279446" progId="Equation.DSMT4">
                  <p:embed/>
                </p:oleObj>
              </mc:Choice>
              <mc:Fallback>
                <p:oleObj name="Equation" r:id="rId3" imgW="1129910" imgH="279446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218" y="1143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724400" y="5486400"/>
            <a:ext cx="3979720" cy="53340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</a:t>
            </a: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b="1" i="0" dirty="0">
                <a:solidFill>
                  <a:srgbClr val="FF0000"/>
                </a:solidFill>
              </a:rPr>
              <a:t>400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64050" y="30353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5" imgW="2323756" imgH="622277" progId="Equation.DSMT4">
                  <p:embed/>
                </p:oleObj>
              </mc:Choice>
              <mc:Fallback>
                <p:oleObj name="Equation" r:id="rId5" imgW="2323756" imgH="62227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035300"/>
                        <a:ext cx="232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04736" y="1578592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7" imgW="1473629" imgH="838292" progId="Equation.DSMT4">
                  <p:embed/>
                </p:oleObj>
              </mc:Choice>
              <mc:Fallback>
                <p:oleObj name="Equation" r:id="rId7" imgW="1473629" imgH="83829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736" y="1578592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044700" y="2552700"/>
          <a:ext cx="1587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9" imgW="1587385" imgH="1663447" progId="Equation.DSMT4">
                  <p:embed/>
                </p:oleObj>
              </mc:Choice>
              <mc:Fallback>
                <p:oleObj name="Equation" r:id="rId9" imgW="1587385" imgH="1663447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552700"/>
                        <a:ext cx="15875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533506" y="51800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11" imgW="1231135" imgH="291947" progId="Equation.DSMT4">
                  <p:embed/>
                </p:oleObj>
              </mc:Choice>
              <mc:Fallback>
                <p:oleObj name="Equation" r:id="rId11" imgW="1231135" imgH="291947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06" y="5180013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21527" y="56515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13" imgW="1091878" imgH="292123" progId="Equation.DSMT4">
                  <p:embed/>
                </p:oleObj>
              </mc:Choice>
              <mc:Fallback>
                <p:oleObj name="Equation" r:id="rId13" imgW="1091878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527" y="56515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674918" y="4856017"/>
            <a:ext cx="304801" cy="1524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09902" y="4551218"/>
            <a:ext cx="533399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141518" y="4298373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Equation" r:id="rId15" imgW="291947" imgH="228600" progId="Equation.DSMT4">
                  <p:embed/>
                </p:oleObj>
              </mc:Choice>
              <mc:Fallback>
                <p:oleObj name="Equation" r:id="rId15" imgW="291947" imgH="228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518" y="4298373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2006023" y="3738127"/>
            <a:ext cx="762000" cy="1662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18987" y="2861827"/>
            <a:ext cx="772391" cy="183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519218" y="4267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Equation" r:id="rId17" imgW="1460064" imgH="837787" progId="Equation.DSMT4">
                  <p:embed/>
                </p:oleObj>
              </mc:Choice>
              <mc:Fallback>
                <p:oleObj name="Equation" r:id="rId17" imgW="1460064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218" y="4267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30"/>
          <p:cNvGraphicFramePr>
            <a:graphicFrameLocks noChangeAspect="1"/>
          </p:cNvGraphicFramePr>
          <p:nvPr/>
        </p:nvGraphicFramePr>
        <p:xfrm>
          <a:off x="4483100" y="4521200"/>
          <a:ext cx="267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19" imgW="2679264" imgH="279446" progId="Equation.DSMT4">
                  <p:embed/>
                </p:oleObj>
              </mc:Choice>
              <mc:Fallback>
                <p:oleObj name="Equation" r:id="rId19" imgW="2679264" imgH="27944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521200"/>
                        <a:ext cx="267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57144"/>
            <a:ext cx="8226425" cy="35958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following two comments are helpful in understanding percents and the relative sizes of the bases and the amounts.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percent is just another form of a fraction: </a:t>
            </a:r>
          </a:p>
          <a:p>
            <a:pPr marL="514350" indent="-514350">
              <a:spcBef>
                <a:spcPts val="16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When you find a percent of a given number,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the amount will be: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7315200" y="32131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914400" imgH="825110" progId="Equation.DSMT4">
                  <p:embed/>
                </p:oleObj>
              </mc:Choice>
              <mc:Fallback>
                <p:oleObj name="Equation" r:id="rId3" imgW="914400" imgH="82511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213100"/>
                        <a:ext cx="914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10739"/>
            <a:ext cx="8226425" cy="24776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 (cont.)</a:t>
            </a:r>
          </a:p>
          <a:p>
            <a:pPr marL="914400" indent="-45720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smaller than the given number if the percent is less than 100%.</a:t>
            </a:r>
          </a:p>
          <a:p>
            <a:pPr marL="914400" indent="-457200">
              <a:spcBef>
                <a:spcPts val="6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larger than the given number if the percent is more than 100%.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Maggie is taking an online survey. Currently, she has answered </a:t>
            </a:r>
            <a:r>
              <a:rPr lang="en-US" sz="2800" dirty="0">
                <a:solidFill>
                  <a:srgbClr val="0000FF"/>
                </a:solidFill>
              </a:rPr>
              <a:t>27 questions</a:t>
            </a:r>
            <a:r>
              <a:rPr lang="en-US" sz="2800" dirty="0"/>
              <a:t>, and the progress bar at the bottom of her screen tells her she has completed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of the survey. How many questions are on the survey?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percent problems </a:t>
            </a:r>
            <a:r>
              <a:rPr lang="en-US" i="0" dirty="0">
                <a:solidFill>
                  <a:schemeClr val="tx1"/>
                </a:solidFill>
              </a:rPr>
              <a:t>using the equation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×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99100" y="41402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Equation" r:id="rId3" imgW="2551942" imgH="279446" progId="Equation.DSMT4">
                  <p:embed/>
                </p:oleObj>
              </mc:Choice>
              <mc:Fallback>
                <p:oleObj name="Equation" r:id="rId3" imgW="2551942" imgH="279446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1402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2819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819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3418" y="3310577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7" imgW="1663447" imgH="292123" progId="Equation.DSMT4">
                  <p:embed/>
                </p:oleObj>
              </mc:Choice>
              <mc:Fallback>
                <p:oleObj name="Equation" r:id="rId7" imgW="1663447" imgH="29212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418" y="3310577"/>
                        <a:ext cx="166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70036" y="4863152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9" imgW="888510" imgH="291947" progId="Equation.DSMT4">
                  <p:embed/>
                </p:oleObj>
              </mc:Choice>
              <mc:Fallback>
                <p:oleObj name="Equation" r:id="rId9" imgW="888510" imgH="291947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036" y="4863152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35300" y="3813175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11" imgW="2082341" imgH="837787" progId="Equation.DSMT4">
                  <p:embed/>
                </p:oleObj>
              </mc:Choice>
              <mc:Fallback>
                <p:oleObj name="Equation" r:id="rId11" imgW="2082341" imgH="83778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813175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60700" y="3822700"/>
            <a:ext cx="660400" cy="3439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23491" y="4335317"/>
            <a:ext cx="673100" cy="350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0" y="5344180"/>
            <a:ext cx="565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45 questions</a:t>
            </a:r>
            <a:r>
              <a:rPr lang="en-US" sz="2800" dirty="0"/>
              <a:t> on the survey.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128861"/>
            <a:ext cx="80772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60% </a:t>
            </a:r>
            <a:r>
              <a:rPr lang="en-US" sz="2800" dirty="0">
                <a:solidFill>
                  <a:srgbClr val="000099"/>
                </a:solidFill>
              </a:rPr>
              <a:t>= 0.60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27</a:t>
            </a:r>
            <a:r>
              <a:rPr lang="en-US" sz="2800" dirty="0"/>
              <a:t>. To find the base, substitute into the equation and solve for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75073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Marcus feels he needs to get </a:t>
            </a:r>
            <a:r>
              <a:rPr lang="en-US" sz="2800" dirty="0">
                <a:solidFill>
                  <a:srgbClr val="0000FF"/>
                </a:solidFill>
              </a:rPr>
              <a:t>80%</a:t>
            </a:r>
            <a:r>
              <a:rPr lang="en-US" sz="2800" dirty="0"/>
              <a:t> of the questions in </a:t>
            </a:r>
            <a:br>
              <a:rPr lang="en-US" sz="2800" dirty="0"/>
            </a:br>
            <a:r>
              <a:rPr lang="en-US" sz="2800" dirty="0"/>
              <a:t>his homework assignment correct to be confident that he has mastered the material. If today’s assignment contains </a:t>
            </a:r>
            <a:r>
              <a:rPr lang="en-US" sz="2800" dirty="0">
                <a:solidFill>
                  <a:srgbClr val="0000FF"/>
                </a:solidFill>
              </a:rPr>
              <a:t>15 questions</a:t>
            </a:r>
            <a:r>
              <a:rPr lang="en-US" sz="2800" dirty="0"/>
              <a:t>, how many questions does Marcus need to answer correctly to feel he has achieved mastery of this material?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Application: Finding the Amount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3200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3" imgW="1117233" imgH="279446" progId="Equation.DSMT4">
                  <p:embed/>
                </p:oleObj>
              </mc:Choice>
              <mc:Fallback>
                <p:oleObj name="Equation" r:id="rId3" imgW="1117233" imgH="27944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00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71800" y="3691577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5" imgW="1688801" imgH="292123" progId="Equation.DSMT4">
                  <p:embed/>
                </p:oleObj>
              </mc:Choice>
              <mc:Fallback>
                <p:oleObj name="Equation" r:id="rId5" imgW="1688801" imgH="29212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91577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754582" y="4171002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7" imgW="914400" imgH="279446" progId="Equation.DSMT4">
                  <p:embed/>
                </p:oleObj>
              </mc:Choice>
              <mc:Fallback>
                <p:oleObj name="Equation" r:id="rId7" imgW="914400" imgH="27944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171002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09598" y="4724400"/>
            <a:ext cx="764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Marcus needs to answer </a:t>
            </a:r>
            <a:r>
              <a:rPr lang="en-US" sz="2800" b="1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questions correctly to feel he has mastered the material.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99" y="1128861"/>
            <a:ext cx="77862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80% </a:t>
            </a:r>
            <a:r>
              <a:rPr lang="en-US" sz="2800" dirty="0">
                <a:solidFill>
                  <a:srgbClr val="000099"/>
                </a:solidFill>
              </a:rPr>
              <a:t>= 0.80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= 15</a:t>
            </a:r>
            <a:r>
              <a:rPr lang="en-US" sz="2800" dirty="0"/>
              <a:t>. To find the amount, substitute into the equation and solve for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Terms Related to the Basic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i="1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For the basic equation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rate</a:t>
            </a:r>
            <a:r>
              <a:rPr lang="en-US" sz="2800" dirty="0">
                <a:solidFill>
                  <a:srgbClr val="000000"/>
                </a:solidFill>
              </a:rPr>
              <a:t> or percent (as a decimal number or fraction).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  <a:p>
            <a:pPr>
              <a:spcAft>
                <a:spcPts val="1200"/>
              </a:spcAft>
            </a:pPr>
            <a:endParaRPr lang="en-US" sz="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196977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Note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The basic equation can also be written in the form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This form is convenient when solving for the amount 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percent (rate).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is 65% of 800?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 =   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  = 0.65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C00000"/>
                </a:solidFill>
              </a:rPr>
              <a:t> 800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36126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08962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(rate)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42% of what number is 157.5?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</a:t>
            </a:r>
            <a:r>
              <a:rPr lang="en-US" sz="2800" dirty="0">
                <a:solidFill>
                  <a:srgbClr val="C00000"/>
                </a:solidFill>
              </a:rPr>
              <a:t>0.42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157.5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67299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17478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(rate) given the base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percent of 92 is 115?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i="1" dirty="0">
                <a:solidFill>
                  <a:srgbClr val="C00000"/>
                </a:solidFill>
              </a:rPr>
              <a:t>R 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 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  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R</a:t>
            </a:r>
            <a:r>
              <a:rPr lang="en-US" sz="26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·</a:t>
            </a:r>
            <a:r>
              <a:rPr lang="en-US" sz="2800" i="1" dirty="0">
                <a:solidFill>
                  <a:srgbClr val="C00000"/>
                </a:solidFill>
              </a:rPr>
              <a:t>  </a:t>
            </a:r>
            <a:r>
              <a:rPr lang="en-US" sz="2000" i="1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92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115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18362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610105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multiply. (The raised dot, · , is used in the percent formula.)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equals (=).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is </a:t>
            </a:r>
            <a:r>
              <a:rPr lang="en-US" sz="2800" i="0" dirty="0">
                <a:solidFill>
                  <a:srgbClr val="0000FF"/>
                </a:solidFill>
              </a:rPr>
              <a:t>65%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65% </a:t>
            </a:r>
            <a:r>
              <a:rPr lang="en-US" sz="2800" i="0" dirty="0">
                <a:solidFill>
                  <a:srgbClr val="000099"/>
                </a:solidFill>
              </a:rPr>
              <a:t>= 0.65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800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65%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520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3448" y="3581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1117233" imgH="279446" progId="Equation.DSMT4">
                  <p:embed/>
                </p:oleObj>
              </mc:Choice>
              <mc:Fallback>
                <p:oleObj name="Equation" r:id="rId3" imgW="1117233" imgH="27944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581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23448" y="42037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1878957" imgH="292123" progId="Equation.DSMT4">
                  <p:embed/>
                </p:oleObj>
              </mc:Choice>
              <mc:Fallback>
                <p:oleObj name="Equation" r:id="rId5" imgW="1878957" imgH="29212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203700"/>
                        <a:ext cx="187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23448" y="48387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7" imgW="1117233" imgH="292123" progId="Equation.DSMT4">
                  <p:embed/>
                </p:oleObj>
              </mc:Choice>
              <mc:Fallback>
                <p:oleObj name="Equation" r:id="rId7" imgW="1117233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8387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725</Words>
  <Application>Microsoft Office PowerPoint</Application>
  <PresentationFormat>On-screen Show (4:3)</PresentationFormat>
  <Paragraphs>111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Symbol</vt:lpstr>
      <vt:lpstr>Courier New</vt:lpstr>
      <vt:lpstr>Office Theme</vt:lpstr>
      <vt:lpstr>Equation</vt:lpstr>
      <vt:lpstr>Section 4.6</vt:lpstr>
      <vt:lpstr>Objective</vt:lpstr>
      <vt:lpstr>Terms Related to the Basic Equation R · B = A</vt:lpstr>
      <vt:lpstr>Solving Percent Problems Using  the Equation R · B = A</vt:lpstr>
      <vt:lpstr>Solving Percent Problems Using  the Equation R · B = A</vt:lpstr>
      <vt:lpstr>Solving Percent Problems Using  the Equation R · B = A (cont.)</vt:lpstr>
      <vt:lpstr>Solving Percent Problems Using  the Equation R · B = A (cont.)</vt:lpstr>
      <vt:lpstr>Solving Percent Problems Using  the Equation R · B = A</vt:lpstr>
      <vt:lpstr>Example 1: Finding the Amount</vt:lpstr>
      <vt:lpstr>Solving Percent Problems Using  the Equation R · B = A</vt:lpstr>
      <vt:lpstr>Example 2: Finding the Base</vt:lpstr>
      <vt:lpstr>Example 3: Finding the Percent</vt:lpstr>
      <vt:lpstr>Solving Percent Problems Using  the Equation R · B = A</vt:lpstr>
      <vt:lpstr>Example 4: Finding the Amount</vt:lpstr>
      <vt:lpstr>Example 5: Finding the Base</vt:lpstr>
      <vt:lpstr>Example 5: Finding the Base (cont.)</vt:lpstr>
      <vt:lpstr>Solving Percent Problems Using  the Equation R · B = A</vt:lpstr>
      <vt:lpstr>Solving Percent Problems Using  the Equation R · B = A (cont.)</vt:lpstr>
      <vt:lpstr>Example 6: Application: Finding the Base</vt:lpstr>
      <vt:lpstr>Example 6: Application: Finding the Base (cont.)</vt:lpstr>
      <vt:lpstr>Example 7: Application: Finding the Amount</vt:lpstr>
      <vt:lpstr>Example 7: Application: Finding the Amount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123</cp:revision>
  <dcterms:created xsi:type="dcterms:W3CDTF">2013-04-26T14:43:13Z</dcterms:created>
  <dcterms:modified xsi:type="dcterms:W3CDTF">2018-06-14T17:53:49Z</dcterms:modified>
</cp:coreProperties>
</file>