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9" r:id="rId3"/>
    <p:sldId id="290" r:id="rId4"/>
    <p:sldId id="291" r:id="rId5"/>
    <p:sldId id="293" r:id="rId6"/>
    <p:sldId id="294" r:id="rId7"/>
    <p:sldId id="295" r:id="rId8"/>
    <p:sldId id="296" r:id="rId9"/>
    <p:sldId id="297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98" r:id="rId24"/>
    <p:sldId id="299" r:id="rId25"/>
    <p:sldId id="300" r:id="rId26"/>
    <p:sldId id="301" r:id="rId27"/>
    <p:sldId id="302" r:id="rId28"/>
    <p:sldId id="303" r:id="rId29"/>
    <p:sldId id="304" r:id="rId30"/>
    <p:sldId id="305" r:id="rId31"/>
    <p:sldId id="306" r:id="rId32"/>
    <p:sldId id="307" r:id="rId33"/>
    <p:sldId id="308" r:id="rId34"/>
    <p:sldId id="309" r:id="rId3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8"/>
      <p:bold r:id="rId39"/>
      <p:italic r:id="rId40"/>
      <p:boldItalic r:id="rId4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0000"/>
    <a:srgbClr val="FFFFCC"/>
    <a:srgbClr val="0000FF"/>
    <a:srgbClr val="000099"/>
    <a:srgbClr val="FF00FF"/>
    <a:srgbClr val="2D7D9F"/>
    <a:srgbClr val="9900FF"/>
    <a:srgbClr val="1F497D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49" autoAdjust="0"/>
    <p:restoredTop sz="94679" autoAdjust="0"/>
  </p:normalViewPr>
  <p:slideViewPr>
    <p:cSldViewPr>
      <p:cViewPr varScale="1">
        <p:scale>
          <a:sx n="79" d="100"/>
          <a:sy n="79" d="100"/>
        </p:scale>
        <p:origin x="90" y="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2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ommentAuthors" Target="comment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font" Target="fonts/font3.fntdata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1.fntdata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font" Target="fonts/font4.fntdata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4" Type="http://schemas.openxmlformats.org/officeDocument/2006/relationships/image" Target="../media/image53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4" Type="http://schemas.openxmlformats.org/officeDocument/2006/relationships/image" Target="../media/image64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0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12" Type="http://schemas.openxmlformats.org/officeDocument/2006/relationships/image" Target="../media/image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5" Type="http://schemas.openxmlformats.org/officeDocument/2006/relationships/image" Target="../media/image10.wmf"/><Relationship Id="rId10" Type="http://schemas.openxmlformats.org/officeDocument/2006/relationships/image" Target="../media/image15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4" Type="http://schemas.openxmlformats.org/officeDocument/2006/relationships/image" Target="../media/image76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0.wmf"/></Relationships>
</file>

<file path=ppt/drawings/_rels/vmlDrawing23.v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3" Type="http://schemas.openxmlformats.org/officeDocument/2006/relationships/image" Target="../media/image83.wmf"/><Relationship Id="rId7" Type="http://schemas.openxmlformats.org/officeDocument/2006/relationships/image" Target="../media/image87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6" Type="http://schemas.openxmlformats.org/officeDocument/2006/relationships/image" Target="../media/image86.wmf"/><Relationship Id="rId5" Type="http://schemas.openxmlformats.org/officeDocument/2006/relationships/image" Target="../media/image85.wmf"/><Relationship Id="rId4" Type="http://schemas.openxmlformats.org/officeDocument/2006/relationships/image" Target="../media/image84.wmf"/><Relationship Id="rId9" Type="http://schemas.openxmlformats.org/officeDocument/2006/relationships/image" Target="../media/image89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1.wmf"/><Relationship Id="rId1" Type="http://schemas.openxmlformats.org/officeDocument/2006/relationships/image" Target="../media/image9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22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4590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47BF03-87CF-4996-99F9-031701C91CBE}" type="datetimeFigureOut">
              <a:rPr lang="en-US" smtClean="0"/>
              <a:pPr/>
              <a:t>5/31/2018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07C67D-10F2-49A4-B97C-1AAC901B65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516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3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51.bin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4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53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57.bin"/><Relationship Id="rId4" Type="http://schemas.openxmlformats.org/officeDocument/2006/relationships/image" Target="../media/image5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6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2.wmf"/><Relationship Id="rId5" Type="http://schemas.openxmlformats.org/officeDocument/2006/relationships/oleObject" Target="../embeddings/oleObject64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6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6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70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70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71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4.wmf"/><Relationship Id="rId5" Type="http://schemas.openxmlformats.org/officeDocument/2006/relationships/oleObject" Target="../embeddings/oleObject76.bin"/><Relationship Id="rId10" Type="http://schemas.openxmlformats.org/officeDocument/2006/relationships/image" Target="../media/image76.wmf"/><Relationship Id="rId4" Type="http://schemas.openxmlformats.org/officeDocument/2006/relationships/image" Target="../media/image73.wmf"/><Relationship Id="rId9" Type="http://schemas.openxmlformats.org/officeDocument/2006/relationships/oleObject" Target="../embeddings/oleObject78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oleObject" Target="../embeddings/oleObject79.bin"/><Relationship Id="rId7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78.wmf"/><Relationship Id="rId5" Type="http://schemas.openxmlformats.org/officeDocument/2006/relationships/oleObject" Target="../embeddings/oleObject80.bin"/><Relationship Id="rId4" Type="http://schemas.openxmlformats.org/officeDocument/2006/relationships/image" Target="../media/image77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80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13" Type="http://schemas.openxmlformats.org/officeDocument/2006/relationships/oleObject" Target="../embeddings/oleObject88.bin"/><Relationship Id="rId18" Type="http://schemas.openxmlformats.org/officeDocument/2006/relationships/image" Target="../media/image88.wmf"/><Relationship Id="rId3" Type="http://schemas.openxmlformats.org/officeDocument/2006/relationships/oleObject" Target="../embeddings/oleObject83.bin"/><Relationship Id="rId7" Type="http://schemas.openxmlformats.org/officeDocument/2006/relationships/oleObject" Target="../embeddings/oleObject85.bin"/><Relationship Id="rId12" Type="http://schemas.openxmlformats.org/officeDocument/2006/relationships/image" Target="../media/image85.wmf"/><Relationship Id="rId17" Type="http://schemas.openxmlformats.org/officeDocument/2006/relationships/oleObject" Target="../embeddings/oleObject9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7.wmf"/><Relationship Id="rId20" Type="http://schemas.openxmlformats.org/officeDocument/2006/relationships/image" Target="../media/image89.wmf"/><Relationship Id="rId1" Type="http://schemas.openxmlformats.org/officeDocument/2006/relationships/vmlDrawing" Target="../drawings/vmlDrawing23.vml"/><Relationship Id="rId6" Type="http://schemas.openxmlformats.org/officeDocument/2006/relationships/image" Target="../media/image82.wmf"/><Relationship Id="rId11" Type="http://schemas.openxmlformats.org/officeDocument/2006/relationships/oleObject" Target="../embeddings/oleObject87.bin"/><Relationship Id="rId5" Type="http://schemas.openxmlformats.org/officeDocument/2006/relationships/oleObject" Target="../embeddings/oleObject84.bin"/><Relationship Id="rId15" Type="http://schemas.openxmlformats.org/officeDocument/2006/relationships/oleObject" Target="../embeddings/oleObject89.bin"/><Relationship Id="rId10" Type="http://schemas.openxmlformats.org/officeDocument/2006/relationships/image" Target="../media/image84.wmf"/><Relationship Id="rId19" Type="http://schemas.openxmlformats.org/officeDocument/2006/relationships/oleObject" Target="../embeddings/oleObject91.bin"/><Relationship Id="rId4" Type="http://schemas.openxmlformats.org/officeDocument/2006/relationships/image" Target="../media/image81.wmf"/><Relationship Id="rId9" Type="http://schemas.openxmlformats.org/officeDocument/2006/relationships/oleObject" Target="../embeddings/oleObject86.bin"/><Relationship Id="rId14" Type="http://schemas.openxmlformats.org/officeDocument/2006/relationships/image" Target="../media/image86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91.wmf"/><Relationship Id="rId5" Type="http://schemas.openxmlformats.org/officeDocument/2006/relationships/oleObject" Target="../embeddings/oleObject93.bin"/><Relationship Id="rId4" Type="http://schemas.openxmlformats.org/officeDocument/2006/relationships/image" Target="../media/image90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13.wmf"/><Relationship Id="rId26" Type="http://schemas.openxmlformats.org/officeDocument/2006/relationships/oleObject" Target="../embeddings/oleObject17.bin"/><Relationship Id="rId3" Type="http://schemas.openxmlformats.org/officeDocument/2006/relationships/oleObject" Target="../embeddings/oleObject5.bin"/><Relationship Id="rId21" Type="http://schemas.openxmlformats.org/officeDocument/2006/relationships/oleObject" Target="../embeddings/oleObject14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12.bin"/><Relationship Id="rId25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.wmf"/><Relationship Id="rId20" Type="http://schemas.openxmlformats.org/officeDocument/2006/relationships/image" Target="../media/image14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24" Type="http://schemas.openxmlformats.org/officeDocument/2006/relationships/image" Target="../media/image16.wmf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23" Type="http://schemas.openxmlformats.org/officeDocument/2006/relationships/oleObject" Target="../embeddings/oleObject15.bin"/><Relationship Id="rId10" Type="http://schemas.openxmlformats.org/officeDocument/2006/relationships/image" Target="../media/image9.wmf"/><Relationship Id="rId19" Type="http://schemas.openxmlformats.org/officeDocument/2006/relationships/oleObject" Target="../embeddings/oleObject13.bin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Relationship Id="rId22" Type="http://schemas.openxmlformats.org/officeDocument/2006/relationships/image" Target="../media/image15.wmf"/><Relationship Id="rId27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13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19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Simple and Compound Interest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5: Application: Calculating Time using Simple Interest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Stuart is investing </a:t>
            </a:r>
            <a:r>
              <a:rPr lang="en-US" sz="2800" i="0" dirty="0">
                <a:solidFill>
                  <a:srgbClr val="0000FF"/>
                </a:solidFill>
              </a:rPr>
              <a:t>$1500 </a:t>
            </a:r>
            <a:r>
              <a:rPr lang="en-US" sz="2800" i="0" dirty="0">
                <a:solidFill>
                  <a:schemeClr val="tx1"/>
                </a:solidFill>
              </a:rPr>
              <a:t>at an interest rate of </a:t>
            </a:r>
            <a:r>
              <a:rPr lang="en-US" sz="2800" i="0" dirty="0">
                <a:solidFill>
                  <a:srgbClr val="0000FF"/>
                </a:solidFill>
              </a:rPr>
              <a:t>4%</a:t>
            </a:r>
            <a:r>
              <a:rPr lang="en-US" sz="2800" i="0" dirty="0">
                <a:solidFill>
                  <a:schemeClr val="tx1"/>
                </a:solidFill>
              </a:rPr>
              <a:t>. How long will it take for his investment to earn </a:t>
            </a:r>
            <a:r>
              <a:rPr lang="en-US" sz="2800" i="0" dirty="0">
                <a:solidFill>
                  <a:srgbClr val="0000FF"/>
                </a:solidFill>
              </a:rPr>
              <a:t>$15</a:t>
            </a:r>
            <a:r>
              <a:rPr lang="en-US" sz="2800" i="0" dirty="0">
                <a:solidFill>
                  <a:schemeClr val="tx1"/>
                </a:solidFill>
              </a:rPr>
              <a:t> in simple interest?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In this case, the unknown is time </a:t>
            </a:r>
            <a:r>
              <a:rPr lang="en-US" sz="2800" i="1" dirty="0">
                <a:solidFill>
                  <a:schemeClr val="tx1"/>
                </a:solidFill>
              </a:rPr>
              <a:t>t</a:t>
            </a:r>
            <a:r>
              <a:rPr lang="en-US" sz="2800" i="0" dirty="0">
                <a:solidFill>
                  <a:schemeClr val="tx1"/>
                </a:solidFill>
              </a:rPr>
              <a:t>. We do know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485900" y="4114800"/>
          <a:ext cx="5930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3" imgW="5930640" imgH="419040" progId="Equation.DSMT4">
                  <p:embed/>
                </p:oleObj>
              </mc:Choice>
              <mc:Fallback>
                <p:oleObj name="Equation" r:id="rId3" imgW="5930640" imgH="419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4114800"/>
                        <a:ext cx="59309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5: Application: Calculating Time using Simple Interest (cont.)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499764" cy="43581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Substituting and solving for</a:t>
            </a:r>
            <a:r>
              <a:rPr lang="en-US" sz="2800" i="1" dirty="0">
                <a:solidFill>
                  <a:schemeClr val="tx1"/>
                </a:solidFill>
              </a:rPr>
              <a:t> t </a:t>
            </a:r>
            <a:r>
              <a:rPr lang="en-US" sz="2800" i="0" dirty="0">
                <a:solidFill>
                  <a:schemeClr val="tx1"/>
                </a:solidFill>
              </a:rPr>
              <a:t>gives</a:t>
            </a: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lnSpc>
                <a:spcPct val="150000"/>
              </a:lnSpc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Stuart will earn </a:t>
            </a:r>
            <a:r>
              <a:rPr lang="en-US" sz="2800" i="0" dirty="0">
                <a:solidFill>
                  <a:srgbClr val="0000FF"/>
                </a:solidFill>
              </a:rPr>
              <a:t>$15</a:t>
            </a:r>
            <a:r>
              <a:rPr lang="en-US" sz="2800" i="0" dirty="0">
                <a:solidFill>
                  <a:schemeClr val="tx1"/>
                </a:solidFill>
              </a:rPr>
              <a:t> in interest after             (or </a:t>
            </a:r>
            <a:r>
              <a:rPr lang="en-US" sz="2800" i="0" dirty="0">
                <a:solidFill>
                  <a:srgbClr val="FF0000"/>
                </a:solidFill>
              </a:rPr>
              <a:t>3 months</a:t>
            </a:r>
            <a:r>
              <a:rPr lang="en-US" sz="2800" i="0" dirty="0">
                <a:solidFill>
                  <a:schemeClr val="tx1"/>
                </a:solidFill>
              </a:rPr>
              <a:t>).</a:t>
            </a:r>
          </a:p>
        </p:txBody>
      </p:sp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5693064" y="4952423"/>
          <a:ext cx="977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2" name="Equation" r:id="rId3" imgW="977760" imgH="825480" progId="Equation.DSMT4">
                  <p:embed/>
                </p:oleObj>
              </mc:Choice>
              <mc:Fallback>
                <p:oleObj name="Equation" r:id="rId3" imgW="977760" imgH="825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3064" y="4952423"/>
                        <a:ext cx="977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5175250" y="3407834"/>
          <a:ext cx="2413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3" name="Equation" r:id="rId5" imgW="2412720" imgH="304560" progId="Equation.DSMT4">
                  <p:embed/>
                </p:oleObj>
              </mc:Choice>
              <mc:Fallback>
                <p:oleObj name="Equation" r:id="rId5" imgW="2412720" imgH="3045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0" y="3407834"/>
                        <a:ext cx="2413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3498850" y="2133600"/>
          <a:ext cx="247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4" name="Equation" r:id="rId7" imgW="2476500" imgH="292100" progId="Equation.DSMT4">
                  <p:embed/>
                </p:oleObj>
              </mc:Choice>
              <mc:Fallback>
                <p:oleObj name="Equation" r:id="rId7" imgW="2476500" imgH="2921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8850" y="2133600"/>
                        <a:ext cx="247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3492500" y="2637367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5" name="Equation" r:id="rId9" imgW="1346200" imgH="292100" progId="Equation.DSMT4">
                  <p:embed/>
                </p:oleObj>
              </mc:Choice>
              <mc:Fallback>
                <p:oleObj name="Equation" r:id="rId9" imgW="1346200" imgH="2921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2637367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3429000" y="3141134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6" name="Equation" r:id="rId11" imgW="1473120" imgH="838080" progId="Equation.DSMT4">
                  <p:embed/>
                </p:oleObj>
              </mc:Choice>
              <mc:Fallback>
                <p:oleObj name="Equation" r:id="rId11" imgW="1473120" imgH="838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141134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3605068" y="40386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7" name="Equation" r:id="rId13" imgW="736600" imgH="838200" progId="Equation.DSMT4">
                  <p:embed/>
                </p:oleObj>
              </mc:Choice>
              <mc:Fallback>
                <p:oleObj name="Equation" r:id="rId13" imgW="736600" imgH="8382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5068" y="4038600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10800000" flipV="1">
            <a:off x="4237990" y="3175000"/>
            <a:ext cx="36576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4352290" y="3657599"/>
            <a:ext cx="36576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6425" cy="4130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1255713" indent="-1255713"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Use the formula </a:t>
            </a:r>
            <a:r>
              <a:rPr lang="en-US" sz="2800" i="1" dirty="0">
                <a:solidFill>
                  <a:srgbClr val="000000"/>
                </a:solidFill>
              </a:rPr>
              <a:t>I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×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×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, to calculate simple interest.  </a:t>
            </a:r>
          </a:p>
          <a:p>
            <a:pPr marL="457200" indent="-457200">
              <a:lnSpc>
                <a:spcPts val="5000"/>
              </a:lnSpc>
              <a:spcBef>
                <a:spcPts val="600"/>
              </a:spcBef>
            </a:pPr>
            <a:r>
              <a:rPr lang="en-US" sz="2800" dirty="0">
                <a:solidFill>
                  <a:srgbClr val="000000"/>
                </a:solidFill>
              </a:rPr>
              <a:t>	Let           where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is the number of periods per year for compounding.</a:t>
            </a:r>
          </a:p>
          <a:p>
            <a:pPr marL="457200" indent="-457200">
              <a:spcBef>
                <a:spcPts val="600"/>
              </a:spcBef>
            </a:pPr>
            <a:r>
              <a:rPr lang="en-US" sz="2800" dirty="0">
                <a:solidFill>
                  <a:srgbClr val="000000"/>
                </a:solidFill>
              </a:rPr>
              <a:t>	For example:</a:t>
            </a:r>
          </a:p>
          <a:p>
            <a:pPr marL="457200" indent="-457200">
              <a:spcBef>
                <a:spcPct val="35000"/>
              </a:spcBef>
            </a:pPr>
            <a:r>
              <a:rPr lang="en-US" sz="2800" dirty="0">
                <a:solidFill>
                  <a:srgbClr val="000000"/>
                </a:solidFill>
              </a:rPr>
              <a:t>	for compounding </a:t>
            </a:r>
            <a:r>
              <a:rPr lang="en-US" sz="2800" b="1" dirty="0">
                <a:solidFill>
                  <a:srgbClr val="C00000"/>
                </a:solidFill>
              </a:rPr>
              <a:t>annually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1 and</a:t>
            </a:r>
          </a:p>
          <a:p>
            <a:pPr marL="457200" indent="-457200">
              <a:spcBef>
                <a:spcPct val="35000"/>
              </a:spcBef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</a:p>
          <a:p>
            <a:pPr marL="1255713" indent="-1255713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Calculate Compound Interest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0484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9209486"/>
              </p:ext>
            </p:extLst>
          </p:nvPr>
        </p:nvGraphicFramePr>
        <p:xfrm>
          <a:off x="1524000" y="2625436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3" imgW="736600" imgH="838200" progId="Equation.DSMT4">
                  <p:embed/>
                </p:oleObj>
              </mc:Choice>
              <mc:Fallback>
                <p:oleObj name="Equation" r:id="rId3" imgW="736600" imgH="838200" progId="Equation.DSMT4">
                  <p:embed/>
                  <p:pic>
                    <p:nvPicPr>
                      <p:cNvPr id="0" name="Picture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625436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6413500" y="4409209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5" imgW="1282700" imgH="838200" progId="Equation.DSMT4">
                  <p:embed/>
                </p:oleObj>
              </mc:Choice>
              <mc:Fallback>
                <p:oleObj name="Equation" r:id="rId5" imgW="1282700" imgH="838200" progId="Equation.DSMT4">
                  <p:embed/>
                  <p:pic>
                    <p:nvPicPr>
                      <p:cNvPr id="0" name="Picture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0" y="4409209"/>
                        <a:ext cx="128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/>
          </p:cNvSpPr>
          <p:nvPr/>
        </p:nvSpPr>
        <p:spPr>
          <a:xfrm>
            <a:off x="457200" y="1280160"/>
            <a:ext cx="8226425" cy="43586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 marL="1146175" indent="-1146175" algn="ctr">
              <a:lnSpc>
                <a:spcPct val="90000"/>
              </a:lnSpc>
              <a:spcAft>
                <a:spcPts val="1200"/>
              </a:spcAft>
            </a:pPr>
            <a:r>
              <a:rPr lang="en-US" sz="2800" b="1" dirty="0">
                <a:solidFill>
                  <a:srgbClr val="000000"/>
                </a:solidFill>
              </a:rPr>
              <a:t>Procedure (cont.)</a:t>
            </a:r>
          </a:p>
          <a:p>
            <a:pPr marL="457200" indent="-457200">
              <a:lnSpc>
                <a:spcPct val="90000"/>
              </a:lnSpc>
              <a:spcBef>
                <a:spcPct val="70000"/>
              </a:spcBef>
              <a:tabLst>
                <a:tab pos="742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for compounding </a:t>
            </a:r>
            <a:r>
              <a:rPr lang="en-US" sz="2800" b="1" dirty="0">
                <a:solidFill>
                  <a:srgbClr val="C00000"/>
                </a:solidFill>
              </a:rPr>
              <a:t>semiannually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2 and </a:t>
            </a:r>
          </a:p>
          <a:p>
            <a:pPr marL="457200" indent="-457200">
              <a:lnSpc>
                <a:spcPct val="90000"/>
              </a:lnSpc>
              <a:spcBef>
                <a:spcPct val="100000"/>
              </a:spcBef>
              <a:spcAft>
                <a:spcPts val="1200"/>
              </a:spcAft>
              <a:tabLst>
                <a:tab pos="742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for compounding </a:t>
            </a:r>
            <a:r>
              <a:rPr lang="en-US" sz="2800" b="1" dirty="0">
                <a:solidFill>
                  <a:srgbClr val="C00000"/>
                </a:solidFill>
              </a:rPr>
              <a:t>quarterly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4 and </a:t>
            </a:r>
          </a:p>
          <a:p>
            <a:pPr marL="457200" indent="-457200">
              <a:lnSpc>
                <a:spcPct val="90000"/>
              </a:lnSpc>
              <a:spcBef>
                <a:spcPct val="100000"/>
              </a:spcBef>
              <a:spcAft>
                <a:spcPts val="1200"/>
              </a:spcAft>
              <a:tabLst>
                <a:tab pos="742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for compounding </a:t>
            </a:r>
            <a:r>
              <a:rPr lang="en-US" sz="2800" b="1" dirty="0">
                <a:solidFill>
                  <a:srgbClr val="C00000"/>
                </a:solidFill>
              </a:rPr>
              <a:t>bimonthly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6 and </a:t>
            </a:r>
          </a:p>
          <a:p>
            <a:pPr marL="457200" indent="-457200">
              <a:lnSpc>
                <a:spcPct val="90000"/>
              </a:lnSpc>
              <a:spcBef>
                <a:spcPct val="100000"/>
              </a:spcBef>
              <a:spcAft>
                <a:spcPts val="1200"/>
              </a:spcAft>
              <a:tabLst>
                <a:tab pos="7429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for compounding </a:t>
            </a:r>
            <a:r>
              <a:rPr lang="en-US" sz="2800" b="1" dirty="0">
                <a:solidFill>
                  <a:srgbClr val="C00000"/>
                </a:solidFill>
              </a:rPr>
              <a:t>monthly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12 and </a:t>
            </a:r>
          </a:p>
        </p:txBody>
      </p:sp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Calculate Compound Interest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150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7101869" y="1937274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1" name="Equation" r:id="rId3" imgW="723586" imgH="837836" progId="Equation.DSMT4">
                  <p:embed/>
                </p:oleObj>
              </mc:Choice>
              <mc:Fallback>
                <p:oleObj name="Equation" r:id="rId3" imgW="723586" imgH="837836" progId="Equation.DSMT4">
                  <p:embed/>
                  <p:pic>
                    <p:nvPicPr>
                      <p:cNvPr id="0" name="Picture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1869" y="1937274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6501245" y="27178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2" name="Equation" r:id="rId5" imgW="736600" imgH="838200" progId="Equation.DSMT4">
                  <p:embed/>
                </p:oleObj>
              </mc:Choice>
              <mc:Fallback>
                <p:oleObj name="Equation" r:id="rId5" imgW="736600" imgH="838200" progId="Equation.DSMT4">
                  <p:embed/>
                  <p:pic>
                    <p:nvPicPr>
                      <p:cNvPr id="0" name="Picture 1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1245" y="2717800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6629400" y="3692856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3" name="Equation" r:id="rId7" imgW="723586" imgH="837836" progId="Equation.DSMT4">
                  <p:embed/>
                </p:oleObj>
              </mc:Choice>
              <mc:Fallback>
                <p:oleObj name="Equation" r:id="rId7" imgW="723586" imgH="837836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3692856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6553200" y="4656160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4" name="Equation" r:id="rId9" imgW="889000" imgH="838200" progId="Equation.DSMT4">
                  <p:embed/>
                </p:oleObj>
              </mc:Choice>
              <mc:Fallback>
                <p:oleObj name="Equation" r:id="rId9" imgW="889000" imgH="838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4656160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6425" cy="336092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146175" indent="-1146175" algn="ctr">
              <a:lnSpc>
                <a:spcPct val="90000"/>
              </a:lnSpc>
              <a:spcAft>
                <a:spcPts val="1200"/>
              </a:spcAft>
            </a:pPr>
            <a:r>
              <a:rPr lang="en-US" sz="2800" b="1" dirty="0">
                <a:solidFill>
                  <a:srgbClr val="000000"/>
                </a:solidFill>
              </a:rPr>
              <a:t>Procedure (cont.)</a:t>
            </a:r>
          </a:p>
          <a:p>
            <a:pPr marL="457200" indent="-457200">
              <a:lnSpc>
                <a:spcPct val="90000"/>
              </a:lnSpc>
              <a:spcBef>
                <a:spcPct val="75000"/>
              </a:spcBef>
            </a:pPr>
            <a:r>
              <a:rPr lang="en-US" sz="2800" dirty="0">
                <a:solidFill>
                  <a:srgbClr val="000000"/>
                </a:solidFill>
              </a:rPr>
              <a:t>	for compounding </a:t>
            </a:r>
            <a:r>
              <a:rPr lang="en-US" sz="2800" b="1" dirty="0">
                <a:solidFill>
                  <a:srgbClr val="C00000"/>
                </a:solidFill>
              </a:rPr>
              <a:t>daily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365 and </a:t>
            </a:r>
          </a:p>
          <a:p>
            <a:pPr marL="457200" indent="-457200">
              <a:lnSpc>
                <a:spcPct val="90000"/>
              </a:lnSpc>
            </a:pPr>
            <a:endParaRPr lang="en-US" sz="2800" dirty="0">
              <a:solidFill>
                <a:srgbClr val="000000"/>
              </a:solidFill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 startAt="2"/>
            </a:pPr>
            <a:r>
              <a:rPr lang="en-US" sz="2800" dirty="0">
                <a:solidFill>
                  <a:srgbClr val="000000"/>
                </a:solidFill>
              </a:rPr>
              <a:t>Add this interest to the principal to create a new value for the principal.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buFont typeface="+mj-lt"/>
              <a:buAutoNum type="arabicPeriod" startAt="3"/>
            </a:pPr>
            <a:r>
              <a:rPr lang="en-US" sz="2800" dirty="0">
                <a:solidFill>
                  <a:srgbClr val="000000"/>
                </a:solidFill>
              </a:rPr>
              <a:t>Repeat steps 1 and 2 however many times the interest is to be compounded.</a:t>
            </a:r>
          </a:p>
        </p:txBody>
      </p:sp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Calculate Compound Interest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253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6248400" y="1933575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3" imgW="1066680" imgH="838080" progId="Equation.DSMT4">
                  <p:embed/>
                </p:oleObj>
              </mc:Choice>
              <mc:Fallback>
                <p:oleObj name="Equation" r:id="rId3" imgW="1066680" imgH="838080" progId="Equation.DSMT4">
                  <p:embed/>
                  <p:pic>
                    <p:nvPicPr>
                      <p:cNvPr id="0" name="Picture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1933575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6: Application: Calculating Compound Interest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6265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If a savings account of </a:t>
            </a:r>
            <a:r>
              <a:rPr lang="en-US" sz="2800" i="0" dirty="0">
                <a:solidFill>
                  <a:srgbClr val="0000FF"/>
                </a:solidFill>
              </a:rPr>
              <a:t>$1200 </a:t>
            </a:r>
            <a:r>
              <a:rPr lang="en-US" sz="2800" i="0" dirty="0">
                <a:solidFill>
                  <a:schemeClr val="tx1"/>
                </a:solidFill>
              </a:rPr>
              <a:t>is compounded annually (once a year) at </a:t>
            </a:r>
            <a:r>
              <a:rPr lang="en-US" sz="2800" i="0" dirty="0">
                <a:solidFill>
                  <a:srgbClr val="0000FF"/>
                </a:solidFill>
              </a:rPr>
              <a:t>5%</a:t>
            </a:r>
            <a:r>
              <a:rPr lang="en-US" sz="2800" i="0" dirty="0">
                <a:solidFill>
                  <a:schemeClr val="tx1"/>
                </a:solidFill>
              </a:rPr>
              <a:t>, how much interest will be earned in three years?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account is compounded annually, so </a:t>
            </a:r>
            <a:r>
              <a:rPr lang="en-US" sz="2800" i="1" dirty="0">
                <a:solidFill>
                  <a:srgbClr val="000099"/>
                </a:solidFill>
              </a:rPr>
              <a:t>n</a:t>
            </a:r>
            <a:r>
              <a:rPr lang="en-US" sz="2800" i="0" dirty="0">
                <a:solidFill>
                  <a:srgbClr val="000099"/>
                </a:solidFill>
              </a:rPr>
              <a:t> = 1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Use the formula for simple interest, </a:t>
            </a:r>
            <a:r>
              <a:rPr lang="en-US" sz="2800" i="1" dirty="0">
                <a:solidFill>
                  <a:srgbClr val="0000FF"/>
                </a:solidFill>
              </a:rPr>
              <a:t>I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= </a:t>
            </a:r>
            <a:r>
              <a:rPr lang="en-US" sz="2800" i="1" dirty="0">
                <a:solidFill>
                  <a:srgbClr val="0000FF"/>
                </a:solidFill>
              </a:rPr>
              <a:t>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⋅</a:t>
            </a:r>
            <a:r>
              <a:rPr lang="en-US" sz="2800" i="1" dirty="0">
                <a:solidFill>
                  <a:srgbClr val="0000FF"/>
                </a:solidFill>
              </a:rPr>
              <a:t> r </a:t>
            </a:r>
            <a:r>
              <a:rPr lang="en-US" sz="2800" i="0" dirty="0">
                <a:solidFill>
                  <a:srgbClr val="0000FF"/>
                </a:solidFill>
              </a:rPr>
              <a:t>⋅ </a:t>
            </a:r>
            <a:r>
              <a:rPr lang="en-US" sz="2800" i="1" dirty="0">
                <a:solidFill>
                  <a:srgbClr val="0000FF"/>
                </a:solidFill>
              </a:rPr>
              <a:t>t</a:t>
            </a:r>
            <a:r>
              <a:rPr lang="en-US" sz="2800" i="0" dirty="0">
                <a:solidFill>
                  <a:schemeClr val="tx1"/>
                </a:solidFill>
              </a:rPr>
              <a:t>, with </a:t>
            </a:r>
            <a:r>
              <a:rPr lang="en-US" sz="2800" i="1" dirty="0">
                <a:solidFill>
                  <a:srgbClr val="0000FF"/>
                </a:solidFill>
              </a:rPr>
              <a:t>r </a:t>
            </a:r>
            <a:r>
              <a:rPr lang="en-US" sz="2800" i="0" dirty="0">
                <a:solidFill>
                  <a:srgbClr val="0000FF"/>
                </a:solidFill>
              </a:rPr>
              <a:t>= 5%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000099"/>
                </a:solidFill>
              </a:rPr>
              <a:t>= 0.05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rgbClr val="000099"/>
                </a:solidFill>
              </a:rPr>
              <a:t>t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0" dirty="0">
                <a:solidFill>
                  <a:srgbClr val="000099"/>
                </a:solidFill>
              </a:rPr>
              <a:t>= 1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584200" y="3556000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6" name="Equation" r:id="rId3" imgW="1282700" imgH="838200" progId="Equation.DSMT4">
                  <p:embed/>
                </p:oleObj>
              </mc:Choice>
              <mc:Fallback>
                <p:oleObj name="Equation" r:id="rId3" imgW="1282700" imgH="83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3556000"/>
                        <a:ext cx="128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6: Application: Calculating Compound Interest (cont.)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6997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3550" indent="-463550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The principal will change each year.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463550" indent="-463550"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1.</a:t>
            </a:r>
            <a:r>
              <a:rPr lang="en-US" sz="2800" i="0" dirty="0">
                <a:solidFill>
                  <a:schemeClr val="tx1"/>
                </a:solidFill>
              </a:rPr>
              <a:t>	</a:t>
            </a:r>
            <a:r>
              <a:rPr lang="en-US" sz="2800" b="1" i="0" dirty="0">
                <a:solidFill>
                  <a:schemeClr val="tx1"/>
                </a:solidFill>
              </a:rPr>
              <a:t>First year:</a:t>
            </a:r>
            <a:r>
              <a:rPr lang="en-US" sz="2800" i="0" dirty="0">
                <a:solidFill>
                  <a:schemeClr val="tx1"/>
                </a:solidFill>
              </a:rPr>
              <a:t> the principal is </a:t>
            </a:r>
            <a:r>
              <a:rPr lang="en-US" sz="2800" i="1" dirty="0">
                <a:solidFill>
                  <a:schemeClr val="tx1"/>
                </a:solidFill>
              </a:rPr>
              <a:t>P</a:t>
            </a:r>
            <a:r>
              <a:rPr lang="en-US" sz="2800" i="0" dirty="0">
                <a:solidFill>
                  <a:schemeClr val="tx1"/>
                </a:solidFill>
              </a:rPr>
              <a:t> =</a:t>
            </a:r>
            <a:r>
              <a:rPr lang="en-US" sz="2800" i="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C00000"/>
                </a:solidFill>
              </a:rPr>
              <a:t>$1200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63550" indent="-46355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                         	                      </a:t>
            </a:r>
            <a:r>
              <a:rPr lang="en-US" sz="2000" i="0" dirty="0">
                <a:solidFill>
                  <a:srgbClr val="008080"/>
                </a:solidFill>
              </a:rPr>
              <a:t>interest for the first year</a:t>
            </a:r>
          </a:p>
          <a:p>
            <a:pPr marL="463550" indent="-46355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2.</a:t>
            </a:r>
            <a:r>
              <a:rPr lang="en-US" sz="2800" i="0" dirty="0">
                <a:solidFill>
                  <a:schemeClr val="tx1"/>
                </a:solidFill>
              </a:rPr>
              <a:t>	</a:t>
            </a:r>
            <a:r>
              <a:rPr lang="en-US" sz="2800" b="1" i="0" dirty="0">
                <a:solidFill>
                  <a:schemeClr val="tx1"/>
                </a:solidFill>
              </a:rPr>
              <a:t>Second year:</a:t>
            </a:r>
            <a:r>
              <a:rPr lang="en-US" sz="2800" i="0" dirty="0">
                <a:solidFill>
                  <a:schemeClr val="tx1"/>
                </a:solidFill>
              </a:rPr>
              <a:t> the new principal is </a:t>
            </a:r>
          </a:p>
          <a:p>
            <a:pPr marL="463550" indent="-46355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1" dirty="0">
                <a:solidFill>
                  <a:srgbClr val="000099"/>
                </a:solidFill>
              </a:rPr>
              <a:t>		P</a:t>
            </a:r>
            <a:r>
              <a:rPr lang="en-US" sz="2800" i="0" dirty="0">
                <a:solidFill>
                  <a:srgbClr val="000099"/>
                </a:solidFill>
              </a:rPr>
              <a:t> = $1200 + $60 = </a:t>
            </a:r>
            <a:r>
              <a:rPr lang="en-US" sz="2800" i="0" dirty="0">
                <a:solidFill>
                  <a:srgbClr val="C00000"/>
                </a:solidFill>
              </a:rPr>
              <a:t>$1260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marL="463550" indent="-46355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		                                             </a:t>
            </a:r>
            <a:r>
              <a:rPr lang="en-US" sz="2000" dirty="0">
                <a:solidFill>
                  <a:srgbClr val="008080"/>
                </a:solidFill>
              </a:rPr>
              <a:t>interest for the second year</a:t>
            </a:r>
            <a:endParaRPr lang="en-US" sz="2000" i="0" dirty="0">
              <a:solidFill>
                <a:srgbClr val="008080"/>
              </a:solidFill>
            </a:endParaRPr>
          </a:p>
          <a:p>
            <a:pPr marL="463550" indent="-46355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3.</a:t>
            </a:r>
            <a:r>
              <a:rPr lang="en-US" sz="2800" i="0" dirty="0">
                <a:solidFill>
                  <a:schemeClr val="tx1"/>
                </a:solidFill>
              </a:rPr>
              <a:t>	</a:t>
            </a:r>
            <a:r>
              <a:rPr lang="en-US" sz="2800" b="1" i="0" dirty="0">
                <a:solidFill>
                  <a:schemeClr val="tx1"/>
                </a:solidFill>
              </a:rPr>
              <a:t>Third year:</a:t>
            </a:r>
            <a:r>
              <a:rPr lang="en-US" sz="2800" i="0" dirty="0">
                <a:solidFill>
                  <a:schemeClr val="tx1"/>
                </a:solidFill>
              </a:rPr>
              <a:t> the new principal is </a:t>
            </a:r>
          </a:p>
          <a:p>
            <a:pPr marL="463550" indent="-46355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1" dirty="0">
                <a:solidFill>
                  <a:srgbClr val="000099"/>
                </a:solidFill>
              </a:rPr>
              <a:t>		P</a:t>
            </a:r>
            <a:r>
              <a:rPr lang="en-US" sz="2800" i="0" dirty="0">
                <a:solidFill>
                  <a:srgbClr val="000099"/>
                </a:solidFill>
              </a:rPr>
              <a:t> = $1260 + $63 = </a:t>
            </a:r>
            <a:r>
              <a:rPr lang="en-US" sz="2800" i="0" dirty="0">
                <a:solidFill>
                  <a:srgbClr val="C00000"/>
                </a:solidFill>
              </a:rPr>
              <a:t>$1323</a:t>
            </a:r>
            <a:r>
              <a:rPr lang="en-US" dirty="0">
                <a:solidFill>
                  <a:schemeClr val="tx1"/>
                </a:solidFill>
              </a:rPr>
              <a:t>.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</a:p>
          <a:p>
            <a:pPr marL="463550" indent="-46355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		                                             </a:t>
            </a:r>
            <a:r>
              <a:rPr lang="en-US" sz="2000" dirty="0">
                <a:solidFill>
                  <a:srgbClr val="008080"/>
                </a:solidFill>
              </a:rPr>
              <a:t>interest for the third year</a:t>
            </a:r>
            <a:endParaRPr lang="en-US" sz="2000" i="0" dirty="0">
              <a:solidFill>
                <a:srgbClr val="008080"/>
              </a:solidFill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028700" y="2362200"/>
          <a:ext cx="2438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2" name="Equation" r:id="rId3" imgW="2438280" imgH="368280" progId="Equation.DSMT4">
                  <p:embed/>
                </p:oleObj>
              </mc:Choice>
              <mc:Fallback>
                <p:oleObj name="Equation" r:id="rId3" imgW="2438280" imgH="3682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2362200"/>
                        <a:ext cx="2438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028700" y="3889044"/>
          <a:ext cx="2438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3" name="Equation" r:id="rId5" imgW="2438280" imgH="368280" progId="Equation.DSMT4">
                  <p:embed/>
                </p:oleObj>
              </mc:Choice>
              <mc:Fallback>
                <p:oleObj name="Equation" r:id="rId5" imgW="2438280" imgH="3682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3889044"/>
                        <a:ext cx="2438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1028700" y="5410200"/>
          <a:ext cx="2425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4" name="Equation" r:id="rId7" imgW="2425680" imgH="368280" progId="Equation.DSMT4">
                  <p:embed/>
                </p:oleObj>
              </mc:Choice>
              <mc:Fallback>
                <p:oleObj name="Equation" r:id="rId7" imgW="2425680" imgH="3682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5410200"/>
                        <a:ext cx="2425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3509818" y="2362200"/>
          <a:ext cx="1270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5" name="Equation" r:id="rId9" imgW="1269720" imgH="368280" progId="Equation.DSMT4">
                  <p:embed/>
                </p:oleObj>
              </mc:Choice>
              <mc:Fallback>
                <p:oleObj name="Equation" r:id="rId9" imgW="1269720" imgH="3682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9818" y="2362200"/>
                        <a:ext cx="1270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3495964" y="3886200"/>
          <a:ext cx="1270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6" name="Equation" r:id="rId11" imgW="1269720" imgH="368280" progId="Equation.DSMT4">
                  <p:embed/>
                </p:oleObj>
              </mc:Choice>
              <mc:Fallback>
                <p:oleObj name="Equation" r:id="rId11" imgW="1269720" imgH="3682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5964" y="3886200"/>
                        <a:ext cx="1270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3505200" y="5410200"/>
          <a:ext cx="1270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7" name="Equation" r:id="rId13" imgW="1270000" imgH="368300" progId="Equation.DSMT4">
                  <p:embed/>
                </p:oleObj>
              </mc:Choice>
              <mc:Fallback>
                <p:oleObj name="Equation" r:id="rId13" imgW="1270000" imgH="3683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5410200"/>
                        <a:ext cx="1270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6: Application: Calculating Compound Interest (cont.)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3840"/>
          </a:xfrm>
          <a:prstGeom prst="rect">
            <a:avLst/>
          </a:prstGeom>
          <a:noFill/>
        </p:spPr>
        <p:txBody>
          <a:bodyPr/>
          <a:lstStyle/>
          <a:p>
            <a:pPr marL="0" indent="0" algn="just" eaLnBrk="1" hangingPunct="1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total interest earned in three years will be</a:t>
            </a:r>
          </a:p>
          <a:p>
            <a:pPr marL="0" indent="0" algn="just" eaLnBrk="1" hangingPunct="1">
              <a:spcBef>
                <a:spcPct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algn="just" eaLnBrk="1" hangingPunct="1">
              <a:spcBef>
                <a:spcPct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algn="just" eaLnBrk="1" hangingPunct="1">
              <a:spcBef>
                <a:spcPct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algn="just" eaLnBrk="1" hangingPunct="1">
              <a:spcBef>
                <a:spcPct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algn="just" eaLnBrk="1" hangingPunct="1">
              <a:spcBef>
                <a:spcPct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18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Note:</a:t>
            </a:r>
            <a:r>
              <a:rPr lang="en-US" sz="2800" i="0" dirty="0">
                <a:solidFill>
                  <a:schemeClr val="tx1"/>
                </a:solidFill>
              </a:rPr>
              <a:t> Because the principal is larger each year, the interest earned increases each year.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4051300" y="3408218"/>
          <a:ext cx="1168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9" name="Equation" r:id="rId3" imgW="1168400" imgH="368300" progId="Equation.DSMT4">
                  <p:embed/>
                </p:oleObj>
              </mc:Choice>
              <mc:Fallback>
                <p:oleObj name="Equation" r:id="rId3" imgW="1168400" imgH="3683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3408218"/>
                        <a:ext cx="1168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4038600" y="1967552"/>
          <a:ext cx="118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0" name="Equation" r:id="rId5" imgW="1181100" imgH="368300" progId="Equation.DSMT4">
                  <p:embed/>
                </p:oleObj>
              </mc:Choice>
              <mc:Fallback>
                <p:oleObj name="Equation" r:id="rId5" imgW="1181100" imgH="3683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967552"/>
                        <a:ext cx="1181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4051300" y="2488252"/>
          <a:ext cx="1168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1" name="Equation" r:id="rId7" imgW="1167893" imgH="291973" progId="Equation.DSMT4">
                  <p:embed/>
                </p:oleObj>
              </mc:Choice>
              <mc:Fallback>
                <p:oleObj name="Equation" r:id="rId7" imgW="1167893" imgH="291973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2488252"/>
                        <a:ext cx="1168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4051300" y="2932752"/>
          <a:ext cx="1168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2" name="Equation" r:id="rId9" imgW="1167893" imgH="406224" progId="Equation.DSMT4">
                  <p:embed/>
                </p:oleObj>
              </mc:Choice>
              <mc:Fallback>
                <p:oleObj name="Equation" r:id="rId9" imgW="1167893" imgH="406224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2932752"/>
                        <a:ext cx="1168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7: Application: Calculating Compound Interest</a:t>
            </a: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5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If an account of </a:t>
            </a:r>
            <a:r>
              <a:rPr lang="en-US" sz="2800" i="0" dirty="0">
                <a:solidFill>
                  <a:srgbClr val="0000FF"/>
                </a:solidFill>
              </a:rPr>
              <a:t>$5000 </a:t>
            </a:r>
            <a:r>
              <a:rPr lang="en-US" sz="2800" i="0" dirty="0">
                <a:solidFill>
                  <a:schemeClr val="tx1"/>
                </a:solidFill>
              </a:rPr>
              <a:t>is compounded monthly          (</a:t>
            </a:r>
            <a:r>
              <a:rPr lang="en-US" sz="2800" i="0" dirty="0">
                <a:solidFill>
                  <a:srgbClr val="0000FF"/>
                </a:solidFill>
              </a:rPr>
              <a:t>12 times </a:t>
            </a:r>
            <a:r>
              <a:rPr lang="en-US" sz="2800" i="0" dirty="0">
                <a:solidFill>
                  <a:schemeClr val="tx1"/>
                </a:solidFill>
              </a:rPr>
              <a:t>a year) at </a:t>
            </a:r>
            <a:r>
              <a:rPr lang="en-US" sz="2800" i="0" dirty="0">
                <a:solidFill>
                  <a:srgbClr val="0000FF"/>
                </a:solidFill>
              </a:rPr>
              <a:t>6%</a:t>
            </a:r>
            <a:r>
              <a:rPr lang="en-US" sz="2800" i="0" dirty="0">
                <a:solidFill>
                  <a:schemeClr val="tx1"/>
                </a:solidFill>
              </a:rPr>
              <a:t>, what will be the balance in the account at the end of four months?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account is compounded monthly, so </a:t>
            </a:r>
            <a:r>
              <a:rPr lang="en-US" sz="2800" i="1" dirty="0">
                <a:solidFill>
                  <a:srgbClr val="0000FF"/>
                </a:solidFill>
              </a:rPr>
              <a:t>n</a:t>
            </a:r>
            <a:r>
              <a:rPr lang="en-US" sz="2800" i="0" dirty="0">
                <a:solidFill>
                  <a:srgbClr val="0000FF"/>
                </a:solidFill>
              </a:rPr>
              <a:t> = 12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Use the formula for simple interest, </a:t>
            </a:r>
            <a:r>
              <a:rPr lang="en-US" sz="2800" i="1" dirty="0">
                <a:solidFill>
                  <a:srgbClr val="0000FF"/>
                </a:solidFill>
              </a:rPr>
              <a:t>I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= </a:t>
            </a:r>
            <a:r>
              <a:rPr lang="en-US" sz="2800" i="1" dirty="0">
                <a:solidFill>
                  <a:srgbClr val="0000FF"/>
                </a:solidFill>
              </a:rPr>
              <a:t>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⋅ </a:t>
            </a:r>
            <a:r>
              <a:rPr lang="en-US" sz="2800" i="1" dirty="0">
                <a:solidFill>
                  <a:srgbClr val="0000FF"/>
                </a:solidFill>
              </a:rPr>
              <a:t>r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⋅ </a:t>
            </a:r>
            <a:r>
              <a:rPr lang="en-US" sz="2800" i="1" dirty="0">
                <a:solidFill>
                  <a:srgbClr val="0000FF"/>
                </a:solidFill>
              </a:rPr>
              <a:t>t</a:t>
            </a:r>
            <a:r>
              <a:rPr lang="en-US" sz="2800" i="0" dirty="0">
                <a:solidFill>
                  <a:schemeClr val="tx1"/>
                </a:solidFill>
              </a:rPr>
              <a:t>, with </a:t>
            </a:r>
            <a:r>
              <a:rPr lang="en-US" sz="2800" i="1" dirty="0">
                <a:solidFill>
                  <a:srgbClr val="0000FF"/>
                </a:solidFill>
              </a:rPr>
              <a:t>r </a:t>
            </a:r>
            <a:r>
              <a:rPr lang="en-US" sz="2800" i="0" dirty="0">
                <a:solidFill>
                  <a:srgbClr val="0000FF"/>
                </a:solidFill>
              </a:rPr>
              <a:t>= 6%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000099"/>
                </a:solidFill>
              </a:rPr>
              <a:t>= 0.06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principal will change each month.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2745604"/>
              </p:ext>
            </p:extLst>
          </p:nvPr>
        </p:nvGraphicFramePr>
        <p:xfrm>
          <a:off x="8001000" y="29845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9" name="Equation" r:id="rId3" imgW="990600" imgH="838200" progId="Equation.DSMT4">
                  <p:embed/>
                </p:oleObj>
              </mc:Choice>
              <mc:Fallback>
                <p:oleObj name="Equation" r:id="rId3" imgW="990600" imgH="83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2984500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610744"/>
              </p:ext>
            </p:extLst>
          </p:nvPr>
        </p:nvGraphicFramePr>
        <p:xfrm>
          <a:off x="3848100" y="4289425"/>
          <a:ext cx="966788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0" name="Equation" r:id="rId5" imgW="990600" imgH="838200" progId="Equation.DSMT4">
                  <p:embed/>
                </p:oleObj>
              </mc:Choice>
              <mc:Fallback>
                <p:oleObj name="Equation" r:id="rId5" imgW="990600" imgH="838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4289425"/>
                        <a:ext cx="966788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7: Application: Calculating Compound Interest (cont.)</a:t>
            </a:r>
          </a:p>
        </p:txBody>
      </p:sp>
      <p:sp>
        <p:nvSpPr>
          <p:cNvPr id="2765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318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5138" indent="-465138"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1.</a:t>
            </a:r>
            <a:r>
              <a:rPr lang="en-US" sz="2800" i="0" dirty="0">
                <a:solidFill>
                  <a:schemeClr val="tx1"/>
                </a:solidFill>
              </a:rPr>
              <a:t>	</a:t>
            </a:r>
            <a:r>
              <a:rPr lang="en-US" sz="2800" b="1" i="0" dirty="0">
                <a:solidFill>
                  <a:schemeClr val="tx1"/>
                </a:solidFill>
              </a:rPr>
              <a:t>First month:</a:t>
            </a:r>
            <a:r>
              <a:rPr lang="en-US" sz="2800" i="0" dirty="0">
                <a:solidFill>
                  <a:schemeClr val="tx1"/>
                </a:solidFill>
              </a:rPr>
              <a:t> the principal is </a:t>
            </a:r>
            <a:r>
              <a:rPr lang="en-US" sz="2800" i="1" dirty="0">
                <a:solidFill>
                  <a:schemeClr val="tx1"/>
                </a:solidFill>
              </a:rPr>
              <a:t>P</a:t>
            </a:r>
            <a:r>
              <a:rPr lang="en-US" sz="2800" i="0" dirty="0">
                <a:solidFill>
                  <a:schemeClr val="tx1"/>
                </a:solidFill>
              </a:rPr>
              <a:t> = </a:t>
            </a:r>
            <a:r>
              <a:rPr lang="en-US" sz="2800" i="0" dirty="0">
                <a:solidFill>
                  <a:srgbClr val="C00000"/>
                </a:solidFill>
              </a:rPr>
              <a:t>$5000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465138" indent="-465138" eaLnBrk="1" hangingPunct="1">
              <a:spcBef>
                <a:spcPct val="6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		                                                </a:t>
            </a:r>
            <a:r>
              <a:rPr lang="en-US" sz="2000" dirty="0">
                <a:solidFill>
                  <a:srgbClr val="008080"/>
                </a:solidFill>
              </a:rPr>
              <a:t>interest for the first month</a:t>
            </a:r>
          </a:p>
          <a:p>
            <a:pPr marL="465138" indent="-465138" eaLnBrk="1" hangingPunct="1">
              <a:spcBef>
                <a:spcPts val="3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2.</a:t>
            </a:r>
            <a:r>
              <a:rPr lang="en-US" sz="2800" i="0" dirty="0">
                <a:solidFill>
                  <a:schemeClr val="tx1"/>
                </a:solidFill>
              </a:rPr>
              <a:t>	</a:t>
            </a:r>
            <a:r>
              <a:rPr lang="en-US" sz="2800" b="1" i="0" dirty="0">
                <a:solidFill>
                  <a:schemeClr val="tx1"/>
                </a:solidFill>
              </a:rPr>
              <a:t>Second month:</a:t>
            </a:r>
            <a:r>
              <a:rPr lang="en-US" sz="2800" i="0" dirty="0">
                <a:solidFill>
                  <a:schemeClr val="tx1"/>
                </a:solidFill>
              </a:rPr>
              <a:t> the new principal is </a:t>
            </a:r>
          </a:p>
          <a:p>
            <a:pPr marL="465138" indent="-465138" eaLnBrk="1" hangingPunct="1">
              <a:buFont typeface="Courier New" pitchFamily="49" charset="0"/>
              <a:buNone/>
            </a:pPr>
            <a:r>
              <a:rPr lang="en-US" sz="2800" dirty="0">
                <a:solidFill>
                  <a:schemeClr val="tx1"/>
                </a:solidFill>
              </a:rPr>
              <a:t>	</a:t>
            </a:r>
            <a:r>
              <a:rPr lang="en-US" sz="2800" i="1" dirty="0">
                <a:solidFill>
                  <a:srgbClr val="000099"/>
                </a:solidFill>
              </a:rPr>
              <a:t>P</a:t>
            </a:r>
            <a:r>
              <a:rPr lang="en-US" sz="2800" i="0" dirty="0">
                <a:solidFill>
                  <a:srgbClr val="000099"/>
                </a:solidFill>
              </a:rPr>
              <a:t> = $5000 + $25 = </a:t>
            </a:r>
            <a:r>
              <a:rPr lang="en-US" sz="2800" i="0" dirty="0">
                <a:solidFill>
                  <a:srgbClr val="C00000"/>
                </a:solidFill>
              </a:rPr>
              <a:t>$5025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465138" indent="-465138" eaLnBrk="1" hangingPunct="1">
              <a:spcBef>
                <a:spcPts val="18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 		                                                                    </a:t>
            </a:r>
            <a:r>
              <a:rPr lang="en-US" sz="2000" dirty="0">
                <a:solidFill>
                  <a:srgbClr val="008080"/>
                </a:solidFill>
              </a:rPr>
              <a:t>interest for the 							second month</a:t>
            </a:r>
          </a:p>
          <a:p>
            <a:pPr marL="465138" indent="-465138" eaLnBrk="1" hangingPunct="1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1047750" y="1828800"/>
          <a:ext cx="269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4" name="Equation" r:id="rId3" imgW="2692080" imgH="838080" progId="Equation.DSMT4">
                  <p:embed/>
                </p:oleObj>
              </mc:Choice>
              <mc:Fallback>
                <p:oleObj name="Equation" r:id="rId3" imgW="26920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1828800"/>
                        <a:ext cx="269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1090468" y="3810000"/>
          <a:ext cx="267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5" name="Equation" r:id="rId5" imgW="2679480" imgH="838080" progId="Equation.DSMT4">
                  <p:embed/>
                </p:oleObj>
              </mc:Choice>
              <mc:Fallback>
                <p:oleObj name="Equation" r:id="rId5" imgW="267948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0468" y="3810000"/>
                        <a:ext cx="267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3759200" y="2057400"/>
          <a:ext cx="1282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6" name="Equation" r:id="rId7" imgW="1282700" imgH="368300" progId="Equation.DSMT4">
                  <p:embed/>
                </p:oleObj>
              </mc:Choice>
              <mc:Fallback>
                <p:oleObj name="Equation" r:id="rId7" imgW="1282700" imgH="3683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2057400"/>
                        <a:ext cx="1282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3822700" y="4051300"/>
          <a:ext cx="1435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7" name="Equation" r:id="rId9" imgW="1434960" imgH="368280" progId="Equation.DSMT4">
                  <p:embed/>
                </p:oleObj>
              </mc:Choice>
              <mc:Fallback>
                <p:oleObj name="Equation" r:id="rId9" imgW="1434960" imgH="3682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4051300"/>
                        <a:ext cx="1435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7" name="Object 17"/>
          <p:cNvGraphicFramePr>
            <a:graphicFrameLocks noChangeAspect="1"/>
          </p:cNvGraphicFramePr>
          <p:nvPr/>
        </p:nvGraphicFramePr>
        <p:xfrm>
          <a:off x="5323609" y="4038600"/>
          <a:ext cx="1257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8" name="Equation" r:id="rId11" imgW="1257120" imgH="368280" progId="Equation.DSMT4">
                  <p:embed/>
                </p:oleObj>
              </mc:Choice>
              <mc:Fallback>
                <p:oleObj name="Equation" r:id="rId11" imgW="1257120" imgH="3682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3609" y="4038600"/>
                        <a:ext cx="1257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3550" indent="-46355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Calculate simple interest.</a:t>
            </a:r>
          </a:p>
          <a:p>
            <a:pPr marL="463550" indent="-46355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Calculate compound interest by repeated addition.</a:t>
            </a:r>
          </a:p>
          <a:p>
            <a:pPr marL="463550" indent="-46355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Calculate compound interest using the compound interest formula.</a:t>
            </a:r>
          </a:p>
          <a:p>
            <a:pPr marL="463550" indent="-463550" eaLnBrk="1" hangingPunct="1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Calculate the new value of an object after inflation or depreciation.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7: Application: Calculating Compound Interest (cont.)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3.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b="1" dirty="0">
                <a:solidFill>
                  <a:schemeClr val="tx1"/>
                </a:solidFill>
              </a:rPr>
              <a:t>Third month:</a:t>
            </a:r>
            <a:r>
              <a:rPr lang="en-US" dirty="0">
                <a:solidFill>
                  <a:schemeClr val="tx1"/>
                </a:solidFill>
              </a:rPr>
              <a:t> the new principal is	</a:t>
            </a:r>
            <a:r>
              <a:rPr lang="en-US" i="1" dirty="0">
                <a:solidFill>
                  <a:srgbClr val="000099"/>
                </a:solidFill>
              </a:rPr>
              <a:t>P </a:t>
            </a:r>
            <a:r>
              <a:rPr lang="en-US" dirty="0">
                <a:solidFill>
                  <a:srgbClr val="000099"/>
                </a:solidFill>
              </a:rPr>
              <a:t>= $5025 + $25.13 = </a:t>
            </a:r>
            <a:r>
              <a:rPr lang="en-US" dirty="0">
                <a:solidFill>
                  <a:srgbClr val="C00000"/>
                </a:solidFill>
              </a:rPr>
              <a:t>$5050.13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ts val="6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	                                                          </a:t>
            </a:r>
            <a:r>
              <a:rPr lang="en-US" sz="2000" dirty="0">
                <a:solidFill>
                  <a:srgbClr val="008080"/>
                </a:solidFill>
              </a:rPr>
              <a:t>interest for the third month</a:t>
            </a:r>
          </a:p>
          <a:p>
            <a:pPr>
              <a:spcBef>
                <a:spcPts val="3000"/>
              </a:spcBef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4.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b="1" dirty="0">
                <a:solidFill>
                  <a:schemeClr val="tx1"/>
                </a:solidFill>
              </a:rPr>
              <a:t>Fourth month:</a:t>
            </a:r>
            <a:r>
              <a:rPr lang="en-US" dirty="0">
                <a:solidFill>
                  <a:schemeClr val="tx1"/>
                </a:solidFill>
              </a:rPr>
              <a:t> the new principal is 	</a:t>
            </a:r>
            <a:r>
              <a:rPr lang="en-US" i="1" dirty="0">
                <a:solidFill>
                  <a:srgbClr val="000099"/>
                </a:solidFill>
              </a:rPr>
              <a:t>P </a:t>
            </a:r>
            <a:r>
              <a:rPr lang="en-US" dirty="0">
                <a:solidFill>
                  <a:srgbClr val="000099"/>
                </a:solidFill>
              </a:rPr>
              <a:t>= $5050.13 + $25.25 = </a:t>
            </a:r>
            <a:r>
              <a:rPr lang="en-US" dirty="0">
                <a:solidFill>
                  <a:srgbClr val="C00000"/>
                </a:solidFill>
              </a:rPr>
              <a:t>$5075.38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ts val="2400"/>
              </a:spcBef>
              <a:tabLst>
                <a:tab pos="457200" algn="l"/>
              </a:tabLst>
            </a:pPr>
            <a:r>
              <a:rPr lang="en-US" sz="2000" dirty="0">
                <a:solidFill>
                  <a:schemeClr val="tx1"/>
                </a:solidFill>
              </a:rPr>
              <a:t>        </a:t>
            </a:r>
            <a:r>
              <a:rPr lang="en-US" dirty="0">
                <a:solidFill>
                  <a:schemeClr val="tx1"/>
                </a:solidFill>
              </a:rPr>
              <a:t>	                                                   </a:t>
            </a:r>
            <a:r>
              <a:rPr lang="en-US" sz="2000" dirty="0">
                <a:solidFill>
                  <a:srgbClr val="008080"/>
                </a:solidFill>
              </a:rPr>
              <a:t>interest for the fourth month</a:t>
            </a:r>
          </a:p>
          <a:p>
            <a:endParaRPr lang="en-US" dirty="0"/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1028700" y="2133600"/>
          <a:ext cx="312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2" name="Equation" r:id="rId3" imgW="3124080" imgH="838080" progId="Equation.DSMT4">
                  <p:embed/>
                </p:oleObj>
              </mc:Choice>
              <mc:Fallback>
                <p:oleObj name="Equation" r:id="rId3" imgW="312408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2133600"/>
                        <a:ext cx="312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1022350" y="4064000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3" name="Equation" r:id="rId5" imgW="3136680" imgH="838080" progId="Equation.DSMT4">
                  <p:embed/>
                </p:oleObj>
              </mc:Choice>
              <mc:Fallback>
                <p:oleObj name="Equation" r:id="rId5" imgW="313668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4064000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4165600" y="2374900"/>
          <a:ext cx="1270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4" name="Equation" r:id="rId7" imgW="1270000" imgH="368300" progId="Equation.DSMT4">
                  <p:embed/>
                </p:oleObj>
              </mc:Choice>
              <mc:Fallback>
                <p:oleObj name="Equation" r:id="rId7" imgW="1270000" imgH="3683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600" y="2374900"/>
                        <a:ext cx="1270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4203700" y="4305300"/>
          <a:ext cx="1270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5" name="Equation" r:id="rId9" imgW="1270000" imgH="368300" progId="Equation.DSMT4">
                  <p:embed/>
                </p:oleObj>
              </mc:Choice>
              <mc:Fallback>
                <p:oleObj name="Equation" r:id="rId9" imgW="1270000" imgH="3683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700" y="4305300"/>
                        <a:ext cx="1270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7: Application: Calculating Compound Interest (cont.)</a:t>
            </a:r>
          </a:p>
        </p:txBody>
      </p:sp>
      <p:sp>
        <p:nvSpPr>
          <p:cNvPr id="2969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2420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total interest earned in four months will be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balance in the account will be </a:t>
            </a:r>
            <a:r>
              <a:rPr lang="en-US" sz="2800" i="0" dirty="0">
                <a:solidFill>
                  <a:srgbClr val="000099"/>
                </a:solidFill>
              </a:rPr>
              <a:t>$5000.00 + $100.76 = </a:t>
            </a:r>
            <a:r>
              <a:rPr lang="en-US" sz="2800" i="0" dirty="0">
                <a:solidFill>
                  <a:srgbClr val="FF0000"/>
                </a:solidFill>
              </a:rPr>
              <a:t>$5100.76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3962400" y="3962400"/>
          <a:ext cx="118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3" name="Equation" r:id="rId3" imgW="1181100" imgH="368300" progId="Equation.DSMT4">
                  <p:embed/>
                </p:oleObj>
              </mc:Choice>
              <mc:Fallback>
                <p:oleObj name="Equation" r:id="rId3" imgW="1181100" imgH="3683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962400"/>
                        <a:ext cx="1181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3975100" y="3457575"/>
          <a:ext cx="1168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4" name="Equation" r:id="rId5" imgW="1167893" imgH="406224" progId="Equation.DSMT4">
                  <p:embed/>
                </p:oleObj>
              </mc:Choice>
              <mc:Fallback>
                <p:oleObj name="Equation" r:id="rId5" imgW="1167893" imgH="406224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3457575"/>
                        <a:ext cx="1168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3987800" y="2990850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5" name="Equation" r:id="rId7" imgW="1155700" imgH="292100" progId="Equation.DSMT4">
                  <p:embed/>
                </p:oleObj>
              </mc:Choice>
              <mc:Fallback>
                <p:oleObj name="Equation" r:id="rId7" imgW="1155700" imgH="2921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7800" y="2990850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3987800" y="2524125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6" name="Equation" r:id="rId9" imgW="1155700" imgH="292100" progId="Equation.DSMT4">
                  <p:embed/>
                </p:oleObj>
              </mc:Choice>
              <mc:Fallback>
                <p:oleObj name="Equation" r:id="rId9" imgW="1155700" imgH="2921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7800" y="2524125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3962400" y="1981200"/>
          <a:ext cx="118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7" name="Equation" r:id="rId11" imgW="1181100" imgH="368300" progId="Equation.DSMT4">
                  <p:embed/>
                </p:oleObj>
              </mc:Choice>
              <mc:Fallback>
                <p:oleObj name="Equation" r:id="rId11" imgW="1181100" imgH="3683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981200"/>
                        <a:ext cx="1181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68775" y="1089950"/>
            <a:ext cx="8226425" cy="483209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Formula</a:t>
            </a:r>
          </a:p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When interest is compounded, the total </a:t>
            </a:r>
            <a:r>
              <a:rPr lang="en-US" sz="2800" b="1" dirty="0">
                <a:solidFill>
                  <a:srgbClr val="C00000"/>
                </a:solidFill>
              </a:rPr>
              <a:t>amount </a:t>
            </a:r>
            <a:r>
              <a:rPr lang="en-US" sz="2800" b="1" i="1" dirty="0">
                <a:solidFill>
                  <a:srgbClr val="C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accumulated (including principal and interest) is given by the formula</a:t>
            </a:r>
          </a:p>
          <a:p>
            <a:pPr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where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= principal (the amount invested or borrowed),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= annual interest rate in decimal or fraction form,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 = time (in years), and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= number of compounding periods in 1 year.  </a:t>
            </a:r>
          </a:p>
        </p:txBody>
      </p:sp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Compound Interest Formula</a:t>
            </a:r>
          </a:p>
        </p:txBody>
      </p:sp>
      <p:graphicFrame>
        <p:nvGraphicFramePr>
          <p:cNvPr id="3072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505200" y="2667000"/>
          <a:ext cx="2132013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3" name="Equation" r:id="rId3" imgW="2273040" imgH="1015920" progId="Equation.DSMT4">
                  <p:embed/>
                </p:oleObj>
              </mc:Choice>
              <mc:Fallback>
                <p:oleObj name="Equation" r:id="rId3" imgW="2273040" imgH="1015920" progId="Equation.DSMT4">
                  <p:embed/>
                  <p:pic>
                    <p:nvPicPr>
                      <p:cNvPr id="0" name="Picture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667000"/>
                        <a:ext cx="2132013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8: Application: Using the Compound Interest Formula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Max invested </a:t>
            </a:r>
            <a:r>
              <a:rPr lang="en-US" sz="2800" i="0" dirty="0">
                <a:solidFill>
                  <a:srgbClr val="0000FF"/>
                </a:solidFill>
              </a:rPr>
              <a:t>$4500 </a:t>
            </a:r>
            <a:r>
              <a:rPr lang="en-US" sz="2800" i="0" dirty="0">
                <a:solidFill>
                  <a:schemeClr val="tx1"/>
                </a:solidFill>
              </a:rPr>
              <a:t>at </a:t>
            </a:r>
            <a:r>
              <a:rPr lang="en-US" sz="2800" i="0" dirty="0">
                <a:solidFill>
                  <a:srgbClr val="0000FF"/>
                </a:solidFill>
              </a:rPr>
              <a:t>9%</a:t>
            </a:r>
            <a:r>
              <a:rPr lang="en-US" dirty="0">
                <a:solidFill>
                  <a:schemeClr val="tx1"/>
                </a:solidFill>
              </a:rPr>
              <a:t> to be compounded monthly. What will be the amount in his account in </a:t>
            </a:r>
            <a:r>
              <a:rPr lang="en-US" dirty="0">
                <a:solidFill>
                  <a:srgbClr val="0000FF"/>
                </a:solidFill>
              </a:rPr>
              <a:t>5 years</a:t>
            </a:r>
            <a:r>
              <a:rPr lang="en-US" sz="2800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889000" y="3048000"/>
          <a:ext cx="7124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89" name="Equation" r:id="rId3" imgW="7124400" imgH="419040" progId="Equation.DSMT4">
                  <p:embed/>
                </p:oleObj>
              </mc:Choice>
              <mc:Fallback>
                <p:oleObj name="Equation" r:id="rId3" imgW="7124400" imgH="419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3048000"/>
                        <a:ext cx="7124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969818" y="3617191"/>
          <a:ext cx="1524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0" name="Equation" r:id="rId5" imgW="1523880" imgH="355320" progId="Equation.DSMT4">
                  <p:embed/>
                </p:oleObj>
              </mc:Choice>
              <mc:Fallback>
                <p:oleObj name="Equation" r:id="rId5" imgW="152388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818" y="3617191"/>
                        <a:ext cx="1524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8: Application: Using the Compound Interest Formula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72944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Substituting into the formula gives the following.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011218" y="4375150"/>
          <a:ext cx="1625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28" name="Equation" r:id="rId3" imgW="1625400" imgH="368280" progId="Equation.DSMT4">
                  <p:embed/>
                </p:oleObj>
              </mc:Choice>
              <mc:Fallback>
                <p:oleObj name="Equation" r:id="rId3" imgW="1625400" imgH="368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1218" y="4375150"/>
                        <a:ext cx="16256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029200" y="4419600"/>
            <a:ext cx="3161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Rounded to the nearest cent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199" y="5105400"/>
            <a:ext cx="84685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amount in Max’s account in </a:t>
            </a:r>
            <a:r>
              <a:rPr lang="en-US" sz="2800" dirty="0">
                <a:solidFill>
                  <a:srgbClr val="0000FF"/>
                </a:solidFill>
              </a:rPr>
              <a:t>5 years</a:t>
            </a:r>
            <a:r>
              <a:rPr lang="en-US" sz="2800" dirty="0"/>
              <a:t> will be </a:t>
            </a:r>
            <a:r>
              <a:rPr lang="en-US" sz="2800" dirty="0">
                <a:solidFill>
                  <a:srgbClr val="FF0000"/>
                </a:solidFill>
              </a:rPr>
              <a:t>$7045.56</a:t>
            </a:r>
            <a:r>
              <a:rPr lang="en-US" sz="2800" dirty="0"/>
              <a:t>.</a:t>
            </a:r>
          </a:p>
        </p:txBody>
      </p:sp>
      <p:graphicFrame>
        <p:nvGraphicFramePr>
          <p:cNvPr id="80900" name="Object 4"/>
          <p:cNvGraphicFramePr>
            <a:graphicFrameLocks noChangeAspect="1"/>
          </p:cNvGraphicFramePr>
          <p:nvPr/>
        </p:nvGraphicFramePr>
        <p:xfrm>
          <a:off x="1733550" y="2057400"/>
          <a:ext cx="33020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29" name="Equation" r:id="rId5" imgW="3301920" imgH="1002960" progId="Equation.DSMT4">
                  <p:embed/>
                </p:oleObj>
              </mc:Choice>
              <mc:Fallback>
                <p:oleObj name="Equation" r:id="rId5" imgW="3301920" imgH="1002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2057400"/>
                        <a:ext cx="33020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1" name="Object 5"/>
          <p:cNvGraphicFramePr>
            <a:graphicFrameLocks noChangeAspect="1"/>
          </p:cNvGraphicFramePr>
          <p:nvPr/>
        </p:nvGraphicFramePr>
        <p:xfrm>
          <a:off x="2025650" y="3152775"/>
          <a:ext cx="2870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0" name="Equation" r:id="rId7" imgW="2869920" imgH="444240" progId="Equation.DSMT4">
                  <p:embed/>
                </p:oleObj>
              </mc:Choice>
              <mc:Fallback>
                <p:oleObj name="Equation" r:id="rId7" imgW="286992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0" y="3152775"/>
                        <a:ext cx="2870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2" name="Object 6"/>
          <p:cNvGraphicFramePr>
            <a:graphicFrameLocks noChangeAspect="1"/>
          </p:cNvGraphicFramePr>
          <p:nvPr/>
        </p:nvGraphicFramePr>
        <p:xfrm>
          <a:off x="2028825" y="3743325"/>
          <a:ext cx="2374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1" name="Equation" r:id="rId9" imgW="2374560" imgH="444240" progId="Equation.DSMT4">
                  <p:embed/>
                </p:oleObj>
              </mc:Choice>
              <mc:Fallback>
                <p:oleObj name="Equation" r:id="rId9" imgW="237456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8825" y="3743325"/>
                        <a:ext cx="2374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143000"/>
            <a:ext cx="8226425" cy="240065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Formula</a:t>
            </a:r>
          </a:p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To find the total interest earned on an investment that has earned interest by compounding, subtract the initial principal from the accumulated amount.</a:t>
            </a:r>
          </a:p>
          <a:p>
            <a:pPr>
              <a:spcBef>
                <a:spcPct val="0"/>
              </a:spcBef>
            </a:pPr>
            <a:endParaRPr lang="en-US" sz="1000" dirty="0">
              <a:solidFill>
                <a:srgbClr val="000000"/>
              </a:solidFill>
            </a:endParaRPr>
          </a:p>
          <a:p>
            <a:pPr algn="ctr">
              <a:spcBef>
                <a:spcPct val="0"/>
              </a:spcBef>
            </a:pPr>
            <a:r>
              <a:rPr lang="en-US" sz="2800" b="1" i="1" dirty="0">
                <a:solidFill>
                  <a:srgbClr val="000000"/>
                </a:solidFill>
              </a:rPr>
              <a:t>I</a:t>
            </a:r>
            <a:r>
              <a:rPr lang="en-US" sz="2800" b="1" dirty="0">
                <a:solidFill>
                  <a:srgbClr val="000000"/>
                </a:solidFill>
              </a:rPr>
              <a:t> = </a:t>
            </a:r>
            <a:r>
              <a:rPr lang="en-US" sz="2800" b="1" i="1" dirty="0">
                <a:solidFill>
                  <a:srgbClr val="000000"/>
                </a:solidFill>
              </a:rPr>
              <a:t>A </a:t>
            </a:r>
            <a:r>
              <a:rPr lang="en-US" sz="2800" b="1" dirty="0">
                <a:solidFill>
                  <a:srgbClr val="000000"/>
                </a:solidFill>
              </a:rPr>
              <a:t>–</a:t>
            </a:r>
            <a:r>
              <a:rPr lang="en-US" sz="2800" b="1" i="1" dirty="0">
                <a:solidFill>
                  <a:srgbClr val="000000"/>
                </a:solidFill>
              </a:rPr>
              <a:t> P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Total Interest Earned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9: Application: Calculating Total Interest Earned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00100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How much interest did Max earn on the investment described in Example 8?</a:t>
            </a: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199" y="4495800"/>
            <a:ext cx="54102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Max earned </a:t>
            </a:r>
            <a:r>
              <a:rPr lang="en-US" sz="2800" dirty="0">
                <a:solidFill>
                  <a:srgbClr val="FF0000"/>
                </a:solidFill>
              </a:rPr>
              <a:t>$2545.56 </a:t>
            </a:r>
            <a:r>
              <a:rPr lang="en-US" sz="2800" dirty="0"/>
              <a:t>in interest.</a:t>
            </a:r>
          </a:p>
        </p:txBody>
      </p:sp>
      <p:graphicFrame>
        <p:nvGraphicFramePr>
          <p:cNvPr id="82947" name="Object 3"/>
          <p:cNvGraphicFramePr>
            <a:graphicFrameLocks noChangeAspect="1"/>
          </p:cNvGraphicFramePr>
          <p:nvPr/>
        </p:nvGraphicFramePr>
        <p:xfrm>
          <a:off x="2571750" y="2819400"/>
          <a:ext cx="1193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7" name="Equation" r:id="rId3" imgW="1193760" imgH="279360" progId="Equation.DSMT4">
                  <p:embed/>
                </p:oleObj>
              </mc:Choice>
              <mc:Fallback>
                <p:oleObj name="Equation" r:id="rId3" imgW="119376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2819400"/>
                        <a:ext cx="1193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48" name="Object 4"/>
          <p:cNvGraphicFramePr>
            <a:graphicFrameLocks noChangeAspect="1"/>
          </p:cNvGraphicFramePr>
          <p:nvPr/>
        </p:nvGraphicFramePr>
        <p:xfrm>
          <a:off x="2724150" y="3352800"/>
          <a:ext cx="293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8" name="Equation" r:id="rId5" imgW="2933640" imgH="291960" progId="Equation.DSMT4">
                  <p:embed/>
                </p:oleObj>
              </mc:Choice>
              <mc:Fallback>
                <p:oleObj name="Equation" r:id="rId5" imgW="29336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3352800"/>
                        <a:ext cx="293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2724150" y="38862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9" name="Equation" r:id="rId7" imgW="1447560" imgH="291960" progId="Equation.DSMT4">
                  <p:embed/>
                </p:oleObj>
              </mc:Choice>
              <mc:Fallback>
                <p:oleObj name="Equation" r:id="rId7" imgW="1447560" imgH="291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3886200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Completion Example 10: Application: Compound Interest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199" y="1143000"/>
            <a:ext cx="8333509" cy="350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eaLnBrk="1" hangingPunct="1"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Use the compound interest formula to find the value of </a:t>
            </a:r>
            <a:r>
              <a:rPr lang="en-US" sz="2800" i="0" dirty="0">
                <a:solidFill>
                  <a:srgbClr val="0000FF"/>
                </a:solidFill>
              </a:rPr>
              <a:t>$6000</a:t>
            </a:r>
            <a:r>
              <a:rPr lang="en-US" sz="2800" i="0" dirty="0">
                <a:solidFill>
                  <a:schemeClr val="tx1"/>
                </a:solidFill>
              </a:rPr>
              <a:t> invested for </a:t>
            </a:r>
            <a:r>
              <a:rPr lang="en-US" sz="2800" i="0" dirty="0">
                <a:solidFill>
                  <a:srgbClr val="0000FF"/>
                </a:solidFill>
              </a:rPr>
              <a:t>4 years</a:t>
            </a:r>
            <a:r>
              <a:rPr lang="en-US" sz="2800" i="0" dirty="0">
                <a:solidFill>
                  <a:schemeClr val="tx1"/>
                </a:solidFill>
              </a:rPr>
              <a:t> if it is compounded quarterly at </a:t>
            </a:r>
            <a:r>
              <a:rPr lang="en-US" sz="2800" i="0" dirty="0">
                <a:solidFill>
                  <a:srgbClr val="0000FF"/>
                </a:solidFill>
              </a:rPr>
              <a:t>12%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Find the amount of interest earned.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lphaLcPeriod"/>
            </a:pPr>
            <a:r>
              <a:rPr lang="en-US" sz="2800" dirty="0">
                <a:solidFill>
                  <a:schemeClr val="tx1"/>
                </a:solidFill>
              </a:rPr>
              <a:t>With a scientific calculator, follow the steps outlined in Example 8 with</a:t>
            </a:r>
          </a:p>
        </p:txBody>
      </p:sp>
      <p:graphicFrame>
        <p:nvGraphicFramePr>
          <p:cNvPr id="84996" name="Object 4"/>
          <p:cNvGraphicFramePr>
            <a:graphicFrameLocks noChangeAspect="1"/>
          </p:cNvGraphicFramePr>
          <p:nvPr/>
        </p:nvGraphicFramePr>
        <p:xfrm>
          <a:off x="1460500" y="4838700"/>
          <a:ext cx="5981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3" name="Equation" r:id="rId3" imgW="5981400" imgH="419040" progId="Equation.DSMT4">
                  <p:embed/>
                </p:oleObj>
              </mc:Choice>
              <mc:Fallback>
                <p:oleObj name="Equation" r:id="rId3" imgW="598140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4838700"/>
                        <a:ext cx="5981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Completion Example 10: Application: Compound Interest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199" y="1066800"/>
            <a:ext cx="750223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Substituting into the formula gives the following.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199" y="5486400"/>
            <a:ext cx="81534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value (or amount) will be </a:t>
            </a:r>
            <a:r>
              <a:rPr lang="en-US" sz="2800" dirty="0">
                <a:solidFill>
                  <a:srgbClr val="FF0000"/>
                </a:solidFill>
              </a:rPr>
              <a:t>$  9628.24  </a:t>
            </a:r>
            <a:r>
              <a:rPr lang="en-US" sz="2800" dirty="0"/>
              <a:t>.</a:t>
            </a:r>
          </a:p>
        </p:txBody>
      </p:sp>
      <p:graphicFrame>
        <p:nvGraphicFramePr>
          <p:cNvPr id="84996" name="Object 4"/>
          <p:cNvGraphicFramePr>
            <a:graphicFrameLocks noChangeAspect="1"/>
          </p:cNvGraphicFramePr>
          <p:nvPr/>
        </p:nvGraphicFramePr>
        <p:xfrm>
          <a:off x="2542310" y="1707571"/>
          <a:ext cx="40259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84" name="Equation" r:id="rId3" imgW="4025880" imgH="1015920" progId="Equation.DSMT4">
                  <p:embed/>
                </p:oleObj>
              </mc:Choice>
              <mc:Fallback>
                <p:oleObj name="Equation" r:id="rId3" imgW="4025880" imgH="10159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2310" y="1707571"/>
                        <a:ext cx="40259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502728" y="190390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________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4695392" y="1859971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85" name="Equation" r:id="rId5" imgW="647640" imgH="291960" progId="Equation.DSMT4">
                  <p:embed/>
                </p:oleObj>
              </mc:Choice>
              <mc:Fallback>
                <p:oleObj name="Equation" r:id="rId5" imgW="6476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5392" y="1859971"/>
                        <a:ext cx="64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700155" y="2395803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_____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4949537" y="235873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86" name="Equation" r:id="rId7" imgW="215640" imgH="279360" progId="Equation.DSMT4">
                  <p:embed/>
                </p:oleObj>
              </mc:Choice>
              <mc:Fallback>
                <p:oleObj name="Equation" r:id="rId7" imgW="21564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9537" y="2358735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6060386" y="1662544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</a:t>
            </a: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2795155" y="2981491"/>
          <a:ext cx="284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87" name="Equation" r:id="rId9" imgW="2844720" imgH="444240" progId="Equation.DSMT4">
                  <p:embed/>
                </p:oleObj>
              </mc:Choice>
              <mc:Fallback>
                <p:oleObj name="Equation" r:id="rId9" imgW="284472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5155" y="2981491"/>
                        <a:ext cx="284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196196" y="3106881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________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4409642" y="3080266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88" name="Equation" r:id="rId11" imgW="647640" imgH="291960" progId="Equation.DSMT4">
                  <p:embed/>
                </p:oleObj>
              </mc:Choice>
              <mc:Fallback>
                <p:oleObj name="Equation" r:id="rId11" imgW="6476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9642" y="3080266"/>
                        <a:ext cx="64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5238751" y="2926773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</a:t>
            </a:r>
          </a:p>
        </p:txBody>
      </p:sp>
      <p:graphicFrame>
        <p:nvGraphicFramePr>
          <p:cNvPr id="19" name="Object 4"/>
          <p:cNvGraphicFramePr>
            <a:graphicFrameLocks noChangeAspect="1"/>
          </p:cNvGraphicFramePr>
          <p:nvPr/>
        </p:nvGraphicFramePr>
        <p:xfrm>
          <a:off x="2816082" y="3638550"/>
          <a:ext cx="238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89" name="Equation" r:id="rId13" imgW="2387520" imgH="444240" progId="Equation.DSMT4">
                  <p:embed/>
                </p:oleObj>
              </mc:Choice>
              <mc:Fallback>
                <p:oleObj name="Equation" r:id="rId13" imgW="2387520" imgH="4442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082" y="3638550"/>
                        <a:ext cx="2387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3789218" y="3769713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________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038600" y="3742315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90" name="Equation" r:id="rId15" imgW="634680" imgH="291960" progId="Equation.DSMT4">
                  <p:embed/>
                </p:oleObj>
              </mc:Choice>
              <mc:Fallback>
                <p:oleObj name="Equation" r:id="rId15" imgW="634680" imgH="2919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742315"/>
                        <a:ext cx="635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810991" y="3591791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</a:t>
            </a:r>
          </a:p>
        </p:txBody>
      </p:sp>
      <p:graphicFrame>
        <p:nvGraphicFramePr>
          <p:cNvPr id="23" name="Object 4"/>
          <p:cNvGraphicFramePr>
            <a:graphicFrameLocks noChangeAspect="1"/>
          </p:cNvGraphicFramePr>
          <p:nvPr/>
        </p:nvGraphicFramePr>
        <p:xfrm>
          <a:off x="2806700" y="4381621"/>
          <a:ext cx="3289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91" name="Equation" r:id="rId17" imgW="3288960" imgH="368280" progId="Equation.DSMT4">
                  <p:embed/>
                </p:oleObj>
              </mc:Choice>
              <mc:Fallback>
                <p:oleObj name="Equation" r:id="rId17" imgW="328896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4381621"/>
                        <a:ext cx="3289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/>
          <p:nvPr/>
        </p:nvSpPr>
        <p:spPr>
          <a:xfrm>
            <a:off x="4061258" y="4427803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________________</a:t>
            </a:r>
          </a:p>
        </p:txBody>
      </p:sp>
      <p:graphicFrame>
        <p:nvGraphicFramePr>
          <p:cNvPr id="25" name="Object 4"/>
          <p:cNvGraphicFramePr>
            <a:graphicFrameLocks noChangeAspect="1"/>
          </p:cNvGraphicFramePr>
          <p:nvPr/>
        </p:nvGraphicFramePr>
        <p:xfrm>
          <a:off x="2798618" y="5003800"/>
          <a:ext cx="181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92" name="Equation" r:id="rId19" imgW="1815840" imgH="291960" progId="Equation.DSMT4">
                  <p:embed/>
                </p:oleObj>
              </mc:Choice>
              <mc:Fallback>
                <p:oleObj name="Equation" r:id="rId19" imgW="18158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8618" y="5003800"/>
                        <a:ext cx="181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5"/>
          <p:cNvSpPr/>
          <p:nvPr/>
        </p:nvSpPr>
        <p:spPr>
          <a:xfrm>
            <a:off x="3016827" y="5020086"/>
            <a:ext cx="16850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_____________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144742" y="5030872"/>
            <a:ext cx="3161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Rounded to the nearest cent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866409" y="5486400"/>
            <a:ext cx="18004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_________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3" grpId="0"/>
      <p:bldP spid="16" grpId="0"/>
      <p:bldP spid="18" grpId="0"/>
      <p:bldP spid="20" grpId="0"/>
      <p:bldP spid="22" grpId="0"/>
      <p:bldP spid="24" grpId="0"/>
      <p:bldP spid="26" grpId="0"/>
      <p:bldP spid="28" grpId="0"/>
      <p:bldP spid="3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Completion Example 10: Application: Compound Interest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199" y="1143000"/>
            <a:ext cx="8333509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eaLnBrk="1" hangingPunct="1">
              <a:spcBef>
                <a:spcPts val="1200"/>
              </a:spcBef>
              <a:buFont typeface="+mj-lt"/>
              <a:buAutoNum type="alphaLcPeriod" startAt="2"/>
            </a:pPr>
            <a:r>
              <a:rPr lang="en-US" sz="2800" dirty="0">
                <a:solidFill>
                  <a:schemeClr val="tx1"/>
                </a:solidFill>
              </a:rPr>
              <a:t>The interest earned will be</a:t>
            </a: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i="1" dirty="0">
                <a:solidFill>
                  <a:srgbClr val="0000FF"/>
                </a:solidFill>
              </a:rPr>
              <a:t>I</a:t>
            </a:r>
            <a:r>
              <a:rPr lang="en-US" dirty="0">
                <a:solidFill>
                  <a:srgbClr val="0000FF"/>
                </a:solidFill>
              </a:rPr>
              <a:t> =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</a:rPr>
              <a:t>$  9628.24</a:t>
            </a:r>
            <a:r>
              <a:rPr lang="en-US" dirty="0">
                <a:solidFill>
                  <a:schemeClr val="tx1"/>
                </a:solidFill>
              </a:rPr>
              <a:t>   </a:t>
            </a:r>
            <a:r>
              <a:rPr lang="en-US" dirty="0">
                <a:solidFill>
                  <a:srgbClr val="000099"/>
                </a:solidFill>
                <a:latin typeface="Calibri"/>
              </a:rPr>
              <a:t>– $6000.00 = </a:t>
            </a:r>
            <a:r>
              <a:rPr lang="en-US" dirty="0">
                <a:solidFill>
                  <a:srgbClr val="FF0000"/>
                </a:solidFill>
                <a:latin typeface="Calibri"/>
              </a:rPr>
              <a:t>$  3628.24</a:t>
            </a:r>
            <a:r>
              <a:rPr lang="en-US" dirty="0">
                <a:solidFill>
                  <a:schemeClr val="tx1"/>
                </a:solidFill>
                <a:latin typeface="Calibri"/>
              </a:rPr>
              <a:t>   .</a:t>
            </a:r>
            <a:endParaRPr lang="en-US" sz="2800" i="1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04479" y="1752600"/>
            <a:ext cx="18004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_________</a:t>
            </a:r>
          </a:p>
        </p:txBody>
      </p:sp>
      <p:sp>
        <p:nvSpPr>
          <p:cNvPr id="5" name="Rectangle 4"/>
          <p:cNvSpPr/>
          <p:nvPr/>
        </p:nvSpPr>
        <p:spPr>
          <a:xfrm>
            <a:off x="4752707" y="1752600"/>
            <a:ext cx="18004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_________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874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600"/>
              </a:spcBef>
              <a:tabLst>
                <a:tab pos="9144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pPr algn="ctr">
              <a:lnSpc>
                <a:spcPct val="90000"/>
              </a:lnSpc>
              <a:spcBef>
                <a:spcPts val="1200"/>
              </a:spcBef>
              <a:tabLst>
                <a:tab pos="914400" algn="l"/>
              </a:tabLst>
            </a:pPr>
            <a:r>
              <a:rPr lang="en-US" b="1" dirty="0">
                <a:solidFill>
                  <a:srgbClr val="000000"/>
                </a:solidFill>
              </a:rPr>
              <a:t>Interest = Principal </a:t>
            </a:r>
            <a:r>
              <a:rPr lang="en-US" b="1" dirty="0">
                <a:solidFill>
                  <a:srgbClr val="000000"/>
                </a:solidFill>
                <a:latin typeface="Calibri"/>
              </a:rPr>
              <a:t>·</a:t>
            </a:r>
            <a:r>
              <a:rPr lang="en-US" b="1" dirty="0">
                <a:solidFill>
                  <a:srgbClr val="000000"/>
                </a:solidFill>
              </a:rPr>
              <a:t> rate </a:t>
            </a:r>
            <a:r>
              <a:rPr lang="en-US" b="1" dirty="0">
                <a:solidFill>
                  <a:srgbClr val="000000"/>
                </a:solidFill>
                <a:latin typeface="Calibri"/>
              </a:rPr>
              <a:t>·</a:t>
            </a:r>
            <a:r>
              <a:rPr lang="en-US" b="1" dirty="0">
                <a:solidFill>
                  <a:srgbClr val="000000"/>
                </a:solidFill>
              </a:rPr>
              <a:t> time</a:t>
            </a:r>
          </a:p>
          <a:p>
            <a:pPr>
              <a:spcBef>
                <a:spcPts val="600"/>
              </a:spcBef>
              <a:tabLst>
                <a:tab pos="914400" algn="l"/>
              </a:tabLst>
            </a:pPr>
            <a:r>
              <a:rPr lang="en-US" dirty="0">
                <a:solidFill>
                  <a:srgbClr val="000000"/>
                </a:solidFill>
              </a:rPr>
              <a:t>Writing the formula using letters, we have </a:t>
            </a:r>
            <a:r>
              <a:rPr lang="en-US" b="1" i="1" dirty="0">
                <a:solidFill>
                  <a:srgbClr val="0000FF"/>
                </a:solidFill>
              </a:rPr>
              <a:t>I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Symbol" pitchFamily="82" charset="2"/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P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∙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r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∙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, where</a:t>
            </a:r>
          </a:p>
          <a:p>
            <a:pPr>
              <a:spcBef>
                <a:spcPts val="0"/>
              </a:spcBef>
              <a:tabLst>
                <a:tab pos="914400" algn="l"/>
              </a:tabLst>
            </a:pPr>
            <a:endParaRPr lang="en-US" sz="300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Bef>
                <a:spcPts val="600"/>
              </a:spcBef>
              <a:tabLst>
                <a:tab pos="1255713" algn="r"/>
                <a:tab pos="1487488" algn="l"/>
              </a:tabLst>
            </a:pPr>
            <a:r>
              <a:rPr lang="en-US" dirty="0">
                <a:solidFill>
                  <a:srgbClr val="000000"/>
                </a:solidFill>
              </a:rPr>
              <a:t>	 </a:t>
            </a:r>
            <a:r>
              <a:rPr lang="en-US" b="1" i="1" dirty="0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 =	interest (earned or paid),</a:t>
            </a:r>
          </a:p>
          <a:p>
            <a:pPr>
              <a:lnSpc>
                <a:spcPct val="90000"/>
              </a:lnSpc>
              <a:spcBef>
                <a:spcPts val="600"/>
              </a:spcBef>
              <a:tabLst>
                <a:tab pos="1255713" algn="r"/>
                <a:tab pos="1487488" algn="l"/>
              </a:tabLst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b="1" i="1" dirty="0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  =	principal (the amount invested or 				borrowed),</a:t>
            </a:r>
          </a:p>
          <a:p>
            <a:pPr>
              <a:lnSpc>
                <a:spcPct val="90000"/>
              </a:lnSpc>
              <a:spcBef>
                <a:spcPts val="600"/>
              </a:spcBef>
              <a:tabLst>
                <a:tab pos="1255713" algn="r"/>
                <a:tab pos="1487488" algn="l"/>
              </a:tabLst>
            </a:pPr>
            <a:r>
              <a:rPr lang="en-US" dirty="0">
                <a:solidFill>
                  <a:srgbClr val="000000"/>
                </a:solidFill>
              </a:rPr>
              <a:t>	 </a:t>
            </a:r>
            <a:r>
              <a:rPr lang="en-US" b="1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 =	rate of interest (stated as an annual rate) 		in decimal or fraction form, and</a:t>
            </a:r>
          </a:p>
          <a:p>
            <a:pPr>
              <a:lnSpc>
                <a:spcPct val="90000"/>
              </a:lnSpc>
              <a:spcBef>
                <a:spcPts val="600"/>
              </a:spcBef>
              <a:tabLst>
                <a:tab pos="1255713" algn="r"/>
                <a:tab pos="1487488" algn="l"/>
              </a:tabLst>
            </a:pPr>
            <a:r>
              <a:rPr lang="en-US" dirty="0">
                <a:solidFill>
                  <a:srgbClr val="000000"/>
                </a:solidFill>
              </a:rPr>
              <a:t>	 </a:t>
            </a:r>
            <a:r>
              <a:rPr lang="en-US" b="1" i="1" dirty="0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  =	time (years or fraction of a year).</a:t>
            </a:r>
            <a:endParaRPr lang="en-US" dirty="0"/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Simple Interest Formula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143000"/>
            <a:ext cx="8226425" cy="341632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Formula</a:t>
            </a:r>
          </a:p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The adjusted amount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due to </a:t>
            </a:r>
            <a:r>
              <a:rPr lang="en-US" sz="2800" b="1" dirty="0">
                <a:solidFill>
                  <a:srgbClr val="C00000"/>
                </a:solidFill>
              </a:rPr>
              <a:t>inflation</a:t>
            </a:r>
            <a:r>
              <a:rPr lang="en-US" sz="2800" dirty="0">
                <a:solidFill>
                  <a:srgbClr val="000000"/>
                </a:solidFill>
              </a:rPr>
              <a:t> is</a:t>
            </a:r>
          </a:p>
          <a:p>
            <a:pPr>
              <a:spcBef>
                <a:spcPct val="0"/>
              </a:spcBef>
            </a:pPr>
            <a:endParaRPr lang="en-US" sz="1000" dirty="0">
              <a:solidFill>
                <a:srgbClr val="000000"/>
              </a:solidFill>
            </a:endParaRPr>
          </a:p>
          <a:p>
            <a:pPr algn="ctr">
              <a:spcBef>
                <a:spcPct val="0"/>
              </a:spcBef>
            </a:pPr>
            <a:r>
              <a:rPr lang="en-US" sz="2800" b="1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0000"/>
                </a:solidFill>
              </a:rPr>
              <a:t>=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P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0000"/>
                </a:solidFill>
              </a:rPr>
              <a:t>(1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0000"/>
                </a:solidFill>
              </a:rPr>
              <a:t>+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r</a:t>
            </a:r>
            <a:r>
              <a:rPr lang="en-US" sz="2800" b="1" dirty="0">
                <a:solidFill>
                  <a:srgbClr val="000000"/>
                </a:solidFill>
              </a:rPr>
              <a:t>)</a:t>
            </a:r>
            <a:r>
              <a:rPr lang="en-US" sz="2800" b="1" i="1" baseline="30000" dirty="0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</a:p>
          <a:p>
            <a:r>
              <a:rPr lang="en-US" sz="2800" dirty="0">
                <a:solidFill>
                  <a:srgbClr val="000000"/>
                </a:solidFill>
              </a:rPr>
              <a:t>where</a:t>
            </a:r>
          </a:p>
          <a:p>
            <a:endParaRPr lang="en-US" sz="1000" dirty="0">
              <a:solidFill>
                <a:srgbClr val="000000"/>
              </a:solidFill>
            </a:endParaRPr>
          </a:p>
          <a:p>
            <a:r>
              <a:rPr lang="en-US" sz="2800" b="1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= principal (the original value),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= annual rate of inflation in decimal notation, and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 = time (in years).</a:t>
            </a:r>
          </a:p>
        </p:txBody>
      </p:sp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Inflation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11: Application: Calculating Inflation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199" y="1143000"/>
            <a:ext cx="8333509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Suppose that your income is </a:t>
            </a:r>
            <a:r>
              <a:rPr lang="en-US" dirty="0">
                <a:solidFill>
                  <a:srgbClr val="0000FF"/>
                </a:solidFill>
              </a:rPr>
              <a:t>$28,800</a:t>
            </a:r>
            <a:r>
              <a:rPr lang="en-US" dirty="0"/>
              <a:t> per year and that each year you can expect to receive a cost-of-living raise that matches the inflation rate. If inflation is steady at </a:t>
            </a:r>
            <a:r>
              <a:rPr lang="en-US" dirty="0">
                <a:solidFill>
                  <a:srgbClr val="0000FF"/>
                </a:solidFill>
              </a:rPr>
              <a:t>3%</a:t>
            </a:r>
            <a:r>
              <a:rPr lang="en-US" dirty="0"/>
              <a:t> per year, find your yearly income in:</a:t>
            </a:r>
          </a:p>
          <a:p>
            <a:endParaRPr lang="en-US" sz="600" dirty="0"/>
          </a:p>
          <a:p>
            <a:r>
              <a:rPr lang="en-US" sz="2800" i="0" dirty="0">
                <a:solidFill>
                  <a:schemeClr val="tx1"/>
                </a:solidFill>
              </a:rPr>
              <a:t>a.   5 years		b.   10 years		    c.   20 years</a:t>
            </a:r>
          </a:p>
          <a:p>
            <a:endParaRPr lang="en-US" sz="600" b="1" dirty="0">
              <a:solidFill>
                <a:schemeClr val="tx1"/>
              </a:solidFill>
            </a:endParaRPr>
          </a:p>
          <a:p>
            <a:r>
              <a:rPr lang="en-US" b="1" dirty="0"/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To calculate your yearly income in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dirty="0">
                <a:solidFill>
                  <a:schemeClr val="tx1"/>
                </a:solidFill>
              </a:rPr>
              <a:t>, and </a:t>
            </a:r>
            <a:r>
              <a:rPr lang="en-US" dirty="0">
                <a:solidFill>
                  <a:srgbClr val="0000FF"/>
                </a:solidFill>
              </a:rPr>
              <a:t>20</a:t>
            </a:r>
            <a:r>
              <a:rPr lang="en-US" dirty="0">
                <a:solidFill>
                  <a:schemeClr val="tx1"/>
                </a:solidFill>
              </a:rPr>
              <a:t> years, evaluate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=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</a:rPr>
              <a:t>28,800(1 + 0.03)</a:t>
            </a:r>
            <a:r>
              <a:rPr lang="en-US" i="1" baseline="30000" dirty="0">
                <a:solidFill>
                  <a:srgbClr val="000099"/>
                </a:solidFill>
              </a:rPr>
              <a:t>t</a:t>
            </a:r>
            <a:r>
              <a:rPr lang="en-US" dirty="0">
                <a:solidFill>
                  <a:schemeClr val="tx1"/>
                </a:solidFill>
              </a:rPr>
              <a:t> at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5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10</a:t>
            </a:r>
            <a:r>
              <a:rPr lang="en-US" dirty="0">
                <a:solidFill>
                  <a:schemeClr val="tx1"/>
                </a:solidFill>
              </a:rPr>
              <a:t>, and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20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endParaRPr lang="en-US" sz="600" b="1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 5</a:t>
            </a:r>
            <a:r>
              <a:rPr lang="en-US" dirty="0">
                <a:solidFill>
                  <a:schemeClr val="tx1"/>
                </a:solidFill>
              </a:rPr>
              <a:t>:    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= 28,800(1 + 0.03)</a:t>
            </a:r>
            <a:r>
              <a:rPr lang="en-US" baseline="30000" dirty="0">
                <a:solidFill>
                  <a:srgbClr val="000099"/>
                </a:solidFill>
              </a:rPr>
              <a:t>5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sym typeface="Symbol"/>
              </a:rPr>
              <a:t>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33,387.09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45281" y="5607627"/>
            <a:ext cx="3161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Rounded to the nearest cent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/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11: Application: Calculating Inflation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199" y="1143000"/>
            <a:ext cx="8312727" cy="38841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 10</a:t>
            </a:r>
            <a:r>
              <a:rPr lang="en-US" dirty="0">
                <a:solidFill>
                  <a:schemeClr val="tx1"/>
                </a:solidFill>
              </a:rPr>
              <a:t>:  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= 28,800(1 + 0.03)</a:t>
            </a:r>
            <a:r>
              <a:rPr lang="en-US" baseline="30000" dirty="0">
                <a:solidFill>
                  <a:srgbClr val="000099"/>
                </a:solidFill>
              </a:rPr>
              <a:t>10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sym typeface="Symbol"/>
              </a:rPr>
              <a:t>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38,704.79</a:t>
            </a:r>
          </a:p>
          <a:p>
            <a:pPr marL="457200" indent="-457200"/>
            <a:endParaRPr lang="en-US" sz="2800" b="1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>
                <a:solidFill>
                  <a:srgbClr val="0000FF"/>
                </a:solidFill>
              </a:rPr>
              <a:t> = 20</a:t>
            </a:r>
            <a:r>
              <a:rPr lang="en-US" dirty="0">
                <a:solidFill>
                  <a:schemeClr val="tx1"/>
                </a:solidFill>
              </a:rPr>
              <a:t>:  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= 28,800(1 + 0.03)</a:t>
            </a:r>
            <a:r>
              <a:rPr lang="en-US" baseline="30000" dirty="0">
                <a:solidFill>
                  <a:srgbClr val="000099"/>
                </a:solidFill>
              </a:rPr>
              <a:t>20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sym typeface="Symbol"/>
              </a:rPr>
              <a:t>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52,016.00</a:t>
            </a:r>
            <a:endParaRPr lang="en-US" sz="2800" b="1" dirty="0">
              <a:solidFill>
                <a:srgbClr val="FF0000"/>
              </a:solidFill>
            </a:endParaRPr>
          </a:p>
          <a:p>
            <a:pPr marL="457200" indent="-457200"/>
            <a:endParaRPr lang="en-US" b="1" dirty="0">
              <a:solidFill>
                <a:schemeClr val="tx1"/>
              </a:solidFill>
            </a:endParaRPr>
          </a:p>
          <a:p>
            <a:r>
              <a:rPr lang="en-US" dirty="0"/>
              <a:t>Thus, if you keep the same job for </a:t>
            </a:r>
            <a:r>
              <a:rPr lang="en-US" dirty="0">
                <a:solidFill>
                  <a:srgbClr val="0000FF"/>
                </a:solidFill>
              </a:rPr>
              <a:t>20 years</a:t>
            </a:r>
            <a:r>
              <a:rPr lang="en-US" dirty="0"/>
              <a:t> with your salary matching inflation, you will be making </a:t>
            </a:r>
            <a:r>
              <a:rPr lang="en-US" dirty="0">
                <a:solidFill>
                  <a:srgbClr val="0000FF"/>
                </a:solidFill>
              </a:rPr>
              <a:t>$33,387.09</a:t>
            </a:r>
            <a:r>
              <a:rPr lang="en-US" dirty="0"/>
              <a:t> in </a:t>
            </a:r>
            <a:r>
              <a:rPr lang="en-US" dirty="0">
                <a:solidFill>
                  <a:srgbClr val="0000FF"/>
                </a:solidFill>
              </a:rPr>
              <a:t>5 years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$38,704.79</a:t>
            </a:r>
            <a:r>
              <a:rPr lang="en-US" dirty="0"/>
              <a:t> in </a:t>
            </a:r>
            <a:r>
              <a:rPr lang="en-US" dirty="0">
                <a:solidFill>
                  <a:srgbClr val="0000FF"/>
                </a:solidFill>
              </a:rPr>
              <a:t>10 years</a:t>
            </a:r>
            <a:r>
              <a:rPr lang="en-US" dirty="0"/>
              <a:t>, and </a:t>
            </a:r>
            <a:r>
              <a:rPr lang="en-US" dirty="0">
                <a:solidFill>
                  <a:srgbClr val="0000FF"/>
                </a:solidFill>
              </a:rPr>
              <a:t>$52,016.00</a:t>
            </a:r>
            <a:r>
              <a:rPr lang="en-US" dirty="0"/>
              <a:t> in </a:t>
            </a:r>
            <a:r>
              <a:rPr lang="en-US" dirty="0">
                <a:solidFill>
                  <a:srgbClr val="0000FF"/>
                </a:solidFill>
              </a:rPr>
              <a:t>20 years</a:t>
            </a:r>
            <a:r>
              <a:rPr lang="en-US" dirty="0"/>
              <a:t>.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678142" y="1524000"/>
            <a:ext cx="3161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Rounded to the nearest cent</a:t>
            </a:r>
          </a:p>
        </p:txBody>
      </p:sp>
      <p:sp>
        <p:nvSpPr>
          <p:cNvPr id="8" name="Rectangle 7"/>
          <p:cNvSpPr/>
          <p:nvPr/>
        </p:nvSpPr>
        <p:spPr>
          <a:xfrm>
            <a:off x="5678142" y="2549236"/>
            <a:ext cx="3161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Rounded to the nearest cent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/>
      <p:bldP spid="6" grpId="0"/>
      <p:bldP spid="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155680"/>
            <a:ext cx="8226425" cy="341632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Formula</a:t>
            </a:r>
          </a:p>
          <a:p>
            <a:pPr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</a:rPr>
              <a:t>The current value </a:t>
            </a:r>
            <a:r>
              <a:rPr lang="en-US" sz="2800" i="1" dirty="0">
                <a:solidFill>
                  <a:srgbClr val="000000"/>
                </a:solidFill>
              </a:rPr>
              <a:t>V</a:t>
            </a:r>
            <a:r>
              <a:rPr lang="en-US" sz="2800" dirty="0">
                <a:solidFill>
                  <a:srgbClr val="000000"/>
                </a:solidFill>
              </a:rPr>
              <a:t> of an item due to </a:t>
            </a:r>
            <a:r>
              <a:rPr lang="en-US" sz="2800" b="1" dirty="0">
                <a:solidFill>
                  <a:srgbClr val="C00000"/>
                </a:solidFill>
              </a:rPr>
              <a:t>depreciation</a:t>
            </a:r>
            <a:r>
              <a:rPr lang="en-US" sz="2800" dirty="0">
                <a:solidFill>
                  <a:srgbClr val="000000"/>
                </a:solidFill>
              </a:rPr>
              <a:t> is</a:t>
            </a:r>
          </a:p>
          <a:p>
            <a:pPr>
              <a:spcBef>
                <a:spcPct val="0"/>
              </a:spcBef>
            </a:pPr>
            <a:endParaRPr lang="en-US" sz="1000" dirty="0">
              <a:solidFill>
                <a:srgbClr val="000000"/>
              </a:solidFill>
            </a:endParaRPr>
          </a:p>
          <a:p>
            <a:pPr algn="ctr">
              <a:spcBef>
                <a:spcPct val="0"/>
              </a:spcBef>
            </a:pPr>
            <a:r>
              <a:rPr lang="en-US" sz="2800" b="1" i="1" dirty="0">
                <a:solidFill>
                  <a:srgbClr val="000000"/>
                </a:solidFill>
              </a:rPr>
              <a:t>V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0000"/>
                </a:solidFill>
              </a:rPr>
              <a:t>=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b="1" dirty="0">
                <a:solidFill>
                  <a:srgbClr val="000000"/>
                </a:solidFill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Calibri"/>
              </a:rPr>
              <a:t>–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)</a:t>
            </a:r>
            <a:r>
              <a:rPr lang="en-US" sz="2800" b="1" i="1" baseline="30000" dirty="0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</a:p>
          <a:p>
            <a:r>
              <a:rPr lang="en-US" sz="2800" dirty="0">
                <a:solidFill>
                  <a:srgbClr val="000000"/>
                </a:solidFill>
              </a:rPr>
              <a:t>where</a:t>
            </a:r>
          </a:p>
          <a:p>
            <a:endParaRPr lang="en-US" sz="1000" dirty="0">
              <a:solidFill>
                <a:srgbClr val="000000"/>
              </a:solidFill>
            </a:endParaRPr>
          </a:p>
          <a:p>
            <a:r>
              <a:rPr lang="en-US" sz="2800" b="1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= principal (the original value),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= annual rate of depreciation in decimal notation, and</a:t>
            </a:r>
          </a:p>
          <a:p>
            <a:r>
              <a:rPr lang="en-US" sz="2800" b="1" i="1" dirty="0">
                <a:solidFill>
                  <a:srgbClr val="000000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 = time (in years).</a:t>
            </a:r>
          </a:p>
        </p:txBody>
      </p:sp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Depreciation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12: Application: Calculating the Current Value Due to Depreciation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198" y="1066800"/>
            <a:ext cx="8645237" cy="4911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Suppose that a certain make of automobile depreciates </a:t>
            </a:r>
            <a:r>
              <a:rPr lang="en-US" dirty="0">
                <a:solidFill>
                  <a:srgbClr val="0000FF"/>
                </a:solidFill>
              </a:rPr>
              <a:t>15%</a:t>
            </a:r>
            <a:r>
              <a:rPr lang="en-US" dirty="0"/>
              <a:t> each year. Find the current market value of one of these automobiles if it is </a:t>
            </a:r>
            <a:r>
              <a:rPr lang="en-US" dirty="0">
                <a:solidFill>
                  <a:srgbClr val="0000FF"/>
                </a:solidFill>
              </a:rPr>
              <a:t>5 years </a:t>
            </a:r>
            <a:r>
              <a:rPr lang="en-US" dirty="0"/>
              <a:t>old and its original value was </a:t>
            </a:r>
            <a:r>
              <a:rPr lang="en-US" dirty="0">
                <a:solidFill>
                  <a:srgbClr val="0000FF"/>
                </a:solidFill>
              </a:rPr>
              <a:t>$40,000</a:t>
            </a:r>
            <a:r>
              <a:rPr lang="en-US" dirty="0"/>
              <a:t>.</a:t>
            </a: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endParaRPr lang="en-US" sz="20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Using the formula for the current value </a:t>
            </a:r>
            <a:r>
              <a:rPr lang="en-US" sz="2800" i="0">
                <a:solidFill>
                  <a:schemeClr val="tx1"/>
                </a:solidFill>
              </a:rPr>
              <a:t>due to depreciation</a:t>
            </a:r>
            <a:r>
              <a:rPr lang="en-US" sz="2800" i="0" dirty="0">
                <a:solidFill>
                  <a:schemeClr val="tx1"/>
                </a:solidFill>
              </a:rPr>
              <a:t>, we have the following.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1000"/>
              </a:spcBef>
              <a:buFont typeface="Courier New" pitchFamily="49" charset="0"/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dirty="0">
                <a:solidFill>
                  <a:schemeClr val="tx1"/>
                </a:solidFill>
              </a:rPr>
              <a:t>The current market value of the automobile is </a:t>
            </a:r>
            <a:r>
              <a:rPr lang="en-US" sz="2800" dirty="0">
                <a:solidFill>
                  <a:srgbClr val="FF0000"/>
                </a:solidFill>
              </a:rPr>
              <a:t>$17,748.21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171700" y="3200400"/>
          <a:ext cx="5981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1" name="Equation" r:id="rId3" imgW="5981400" imgH="419040" progId="Equation.DSMT4">
                  <p:embed/>
                </p:oleObj>
              </mc:Choice>
              <mc:Fallback>
                <p:oleObj name="Equation" r:id="rId3" imgW="5981400" imgH="419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3200400"/>
                        <a:ext cx="5981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543050" y="4572000"/>
          <a:ext cx="6121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2" name="Equation" r:id="rId5" imgW="6121080" imgH="444240" progId="Equation.DSMT4">
                  <p:embed/>
                </p:oleObj>
              </mc:Choice>
              <mc:Fallback>
                <p:oleObj name="Equation" r:id="rId5" imgW="6121080" imgH="444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3050" y="4572000"/>
                        <a:ext cx="6121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373342" y="4953000"/>
            <a:ext cx="3161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Rounded to the nearest cent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1: Application: Calculating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Simple Interest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859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Aft>
                <a:spcPts val="6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You want to borrow </a:t>
            </a:r>
            <a:r>
              <a:rPr lang="en-US" sz="2800" i="0" dirty="0">
                <a:solidFill>
                  <a:srgbClr val="0000FF"/>
                </a:solidFill>
              </a:rPr>
              <a:t>$2000 </a:t>
            </a:r>
            <a:r>
              <a:rPr lang="en-US" sz="2800" i="0" dirty="0">
                <a:solidFill>
                  <a:schemeClr val="tx1"/>
                </a:solidFill>
              </a:rPr>
              <a:t>from your bank for one year.  If the interest rate is </a:t>
            </a:r>
            <a:r>
              <a:rPr lang="en-US" sz="2800" i="0" dirty="0">
                <a:solidFill>
                  <a:srgbClr val="0000FF"/>
                </a:solidFill>
              </a:rPr>
              <a:t>5.5%</a:t>
            </a:r>
            <a:r>
              <a:rPr lang="en-US" sz="2800" i="0" dirty="0">
                <a:solidFill>
                  <a:schemeClr val="tx1"/>
                </a:solidFill>
              </a:rPr>
              <a:t>, how much interest would you pay?</a:t>
            </a:r>
          </a:p>
          <a:p>
            <a:pPr marL="0" indent="0" eaLnBrk="1" hangingPunct="1">
              <a:spcAft>
                <a:spcPts val="6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Aft>
                <a:spcPts val="6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interest is found by using the formula                    with</a:t>
            </a:r>
          </a:p>
          <a:p>
            <a:pPr marL="0" indent="0" eaLnBrk="1" hangingPunct="1">
              <a:spcAft>
                <a:spcPts val="6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6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6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You would pay </a:t>
            </a:r>
            <a:r>
              <a:rPr lang="en-US" sz="2800" i="0" dirty="0">
                <a:solidFill>
                  <a:srgbClr val="FF0000"/>
                </a:solidFill>
              </a:rPr>
              <a:t>$110</a:t>
            </a:r>
            <a:r>
              <a:rPr lang="en-US" sz="2800" b="1" i="0" dirty="0">
                <a:solidFill>
                  <a:srgbClr val="FF0000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in interest.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6625936" y="3429000"/>
          <a:ext cx="1320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9" name="Equation" r:id="rId3" imgW="1320480" imgH="330120" progId="Equation.DSMT4">
                  <p:embed/>
                </p:oleObj>
              </mc:Choice>
              <mc:Fallback>
                <p:oleObj name="Equation" r:id="rId3" imgW="1320480" imgH="3301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5936" y="3429000"/>
                        <a:ext cx="1320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1219200" y="4273550"/>
          <a:ext cx="6705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0" name="Equation" r:id="rId5" imgW="6705360" imgH="419040" progId="Equation.DSMT4">
                  <p:embed/>
                </p:oleObj>
              </mc:Choice>
              <mc:Fallback>
                <p:oleObj name="Equation" r:id="rId5" imgW="6705360" imgH="419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273550"/>
                        <a:ext cx="6705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3067050" y="4889500"/>
          <a:ext cx="2438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1" name="Equation" r:id="rId7" imgW="2438400" imgH="292100" progId="Equation.DSMT4">
                  <p:embed/>
                </p:oleObj>
              </mc:Choice>
              <mc:Fallback>
                <p:oleObj name="Equation" r:id="rId7" imgW="2438400" imgH="2921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7050" y="4889500"/>
                        <a:ext cx="2438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5562600" y="48895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2" name="Equation" r:id="rId9" imgW="825500" imgH="292100" progId="Equation.DSMT4">
                  <p:embed/>
                </p:oleObj>
              </mc:Choice>
              <mc:Fallback>
                <p:oleObj name="Equation" r:id="rId9" imgW="825500" imgH="2921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889500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199" y="1091044"/>
            <a:ext cx="8395855" cy="5081155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Sylvia borrowed </a:t>
            </a:r>
            <a:r>
              <a:rPr lang="en-US" sz="2800" i="0" dirty="0">
                <a:solidFill>
                  <a:srgbClr val="0000FF"/>
                </a:solidFill>
              </a:rPr>
              <a:t>$2400 </a:t>
            </a:r>
            <a:r>
              <a:rPr lang="en-US" sz="2800" i="0" dirty="0">
                <a:solidFill>
                  <a:schemeClr val="tx1"/>
                </a:solidFill>
              </a:rPr>
              <a:t>at </a:t>
            </a:r>
            <a:r>
              <a:rPr lang="en-US" sz="2800" i="0" dirty="0">
                <a:solidFill>
                  <a:srgbClr val="0000FF"/>
                </a:solidFill>
              </a:rPr>
              <a:t>5%</a:t>
            </a:r>
            <a:r>
              <a:rPr lang="en-US" sz="2800" i="0" dirty="0">
                <a:solidFill>
                  <a:schemeClr val="tx1"/>
                </a:solidFill>
              </a:rPr>
              <a:t> interest for </a:t>
            </a:r>
            <a:r>
              <a:rPr lang="en-US" sz="2800" i="0" dirty="0">
                <a:solidFill>
                  <a:srgbClr val="0000FF"/>
                </a:solidFill>
              </a:rPr>
              <a:t>3 months</a:t>
            </a:r>
            <a:r>
              <a:rPr lang="en-US" sz="2800" i="0" dirty="0">
                <a:solidFill>
                  <a:schemeClr val="tx1"/>
                </a:solidFill>
              </a:rPr>
              <a:t>.  How much interest did she have to pay?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interest is found by using the formula                  with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1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Sylvia had to pay _______ in interest.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Completion Example 2: Application: Calculating Simple Interest</a:t>
            </a:r>
          </a:p>
        </p:txBody>
      </p:sp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5541818" y="3086966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18" name="Equation" r:id="rId3" imgW="647700" imgH="292100" progId="Equation.DSMT4">
                  <p:embed/>
                </p:oleObj>
              </mc:Choice>
              <mc:Fallback>
                <p:oleObj name="Equation" r:id="rId3" imgW="647700" imgH="2921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1818" y="3086966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4846782" y="44958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19" name="Equation" r:id="rId5" imgW="279400" imgH="838200" progId="Equation.DSMT4">
                  <p:embed/>
                </p:oleObj>
              </mc:Choice>
              <mc:Fallback>
                <p:oleObj name="Equation" r:id="rId5" imgW="279400" imgH="838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6782" y="4495800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2833254" y="4745182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20" name="Equation" r:id="rId7" imgW="736600" imgH="292100" progId="Equation.DSMT4">
                  <p:embed/>
                </p:oleObj>
              </mc:Choice>
              <mc:Fallback>
                <p:oleObj name="Equation" r:id="rId7" imgW="736600" imgH="2921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254" y="4745182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3900054" y="4753264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21" name="Equation" r:id="rId9" imgW="647700" imgH="292100" progId="Equation.DSMT4">
                  <p:embed/>
                </p:oleObj>
              </mc:Choice>
              <mc:Fallback>
                <p:oleObj name="Equation" r:id="rId9" imgW="647700" imgH="2921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0054" y="4753264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17"/>
          <p:cNvGraphicFramePr>
            <a:graphicFrameLocks noChangeAspect="1"/>
          </p:cNvGraphicFramePr>
          <p:nvPr/>
        </p:nvGraphicFramePr>
        <p:xfrm>
          <a:off x="5943600" y="4734502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22" name="Equation" r:id="rId11" imgW="380880" imgH="291960" progId="Equation.DSMT4">
                  <p:embed/>
                </p:oleObj>
              </mc:Choice>
              <mc:Fallback>
                <p:oleObj name="Equation" r:id="rId11" imgW="380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734502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6" name="Object 18"/>
          <p:cNvGraphicFramePr>
            <a:graphicFrameLocks noChangeAspect="1"/>
          </p:cNvGraphicFramePr>
          <p:nvPr/>
        </p:nvGraphicFramePr>
        <p:xfrm>
          <a:off x="3387436" y="5467927"/>
          <a:ext cx="55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23" name="Equation" r:id="rId13" imgW="558800" imgH="368300" progId="Equation.DSMT4">
                  <p:embed/>
                </p:oleObj>
              </mc:Choice>
              <mc:Fallback>
                <p:oleObj name="Equation" r:id="rId13" imgW="558800" imgH="3683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7436" y="5467927"/>
                        <a:ext cx="558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2279650" y="3048000"/>
          <a:ext cx="4826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24" name="Equation" r:id="rId15" imgW="4825800" imgH="393480" progId="Equation.DSMT4">
                  <p:embed/>
                </p:oleObj>
              </mc:Choice>
              <mc:Fallback>
                <p:oleObj name="Equation" r:id="rId15" imgW="482580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0" y="3048000"/>
                        <a:ext cx="4826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2321214" y="3622675"/>
          <a:ext cx="4597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25" name="Equation" r:id="rId17" imgW="4597200" imgH="825480" progId="Equation.DSMT4">
                  <p:embed/>
                </p:oleObj>
              </mc:Choice>
              <mc:Fallback>
                <p:oleObj name="Equation" r:id="rId17" imgW="459720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214" y="3622675"/>
                        <a:ext cx="4597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2317173" y="4752975"/>
          <a:ext cx="2463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26" name="Equation" r:id="rId19" imgW="2463480" imgH="355320" progId="Equation.DSMT4">
                  <p:embed/>
                </p:oleObj>
              </mc:Choice>
              <mc:Fallback>
                <p:oleObj name="Equation" r:id="rId19" imgW="2463480" imgH="355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173" y="4752975"/>
                        <a:ext cx="2463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5713125" y="4470111"/>
          <a:ext cx="584200" cy="8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27" name="Equation" r:id="rId21" imgW="583920" imgH="88560" progId="Equation.DSMT4">
                  <p:embed/>
                </p:oleObj>
              </mc:Choice>
              <mc:Fallback>
                <p:oleObj name="Equation" r:id="rId21" imgW="583920" imgH="88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3125" y="4470111"/>
                        <a:ext cx="584200" cy="8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5334000" y="4829175"/>
          <a:ext cx="1206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28" name="Equation" r:id="rId23" imgW="1206360" imgH="266400" progId="Equation.DSMT4">
                  <p:embed/>
                </p:oleObj>
              </mc:Choice>
              <mc:Fallback>
                <p:oleObj name="Equation" r:id="rId23" imgW="1206360" imgH="266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829175"/>
                        <a:ext cx="1206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4714009" y="5334000"/>
          <a:ext cx="584200" cy="8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29" name="Equation" r:id="rId25" imgW="583920" imgH="88560" progId="Equation.DSMT4">
                  <p:embed/>
                </p:oleObj>
              </mc:Choice>
              <mc:Fallback>
                <p:oleObj name="Equation" r:id="rId25" imgW="583920" imgH="8856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009" y="5334000"/>
                        <a:ext cx="584200" cy="8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51" name="Object 15"/>
          <p:cNvGraphicFramePr>
            <a:graphicFrameLocks noChangeAspect="1"/>
          </p:cNvGraphicFramePr>
          <p:nvPr/>
        </p:nvGraphicFramePr>
        <p:xfrm>
          <a:off x="6595052" y="2586182"/>
          <a:ext cx="1320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30" name="Equation" r:id="rId26" imgW="1320480" imgH="330120" progId="Equation.DSMT4">
                  <p:embed/>
                </p:oleObj>
              </mc:Choice>
              <mc:Fallback>
                <p:oleObj name="Equation" r:id="rId26" imgW="1320480" imgH="3301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5052" y="2586182"/>
                        <a:ext cx="1320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199" y="1243444"/>
            <a:ext cx="8395855" cy="3252356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Carmen loaned </a:t>
            </a:r>
            <a:r>
              <a:rPr lang="en-US" sz="2800" i="0" dirty="0">
                <a:solidFill>
                  <a:srgbClr val="0000FF"/>
                </a:solidFill>
              </a:rPr>
              <a:t>$500 </a:t>
            </a:r>
            <a:r>
              <a:rPr lang="en-US" sz="2800" i="0" dirty="0">
                <a:solidFill>
                  <a:schemeClr val="tx1"/>
                </a:solidFill>
              </a:rPr>
              <a:t>to a friend for </a:t>
            </a:r>
            <a:r>
              <a:rPr lang="en-US" sz="2800" i="0" dirty="0">
                <a:solidFill>
                  <a:srgbClr val="0000FF"/>
                </a:solidFill>
              </a:rPr>
              <a:t>6 months</a:t>
            </a:r>
            <a:r>
              <a:rPr lang="en-US" sz="2800" i="0" dirty="0">
                <a:solidFill>
                  <a:schemeClr val="tx1"/>
                </a:solidFill>
              </a:rPr>
              <a:t> at an interest rate of </a:t>
            </a:r>
            <a:r>
              <a:rPr lang="en-US" sz="2800" i="0" dirty="0">
                <a:solidFill>
                  <a:srgbClr val="0000FF"/>
                </a:solidFill>
              </a:rPr>
              <a:t>8%</a:t>
            </a:r>
            <a:r>
              <a:rPr lang="en-US" sz="2800" i="0" dirty="0">
                <a:solidFill>
                  <a:schemeClr val="tx1"/>
                </a:solidFill>
              </a:rPr>
              <a:t>. How much will her friend pay her at the end of the </a:t>
            </a:r>
            <a:r>
              <a:rPr lang="en-US" sz="2800" i="0" dirty="0">
                <a:solidFill>
                  <a:srgbClr val="0000FF"/>
                </a:solidFill>
              </a:rPr>
              <a:t>6 months</a:t>
            </a:r>
            <a:r>
              <a:rPr lang="en-US" sz="2800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total amount paid to Carmen at the end of the six months will be the original amount loaned plus the interest.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3: Application: Calculating Total Amount Due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199" y="1091044"/>
            <a:ext cx="8395855" cy="5081155"/>
          </a:xfrm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interest is found by using the formula                  with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1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1000"/>
              </a:spcAft>
              <a:buFont typeface="Courier New" pitchFamily="49" charset="0"/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Aft>
                <a:spcPts val="400"/>
              </a:spcAft>
            </a:pPr>
            <a:r>
              <a:rPr lang="en-US" dirty="0">
                <a:solidFill>
                  <a:schemeClr val="tx1"/>
                </a:solidFill>
              </a:rPr>
              <a:t>The interest is </a:t>
            </a:r>
            <a:r>
              <a:rPr lang="en-US" dirty="0">
                <a:solidFill>
                  <a:srgbClr val="0000FF"/>
                </a:solidFill>
              </a:rPr>
              <a:t>$20</a:t>
            </a:r>
            <a:r>
              <a:rPr lang="en-US" dirty="0">
                <a:solidFill>
                  <a:schemeClr val="tx1"/>
                </a:solidFill>
              </a:rPr>
              <a:t> and the total amount to be paid at the end of </a:t>
            </a:r>
            <a:r>
              <a:rPr lang="en-US" dirty="0">
                <a:solidFill>
                  <a:srgbClr val="0000FF"/>
                </a:solidFill>
              </a:rPr>
              <a:t>6 months</a:t>
            </a:r>
            <a:r>
              <a:rPr lang="en-US" dirty="0">
                <a:solidFill>
                  <a:schemeClr val="tx1"/>
                </a:solidFill>
              </a:rPr>
              <a:t> is</a:t>
            </a: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1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4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3: Application: Calculating Total Amount Due (cont.)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2560782" y="1884363"/>
          <a:ext cx="4394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84" name="Equation" r:id="rId3" imgW="4394160" imgH="419040" progId="Equation.DSMT4">
                  <p:embed/>
                </p:oleObj>
              </mc:Choice>
              <mc:Fallback>
                <p:oleObj name="Equation" r:id="rId3" imgW="4394160" imgH="419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782" y="1884363"/>
                        <a:ext cx="4394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2609850" y="2493962"/>
          <a:ext cx="4584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85" name="Equation" r:id="rId5" imgW="4584600" imgH="825480" progId="Equation.DSMT4">
                  <p:embed/>
                </p:oleObj>
              </mc:Choice>
              <mc:Fallback>
                <p:oleObj name="Equation" r:id="rId5" imgW="4584600" imgH="825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2493962"/>
                        <a:ext cx="45847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5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7242280"/>
              </p:ext>
            </p:extLst>
          </p:nvPr>
        </p:nvGraphicFramePr>
        <p:xfrm>
          <a:off x="6629400" y="1183554"/>
          <a:ext cx="1320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86" name="Equation" r:id="rId7" imgW="1320480" imgH="330120" progId="Equation.DSMT4">
                  <p:embed/>
                </p:oleObj>
              </mc:Choice>
              <mc:Fallback>
                <p:oleObj name="Equation" r:id="rId7" imgW="1320480" imgH="33012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183554"/>
                        <a:ext cx="1320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43" name="Object 9"/>
          <p:cNvGraphicFramePr>
            <a:graphicFrameLocks noChangeAspect="1"/>
          </p:cNvGraphicFramePr>
          <p:nvPr/>
        </p:nvGraphicFramePr>
        <p:xfrm>
          <a:off x="2621973" y="3517900"/>
          <a:ext cx="2146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87" name="Equation" r:id="rId9" imgW="2145960" imgH="825480" progId="Equation.DSMT4">
                  <p:embed/>
                </p:oleObj>
              </mc:Choice>
              <mc:Fallback>
                <p:oleObj name="Equation" r:id="rId9" imgW="2145960" imgH="825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1973" y="3517900"/>
                        <a:ext cx="2146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831773" y="3789362"/>
          <a:ext cx="228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88" name="Equation" r:id="rId11" imgW="2286000" imgH="291960" progId="Equation.DSMT4">
                  <p:embed/>
                </p:oleObj>
              </mc:Choice>
              <mc:Fallback>
                <p:oleObj name="Equation" r:id="rId11" imgW="228600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1773" y="3789362"/>
                        <a:ext cx="2286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flipV="1">
            <a:off x="3799609" y="3754726"/>
            <a:ext cx="5334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4473286" y="4092431"/>
            <a:ext cx="304800" cy="17664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1720850" y="5414819"/>
          <a:ext cx="5651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89" name="Equation" r:id="rId13" imgW="5651280" imgH="393480" progId="Equation.DSMT4">
                  <p:embed/>
                </p:oleObj>
              </mc:Choice>
              <mc:Fallback>
                <p:oleObj name="Equation" r:id="rId13" imgW="5651280" imgH="393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5414819"/>
                        <a:ext cx="5651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886200" y="3551382"/>
          <a:ext cx="406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90" name="Equation" r:id="rId15" imgW="406080" imgH="203040" progId="Equation.DSMT4">
                  <p:embed/>
                </p:oleObj>
              </mc:Choice>
              <mc:Fallback>
                <p:oleObj name="Equation" r:id="rId15" imgW="406080" imgH="2030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551382"/>
                        <a:ext cx="4064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4: Application: Calculating Principal using Simple Interest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What principal would you need to invest at a rate of </a:t>
            </a:r>
            <a:r>
              <a:rPr lang="en-US" sz="2800" i="0" dirty="0">
                <a:solidFill>
                  <a:srgbClr val="0000FF"/>
                </a:solidFill>
              </a:rPr>
              <a:t>6%</a:t>
            </a:r>
            <a:r>
              <a:rPr lang="en-US" sz="2800" i="0" dirty="0">
                <a:solidFill>
                  <a:schemeClr val="tx1"/>
                </a:solidFill>
              </a:rPr>
              <a:t> to earn </a:t>
            </a:r>
            <a:r>
              <a:rPr lang="en-US" sz="2800" i="0" dirty="0">
                <a:solidFill>
                  <a:srgbClr val="0000FF"/>
                </a:solidFill>
              </a:rPr>
              <a:t>$450 </a:t>
            </a:r>
            <a:r>
              <a:rPr lang="en-US" sz="2800" i="0" dirty="0">
                <a:solidFill>
                  <a:schemeClr val="tx1"/>
                </a:solidFill>
              </a:rPr>
              <a:t>in </a:t>
            </a:r>
            <a:r>
              <a:rPr lang="en-US" sz="2800" i="0" dirty="0">
                <a:solidFill>
                  <a:srgbClr val="0000FF"/>
                </a:solidFill>
              </a:rPr>
              <a:t>6 months</a:t>
            </a:r>
            <a:r>
              <a:rPr lang="en-US" sz="2800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Here the principal </a:t>
            </a:r>
            <a:r>
              <a:rPr lang="en-US" sz="2800" i="1" dirty="0">
                <a:solidFill>
                  <a:schemeClr val="tx1"/>
                </a:solidFill>
              </a:rPr>
              <a:t>P</a:t>
            </a:r>
            <a:r>
              <a:rPr lang="en-US" sz="2800" i="0" dirty="0">
                <a:solidFill>
                  <a:schemeClr val="tx1"/>
                </a:solidFill>
              </a:rPr>
              <a:t> is unknown. We do know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1303501"/>
              </p:ext>
            </p:extLst>
          </p:nvPr>
        </p:nvGraphicFramePr>
        <p:xfrm>
          <a:off x="768350" y="3359150"/>
          <a:ext cx="6743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61" name="Equation" r:id="rId3" imgW="6743520" imgH="825480" progId="Equation.DSMT4">
                  <p:embed/>
                </p:oleObj>
              </mc:Choice>
              <mc:Fallback>
                <p:oleObj name="Equation" r:id="rId3" imgW="674352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50" y="3359150"/>
                        <a:ext cx="6743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Example 4: Application: Calculating Principal using Simple Interest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364682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Substituting and solving for </a:t>
            </a:r>
            <a:r>
              <a:rPr lang="en-US" sz="2800" i="1" dirty="0">
                <a:solidFill>
                  <a:schemeClr val="tx1"/>
                </a:solidFill>
              </a:rPr>
              <a:t>P</a:t>
            </a:r>
            <a:r>
              <a:rPr lang="en-US" sz="2800" dirty="0">
                <a:solidFill>
                  <a:schemeClr val="tx1"/>
                </a:solidFill>
              </a:rPr>
              <a:t>,</a:t>
            </a:r>
            <a:r>
              <a:rPr lang="en-US" sz="2800" i="0" dirty="0">
                <a:solidFill>
                  <a:schemeClr val="tx1"/>
                </a:solidFill>
              </a:rPr>
              <a:t> we have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You would need to invest a principal amount of </a:t>
            </a:r>
            <a:r>
              <a:rPr lang="en-US" sz="2800" i="0" dirty="0">
                <a:solidFill>
                  <a:srgbClr val="FF0000"/>
                </a:solidFill>
              </a:rPr>
              <a:t>$15,000</a:t>
            </a:r>
            <a:r>
              <a:rPr lang="en-US" sz="2800" b="1" i="0" dirty="0">
                <a:solidFill>
                  <a:srgbClr val="FF0000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to earn </a:t>
            </a:r>
            <a:r>
              <a:rPr lang="en-US" sz="2800" i="0" dirty="0">
                <a:solidFill>
                  <a:srgbClr val="0000FF"/>
                </a:solidFill>
              </a:rPr>
              <a:t>$450 </a:t>
            </a:r>
            <a:r>
              <a:rPr lang="en-US" sz="2800" i="0" dirty="0">
                <a:solidFill>
                  <a:schemeClr val="tx1"/>
                </a:solidFill>
              </a:rPr>
              <a:t>in </a:t>
            </a:r>
            <a:r>
              <a:rPr lang="en-US" sz="2800" i="0" dirty="0">
                <a:solidFill>
                  <a:srgbClr val="0000FF"/>
                </a:solidFill>
              </a:rPr>
              <a:t>6 months </a:t>
            </a:r>
            <a:r>
              <a:rPr lang="en-US" sz="2800" i="0" dirty="0">
                <a:solidFill>
                  <a:schemeClr val="tx1"/>
                </a:solidFill>
              </a:rPr>
              <a:t>at a rate of </a:t>
            </a:r>
            <a:r>
              <a:rPr lang="en-US" sz="2800" i="0" dirty="0">
                <a:solidFill>
                  <a:srgbClr val="0000FF"/>
                </a:solidFill>
              </a:rPr>
              <a:t>6%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829300" y="3691466"/>
          <a:ext cx="260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09" name="Equation" r:id="rId3" imgW="2603160" imgH="304560" progId="Equation.DSMT4">
                  <p:embed/>
                </p:oleObj>
              </mc:Choice>
              <mc:Fallback>
                <p:oleObj name="Equation" r:id="rId3" imgW="2603160" imgH="304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3691466"/>
                        <a:ext cx="2603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429000" y="1879600"/>
          <a:ext cx="226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10" name="Equation" r:id="rId5" imgW="2260600" imgH="838200" progId="Equation.DSMT4">
                  <p:embed/>
                </p:oleObj>
              </mc:Choice>
              <mc:Fallback>
                <p:oleObj name="Equation" r:id="rId5" imgW="2260600" imgH="838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879600"/>
                        <a:ext cx="226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422650" y="2925233"/>
          <a:ext cx="186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11" name="Equation" r:id="rId7" imgW="1866900" imgH="292100" progId="Equation.DSMT4">
                  <p:embed/>
                </p:oleObj>
              </mc:Choice>
              <mc:Fallback>
                <p:oleObj name="Equation" r:id="rId7" imgW="1866900" imgH="2921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2925233"/>
                        <a:ext cx="186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302000" y="3424766"/>
          <a:ext cx="205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12" name="Equation" r:id="rId9" imgW="2057400" imgH="838080" progId="Equation.DSMT4">
                  <p:embed/>
                </p:oleObj>
              </mc:Choice>
              <mc:Fallback>
                <p:oleObj name="Equation" r:id="rId9" imgW="2057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3424766"/>
                        <a:ext cx="205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984500" y="4470400"/>
          <a:ext cx="1549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13" name="Equation" r:id="rId11" imgW="1549400" imgH="330200" progId="Equation.DSMT4">
                  <p:embed/>
                </p:oleObj>
              </mc:Choice>
              <mc:Fallback>
                <p:oleObj name="Equation" r:id="rId11" imgW="1549400" imgH="330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4470400"/>
                        <a:ext cx="1549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4648200" y="3505200"/>
            <a:ext cx="685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4495801" y="4000499"/>
            <a:ext cx="685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972</TotalTime>
  <Words>1383</Words>
  <Application>Microsoft Office PowerPoint</Application>
  <PresentationFormat>On-screen Show (4:3)</PresentationFormat>
  <Paragraphs>237</Paragraphs>
  <Slides>34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Calibri</vt:lpstr>
      <vt:lpstr>Arial</vt:lpstr>
      <vt:lpstr>Symbol</vt:lpstr>
      <vt:lpstr>Courier New</vt:lpstr>
      <vt:lpstr>Office Theme</vt:lpstr>
      <vt:lpstr>Equation</vt:lpstr>
      <vt:lpstr>MathType 6.0 Equation</vt:lpstr>
      <vt:lpstr>Section 4.8</vt:lpstr>
      <vt:lpstr>Objectives</vt:lpstr>
      <vt:lpstr>Simple Interest Formula</vt:lpstr>
      <vt:lpstr>Example 1: Application: Calculating  Simple Interest</vt:lpstr>
      <vt:lpstr>Completion Example 2: Application: Calculating Simple Interest</vt:lpstr>
      <vt:lpstr>Example 3: Application: Calculating Total Amount Due</vt:lpstr>
      <vt:lpstr>Example 3: Application: Calculating Total Amount Due (cont.)</vt:lpstr>
      <vt:lpstr>Example 4: Application: Calculating Principal using Simple Interest</vt:lpstr>
      <vt:lpstr>Example 4: Application: Calculating Principal using Simple Interest (cont.)</vt:lpstr>
      <vt:lpstr>Example 5: Application: Calculating Time using Simple Interest</vt:lpstr>
      <vt:lpstr>Example 5: Application: Calculating Time using Simple Interest (cont.)</vt:lpstr>
      <vt:lpstr>To Calculate Compound Interest</vt:lpstr>
      <vt:lpstr>To Calculate Compound Interest (cont.)</vt:lpstr>
      <vt:lpstr>To Calculate Compound Interest (cont.)</vt:lpstr>
      <vt:lpstr>Example 6: Application: Calculating Compound Interest</vt:lpstr>
      <vt:lpstr>Example 6: Application: Calculating Compound Interest (cont.)</vt:lpstr>
      <vt:lpstr>Example 6: Application: Calculating Compound Interest (cont.)</vt:lpstr>
      <vt:lpstr>Example 7: Application: Calculating Compound Interest</vt:lpstr>
      <vt:lpstr>Example 7: Application: Calculating Compound Interest (cont.)</vt:lpstr>
      <vt:lpstr>Example 7: Application: Calculating Compound Interest (cont.)</vt:lpstr>
      <vt:lpstr>Example 7: Application: Calculating Compound Interest (cont.)</vt:lpstr>
      <vt:lpstr>Compound Interest Formula</vt:lpstr>
      <vt:lpstr>Example 8: Application: Using the Compound Interest Formula</vt:lpstr>
      <vt:lpstr>Example 8: Application: Using the Compound Interest Formula (cont.)</vt:lpstr>
      <vt:lpstr>Total Interest Earned</vt:lpstr>
      <vt:lpstr>Example 9: Application: Calculating Total Interest Earned</vt:lpstr>
      <vt:lpstr>Completion Example 10: Application: Compound Interest</vt:lpstr>
      <vt:lpstr>Completion Example 10: Application: Compound Interest (cont.)</vt:lpstr>
      <vt:lpstr>Completion Example 10: Application: Compound Interest (cont.)</vt:lpstr>
      <vt:lpstr>Inflation</vt:lpstr>
      <vt:lpstr>Example 11: Application: Calculating Inflation</vt:lpstr>
      <vt:lpstr>Example 11: Application: Calculating Inflation (cont.)</vt:lpstr>
      <vt:lpstr>Depreciation</vt:lpstr>
      <vt:lpstr>Example 12: Application: Calculating the Current Value Due to Depreciation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Anna Tavormina</cp:lastModifiedBy>
  <cp:revision>231</cp:revision>
  <dcterms:created xsi:type="dcterms:W3CDTF">2013-04-26T14:43:13Z</dcterms:created>
  <dcterms:modified xsi:type="dcterms:W3CDTF">2018-05-31T16:22:58Z</dcterms:modified>
</cp:coreProperties>
</file>