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82" r:id="rId5"/>
    <p:sldId id="262" r:id="rId6"/>
    <p:sldId id="263" r:id="rId7"/>
    <p:sldId id="264" r:id="rId8"/>
    <p:sldId id="265" r:id="rId9"/>
    <p:sldId id="283" r:id="rId10"/>
    <p:sldId id="284" r:id="rId11"/>
    <p:sldId id="285" r:id="rId12"/>
    <p:sldId id="286" r:id="rId13"/>
    <p:sldId id="267" r:id="rId14"/>
    <p:sldId id="281" r:id="rId15"/>
    <p:sldId id="270" r:id="rId16"/>
    <p:sldId id="271" r:id="rId17"/>
    <p:sldId id="287" r:id="rId18"/>
    <p:sldId id="288" r:id="rId19"/>
    <p:sldId id="289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2D7D9F"/>
    <a:srgbClr val="000099"/>
    <a:srgbClr val="008080"/>
    <a:srgbClr val="FFFFCC"/>
    <a:srgbClr val="FFFF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85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73AC3-F6C8-436E-9B49-CF17035547C2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2E9F5-265B-4632-BF04-7DAB4ABD24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1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6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Metric System: Capacity and Weight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measure the volume of an object, we can measure the amount of water it displaces. During an experiment, a ball bearing displaces 6 </a:t>
            </a:r>
            <a:r>
              <a:rPr lang="en-US" dirty="0" err="1"/>
              <a:t>mL</a:t>
            </a:r>
            <a:r>
              <a:rPr lang="en-US" dirty="0"/>
              <a:t> of water. Convert this amount to liters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milliliters in 1 liter. So conversion of 6 </a:t>
            </a:r>
            <a:r>
              <a:rPr lang="en-US" dirty="0" err="1"/>
              <a:t>mL</a:t>
            </a:r>
            <a:r>
              <a:rPr lang="en-US" dirty="0"/>
              <a:t> to L can be accomplished as follows.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622425" y="2347913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3" imgW="736560" imgH="291960" progId="Equation.DSMT4">
                  <p:embed/>
                </p:oleObj>
              </mc:Choice>
              <mc:Fallback>
                <p:oleObj name="Equation" r:id="rId3" imgW="73656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425" y="2347913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401888" y="2063750"/>
          <a:ext cx="243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5" imgW="2438280" imgH="838080" progId="Equation.DSMT4">
                  <p:embed/>
                </p:oleObj>
              </mc:Choice>
              <mc:Fallback>
                <p:oleObj name="Equation" r:id="rId5" imgW="2438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888" y="2063750"/>
                        <a:ext cx="243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889500" y="2074863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7" imgW="1307880" imgH="838080" progId="Equation.DSMT4">
                  <p:embed/>
                </p:oleObj>
              </mc:Choice>
              <mc:Fallback>
                <p:oleObj name="Equation" r:id="rId7" imgW="130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2074863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6261100" y="2347913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9" imgW="1358640" imgH="291960" progId="Equation.DSMT4">
                  <p:embed/>
                </p:oleObj>
              </mc:Choice>
              <mc:Fallback>
                <p:oleObj name="Equation" r:id="rId9" imgW="1358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100" y="2347913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433654" y="26174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030244" y="233926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r>
              <a:rPr lang="en-US" dirty="0"/>
              <a:t>With either method, we see that 6 </a:t>
            </a:r>
            <a:r>
              <a:rPr lang="en-US" dirty="0" err="1"/>
              <a:t>mL</a:t>
            </a:r>
            <a:r>
              <a:rPr lang="en-US" dirty="0"/>
              <a:t> of water is equivalent to </a:t>
            </a:r>
            <a:r>
              <a:rPr lang="en-US" dirty="0">
                <a:solidFill>
                  <a:srgbClr val="FF0000"/>
                </a:solidFill>
              </a:rPr>
              <a:t>0.006 L </a:t>
            </a:r>
            <a:r>
              <a:rPr lang="en-US" dirty="0"/>
              <a:t>of water.</a:t>
            </a:r>
          </a:p>
        </p:txBody>
      </p:sp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2033788"/>
            <a:ext cx="7924800" cy="1367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4114800" y="39563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7848600" y="39624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638800" y="167640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8205006" y="365679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4409912" y="36568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Weight (Mass)</a:t>
            </a:r>
            <a:br>
              <a:rPr lang="en-US" dirty="0"/>
            </a:br>
            <a:r>
              <a:rPr lang="en-US" dirty="0"/>
              <a:t>in the Metric System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239896"/>
              </p:ext>
            </p:extLst>
          </p:nvPr>
        </p:nvGraphicFramePr>
        <p:xfrm>
          <a:off x="1645920" y="1387479"/>
          <a:ext cx="585216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2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3:  Measures of Mass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milli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(mg) 	= 	0.001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grams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centi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(cg) 	= 	0.01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deci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(dg) 	= 	0.1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gram (g) 	= 	1.0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gram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deka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(dag) 	= 	10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hecto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(hg) 	= 	100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kilo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(kg) 	= 	1000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metric ton (t) 	= 	1 000 kilograms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Mass (Weight)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28800" y="1387479"/>
          <a:ext cx="54864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4:  </a:t>
                      </a:r>
                      <a:r>
                        <a:rPr lang="en-US" sz="2000" kern="1200" baseline="0" dirty="0"/>
                        <a:t>Equivalent Measures of Mass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mg 	= 	1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g 	= 	1 mg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g 	= 	1 kg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kg 	= 	1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kg 	= 	1 t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t 	=	 1 kg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de-DE" sz="2000" kern="1200" baseline="0" dirty="0">
                          <a:solidFill>
                            <a:srgbClr val="000000"/>
                          </a:solidFill>
                        </a:rPr>
                        <a:t>1t = 1000 kg = 1 000 000 g = 1 000 000 000 mg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6: Common Metric Units of Weight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Choose the best metric unit of weight to complete each statement.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piece of paper might weigh 4.5 __________.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container of cheese might weigh 0.5 __________.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piece of paper might weigh 4.5 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container of cheese might weigh 0.5 _________     </a:t>
            </a: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58522" y="3733800"/>
            <a:ext cx="10701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grams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02580" y="4258322"/>
            <a:ext cx="15863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kilograms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C50CDE-A975-4842-943C-7B2B955D7FC8}"/>
              </a:ext>
            </a:extLst>
          </p:cNvPr>
          <p:cNvSpPr txBox="1"/>
          <p:nvPr/>
        </p:nvSpPr>
        <p:spPr>
          <a:xfrm>
            <a:off x="3810000" y="5715000"/>
            <a:ext cx="2590800" cy="685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DB7686-BDB7-4F09-BB05-2C87CC3B3625}"/>
              </a:ext>
            </a:extLst>
          </p:cNvPr>
          <p:cNvSpPr txBox="1"/>
          <p:nvPr/>
        </p:nvSpPr>
        <p:spPr>
          <a:xfrm>
            <a:off x="955088" y="4697909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(or 0.5 kg).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Metric Units of Weight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Convert 34 g to milligrams </a:t>
            </a:r>
            <a:r>
              <a:rPr lang="en-US" b="1" dirty="0"/>
              <a:t>a. </a:t>
            </a:r>
            <a:r>
              <a:rPr lang="en-US" dirty="0"/>
              <a:t>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milligrams in 1 gram. So, conversion of 34 g to milligrams can be accomplished as follows.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  <a:endParaRPr lang="en-US" i="0" dirty="0">
              <a:solidFill>
                <a:srgbClr val="FF0008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909224" y="4627563"/>
          <a:ext cx="660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4" name="Equation" r:id="rId3" imgW="660240" imgH="355320" progId="Equation.DSMT4">
                  <p:embed/>
                </p:oleObj>
              </mc:Choice>
              <mc:Fallback>
                <p:oleObj name="Equation" r:id="rId3" imgW="66024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224" y="4627563"/>
                        <a:ext cx="660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617663" y="4343400"/>
          <a:ext cx="2362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5" name="Equation" r:id="rId5" imgW="2361960" imgH="901440" progId="Equation.DSMT4">
                  <p:embed/>
                </p:oleObj>
              </mc:Choice>
              <mc:Fallback>
                <p:oleObj name="Equation" r:id="rId5" imgW="236196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663" y="4343400"/>
                        <a:ext cx="2362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238955"/>
              </p:ext>
            </p:extLst>
          </p:nvPr>
        </p:nvGraphicFramePr>
        <p:xfrm>
          <a:off x="6207712" y="4627563"/>
          <a:ext cx="1866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6" name="Equation" r:id="rId7" imgW="1866600" imgH="355320" progId="Equation.DSMT4">
                  <p:embed/>
                </p:oleObj>
              </mc:Choice>
              <mc:Fallback>
                <p:oleObj name="Equation" r:id="rId7" imgW="18666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712" y="4627563"/>
                        <a:ext cx="1866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4079288" y="4616450"/>
          <a:ext cx="2070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7" name="Equation" r:id="rId9" imgW="2070000" imgH="355320" progId="Equation.DSMT4">
                  <p:embed/>
                </p:oleObj>
              </mc:Choice>
              <mc:Fallback>
                <p:oleObj name="Equation" r:id="rId9" imgW="20700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288" y="4616450"/>
                        <a:ext cx="2070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V="1">
            <a:off x="2286000" y="46621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303234" y="492624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Metric Units of Weight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/>
            <a:r>
              <a:rPr lang="en-US" dirty="0"/>
              <a:t>Thus, with either method, we have 34 g = </a:t>
            </a:r>
            <a:r>
              <a:rPr lang="en-US" dirty="0">
                <a:solidFill>
                  <a:srgbClr val="FF0000"/>
                </a:solidFill>
              </a:rPr>
              <a:t>34 000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mg</a:t>
            </a:r>
            <a:r>
              <a:rPr lang="en-US" dirty="0"/>
              <a:t>.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2057400"/>
            <a:ext cx="8229600" cy="145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7848600" y="40325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3778190" y="40386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5374688" y="17526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8143728" y="379514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4182180" y="379515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Converting Metric Units of Weight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box of detergent weighs 475 grams. Convert this mass to kilograms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</a:t>
            </a:r>
            <a:r>
              <a:rPr lang="en-US" b="1" dirty="0"/>
              <a:t> </a:t>
            </a:r>
            <a:r>
              <a:rPr lang="en-US" dirty="0"/>
              <a:t>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grams in 1 kilogram. We can convert 475 g to kg as follows.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1360488" y="5097463"/>
          <a:ext cx="825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1" name="Equation" r:id="rId3" imgW="825480" imgH="355320" progId="Equation.DSMT4">
                  <p:embed/>
                </p:oleObj>
              </mc:Choice>
              <mc:Fallback>
                <p:oleObj name="Equation" r:id="rId3" imgW="82548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5097463"/>
                        <a:ext cx="825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208213" y="4813300"/>
          <a:ext cx="2247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2" name="Equation" r:id="rId5" imgW="2247840" imgH="901440" progId="Equation.DSMT4">
                  <p:embed/>
                </p:oleObj>
              </mc:Choice>
              <mc:Fallback>
                <p:oleObj name="Equation" r:id="rId5" imgW="224784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4813300"/>
                        <a:ext cx="2247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191727"/>
              </p:ext>
            </p:extLst>
          </p:nvPr>
        </p:nvGraphicFramePr>
        <p:xfrm>
          <a:off x="6096000" y="5091113"/>
          <a:ext cx="152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3" name="Equation" r:id="rId7" imgW="1523880" imgH="368280" progId="Equation.DSMT4">
                  <p:embed/>
                </p:oleObj>
              </mc:Choice>
              <mc:Fallback>
                <p:oleObj name="Equation" r:id="rId7" imgW="15238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091113"/>
                        <a:ext cx="152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4545366" y="484505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4" name="Equation" r:id="rId9" imgW="1485720" imgH="838080" progId="Equation.DSMT4">
                  <p:embed/>
                </p:oleObj>
              </mc:Choice>
              <mc:Fallback>
                <p:oleObj name="Equation" r:id="rId9" imgW="1485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5366" y="484505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191000" y="5410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048000" y="5105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Converting Metric Units of Weight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r>
              <a:rPr lang="en-US" dirty="0"/>
              <a:t>Each method shows that 475 g of detergent is equivalent to </a:t>
            </a:r>
            <a:r>
              <a:rPr lang="en-US" dirty="0">
                <a:solidFill>
                  <a:srgbClr val="FF0000"/>
                </a:solidFill>
              </a:rPr>
              <a:t>0.475 kg </a:t>
            </a:r>
            <a:r>
              <a:rPr lang="en-US" dirty="0"/>
              <a:t>of detergent.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2133600"/>
            <a:ext cx="8229600" cy="1450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28600" y="41087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4079288" y="41148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1752600" y="1757776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4468372" y="387134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506824" y="387135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	Convert between metric units of capacity.</a:t>
            </a:r>
          </a:p>
          <a:p>
            <a:pPr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	Convert between metric units of weight.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Units of Capacity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177613"/>
              </p:ext>
            </p:extLst>
          </p:nvPr>
        </p:nvGraphicFramePr>
        <p:xfrm>
          <a:off x="1981200" y="1508778"/>
          <a:ext cx="5181600" cy="2529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Capacity</a:t>
                      </a:r>
                    </a:p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(Liquid Volume)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milli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0.001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liter (L)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1.0 liter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hecto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kilo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Units of Capacity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837219"/>
              </p:ext>
            </p:extLst>
          </p:nvPr>
        </p:nvGraphicFramePr>
        <p:xfrm>
          <a:off x="1981200" y="1508778"/>
          <a:ext cx="5181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20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2: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Equivalent Measures of Capacity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endParaRPr lang="en-US" sz="2000" b="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L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mL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kL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1L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1000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hL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kL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Common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4201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Choose the best metric unit of capacity to complete each statement.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A jug of orange juice might hold 2 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Flushing a dog’s eyes with saline solution requires 10 _______ of solution.</a:t>
            </a:r>
          </a:p>
          <a:p>
            <a:pPr>
              <a:spcBef>
                <a:spcPts val="600"/>
              </a:spcBef>
            </a:pPr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A jug of orange juice might hold 2 _____             </a:t>
            </a: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sz="2800" dirty="0"/>
              <a:t>Flushing a dog’s eyes with saline solution requires 10 ________of solution                   </a:t>
            </a:r>
            <a:endParaRPr lang="en-US" sz="2800" dirty="0">
              <a:solidFill>
                <a:srgbClr val="FF0008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25844" y="3896380"/>
            <a:ext cx="9024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liters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24868" y="4886980"/>
            <a:ext cx="15163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milliliters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B95AFC-FEBA-497F-AD09-1BE802DA5C3B}"/>
              </a:ext>
            </a:extLst>
          </p:cNvPr>
          <p:cNvSpPr txBox="1"/>
          <p:nvPr/>
        </p:nvSpPr>
        <p:spPr>
          <a:xfrm>
            <a:off x="6809223" y="3896380"/>
            <a:ext cx="1351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(or 2 L).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90722F-7A55-4B75-AB3D-49244EB65A9F}"/>
              </a:ext>
            </a:extLst>
          </p:cNvPr>
          <p:cNvSpPr txBox="1"/>
          <p:nvPr/>
        </p:nvSpPr>
        <p:spPr>
          <a:xfrm>
            <a:off x="6172200" y="5481310"/>
            <a:ext cx="1988925" cy="767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634ADC-18FE-423F-8796-B8913FAFC484}"/>
              </a:ext>
            </a:extLst>
          </p:cNvPr>
          <p:cNvSpPr txBox="1"/>
          <p:nvPr/>
        </p:nvSpPr>
        <p:spPr>
          <a:xfrm>
            <a:off x="4419600" y="488698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(or 10 mL).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Common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1.4 L</a:t>
            </a:r>
            <a:r>
              <a:rPr lang="en-US" dirty="0"/>
              <a:t> to milliliters using a unit fraction.</a:t>
            </a:r>
          </a:p>
          <a:p>
            <a:pPr algn="just">
              <a:spcBef>
                <a:spcPct val="0"/>
              </a:spcBef>
            </a:pPr>
            <a:r>
              <a:rPr lang="en-US" b="1" dirty="0"/>
              <a:t>Solution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1055" name="Object 31"/>
          <p:cNvGraphicFramePr>
            <a:graphicFrameLocks noChangeAspect="1"/>
          </p:cNvGraphicFramePr>
          <p:nvPr/>
        </p:nvGraphicFramePr>
        <p:xfrm>
          <a:off x="990600" y="2743200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3" imgW="723600" imgH="279360" progId="Equation.DSMT4">
                  <p:embed/>
                </p:oleObj>
              </mc:Choice>
              <mc:Fallback>
                <p:oleObj name="Equation" r:id="rId3" imgW="723600" imgH="2793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43200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/>
        </p:nvGraphicFramePr>
        <p:xfrm>
          <a:off x="1778000" y="2461332"/>
          <a:ext cx="2413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Equation" r:id="rId5" imgW="2412720" imgH="825480" progId="Equation.DSMT4">
                  <p:embed/>
                </p:oleObj>
              </mc:Choice>
              <mc:Fallback>
                <p:oleObj name="Equation" r:id="rId5" imgW="2412720" imgH="8254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2461332"/>
                        <a:ext cx="2413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7" name="Object 33"/>
          <p:cNvGraphicFramePr>
            <a:graphicFrameLocks noChangeAspect="1"/>
          </p:cNvGraphicFramePr>
          <p:nvPr/>
        </p:nvGraphicFramePr>
        <p:xfrm>
          <a:off x="4267200" y="2734322"/>
          <a:ext cx="213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Equation" r:id="rId7" imgW="2133360" imgH="291960" progId="Equation.DSMT4">
                  <p:embed/>
                </p:oleObj>
              </mc:Choice>
              <mc:Fallback>
                <p:oleObj name="Equation" r:id="rId7" imgW="2133360" imgH="2919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734322"/>
                        <a:ext cx="213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8" name="Object 34"/>
          <p:cNvGraphicFramePr>
            <a:graphicFrameLocks noChangeAspect="1"/>
          </p:cNvGraphicFramePr>
          <p:nvPr/>
        </p:nvGraphicFramePr>
        <p:xfrm>
          <a:off x="4267200" y="3429000"/>
          <a:ext cx="153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Equation" r:id="rId9" imgW="1536480" imgH="291960" progId="Equation.DSMT4">
                  <p:embed/>
                </p:oleObj>
              </mc:Choice>
              <mc:Fallback>
                <p:oleObj name="Equation" r:id="rId9" imgW="1536480" imgH="29196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429000"/>
                        <a:ext cx="1536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2496844" y="277353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505200" y="302136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3: Common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2.5</a:t>
            </a:r>
            <a:r>
              <a:rPr lang="en-US" dirty="0"/>
              <a:t> </a:t>
            </a:r>
            <a:r>
              <a:rPr lang="en-US" dirty="0" err="1"/>
              <a:t>mL</a:t>
            </a:r>
            <a:r>
              <a:rPr lang="en-US" dirty="0"/>
              <a:t> to liters using a metric conversion line.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/>
              <a:t>Thus, 2.5 </a:t>
            </a:r>
            <a:r>
              <a:rPr lang="en-US" dirty="0" err="1"/>
              <a:t>mL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0.0025</a:t>
            </a:r>
            <a:r>
              <a:rPr lang="en-US" dirty="0"/>
              <a:t> L.</a:t>
            </a:r>
            <a:endParaRPr lang="en-US" dirty="0">
              <a:solidFill>
                <a:srgbClr val="FF0008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59566" y="4419600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7485356" y="44196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285540" y="220980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4157106" y="427083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7882052" y="427083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9753" y="2590800"/>
            <a:ext cx="811084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Converting Metric Units of Length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Convert 3.65 L to milliliters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pPr>
              <a:lnSpc>
                <a:spcPct val="90000"/>
              </a:lnSpc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There are 1000 milliliters in 1 liter. We can convert    3.65 L as follows.</a:t>
            </a:r>
          </a:p>
          <a:p>
            <a:pPr>
              <a:lnSpc>
                <a:spcPct val="90000"/>
              </a:lnSpc>
            </a:pPr>
            <a:endParaRPr lang="en-US" sz="15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dirty="0"/>
              <a:t> Using a unit fraction:</a:t>
            </a:r>
          </a:p>
          <a:p>
            <a:pPr>
              <a:lnSpc>
                <a:spcPct val="90000"/>
              </a:lnSpc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924512" y="4786666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Equation" r:id="rId3" imgW="888840" imgH="291960" progId="Equation.DSMT4">
                  <p:embed/>
                </p:oleObj>
              </mc:Choice>
              <mc:Fallback>
                <p:oleObj name="Equation" r:id="rId3" imgW="88884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512" y="4786666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878246" y="4508500"/>
          <a:ext cx="2578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5" imgW="2577960" imgH="825480" progId="Equation.DSMT4">
                  <p:embed/>
                </p:oleObj>
              </mc:Choice>
              <mc:Fallback>
                <p:oleObj name="Equation" r:id="rId5" imgW="257796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246" y="4508500"/>
                        <a:ext cx="2578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480512" y="4786666"/>
          <a:ext cx="231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7" imgW="2311200" imgH="291960" progId="Equation.DSMT4">
                  <p:embed/>
                </p:oleObj>
              </mc:Choice>
              <mc:Fallback>
                <p:oleObj name="Equation" r:id="rId7" imgW="23112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0512" y="4786666"/>
                        <a:ext cx="231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6868112" y="4786666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9" imgW="1549080" imgH="291960" progId="Equation.DSMT4">
                  <p:embed/>
                </p:oleObj>
              </mc:Choice>
              <mc:Fallback>
                <p:oleObj name="Equation" r:id="rId9" imgW="15490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8112" y="4786666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3769312" y="5105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792766" y="48361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Converting Metric Units of Length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</a:pPr>
            <a:r>
              <a:rPr lang="en-US" dirty="0"/>
              <a:t>Thus, with either method, we have 3.65 L = </a:t>
            </a:r>
            <a:r>
              <a:rPr lang="en-US" dirty="0">
                <a:solidFill>
                  <a:srgbClr val="FF0000"/>
                </a:solidFill>
              </a:rPr>
              <a:t>3650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mL</a:t>
            </a:r>
            <a:r>
              <a:rPr lang="en-US" dirty="0" err="1"/>
              <a:t>.</a:t>
            </a:r>
            <a:endParaRPr lang="en-US" dirty="0"/>
          </a:p>
          <a:p>
            <a:pPr>
              <a:lnSpc>
                <a:spcPct val="90000"/>
              </a:lnSpc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01000" y="4123276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1278" y="411481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654576" y="16764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327684" y="38092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8296112" y="382372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2104837"/>
            <a:ext cx="8229600" cy="1423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764</Words>
  <Application>Microsoft Office PowerPoint</Application>
  <PresentationFormat>On-screen Show (4:3)</PresentationFormat>
  <Paragraphs>173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Courier New</vt:lpstr>
      <vt:lpstr>Calibri</vt:lpstr>
      <vt:lpstr>Arial</vt:lpstr>
      <vt:lpstr>Office Theme</vt:lpstr>
      <vt:lpstr>Equation</vt:lpstr>
      <vt:lpstr>MathType 6.0 Equation</vt:lpstr>
      <vt:lpstr>Section 5.3</vt:lpstr>
      <vt:lpstr>Objectives</vt:lpstr>
      <vt:lpstr>Metric Units of Capacity</vt:lpstr>
      <vt:lpstr>Metric Units of Capacity</vt:lpstr>
      <vt:lpstr>Example 1: Common Metric Units of Capacity</vt:lpstr>
      <vt:lpstr>Example 2: Common Metric Units of Capacity</vt:lpstr>
      <vt:lpstr>Example 3: Common Metric Units of Capacity</vt:lpstr>
      <vt:lpstr>Example 4: Converting Metric Units of Length</vt:lpstr>
      <vt:lpstr>Example 4: Converting Metric Units of Length (cont.)</vt:lpstr>
      <vt:lpstr>Example 5: Application: Converting Metric Units of Capacity</vt:lpstr>
      <vt:lpstr>Example 5: Application: Converting Metric Units of Capacity (cont.)</vt:lpstr>
      <vt:lpstr>Example 5: Application: Converting Metric Units of Capacity (cont.)</vt:lpstr>
      <vt:lpstr>Units of Weight (Mass) in the Metric System</vt:lpstr>
      <vt:lpstr>Mass (Weight)</vt:lpstr>
      <vt:lpstr>Example 6: Common Metric Units of Weight</vt:lpstr>
      <vt:lpstr>Example 7: Converting Metric Units of Weight</vt:lpstr>
      <vt:lpstr>Example 7: Converting Metric Units of Weight (cont.)</vt:lpstr>
      <vt:lpstr>Example 8: Application: Converting Metric Units of Weight</vt:lpstr>
      <vt:lpstr>Example 8: Application: Converting Metric Units of Weight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Joshua Coggins</cp:lastModifiedBy>
  <cp:revision>181</cp:revision>
  <dcterms:created xsi:type="dcterms:W3CDTF">2013-04-26T14:43:13Z</dcterms:created>
  <dcterms:modified xsi:type="dcterms:W3CDTF">2018-08-02T14:48:29Z</dcterms:modified>
</cp:coreProperties>
</file>