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311" r:id="rId16"/>
    <p:sldId id="274" r:id="rId17"/>
    <p:sldId id="275" r:id="rId18"/>
    <p:sldId id="29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6" r:id="rId32"/>
    <p:sldId id="289" r:id="rId33"/>
    <p:sldId id="290" r:id="rId34"/>
    <p:sldId id="291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NSimSun" panose="02010609030101010101" pitchFamily="49" charset="-122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F497D"/>
    <a:srgbClr val="366092"/>
    <a:srgbClr val="000000"/>
    <a:srgbClr val="00007E"/>
    <a:srgbClr val="1F497C"/>
    <a:srgbClr val="2D7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>
      <p:cViewPr varScale="1">
        <p:scale>
          <a:sx n="105" d="100"/>
          <a:sy n="105" d="100"/>
        </p:scale>
        <p:origin x="570" y="108"/>
      </p:cViewPr>
      <p:guideLst>
        <p:guide orient="horz" pos="14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29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9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0742-CFE2-4455-9F3E-678F19BF2209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3580-EC71-4560-9B09-89E5C3C5B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6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25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4.wmf"/><Relationship Id="rId4" Type="http://schemas.openxmlformats.org/officeDocument/2006/relationships/image" Target="../media/image17.wmf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38.png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7.jpeg"/><Relationship Id="rId4" Type="http://schemas.openxmlformats.org/officeDocument/2006/relationships/image" Target="../media/image44.wmf"/><Relationship Id="rId9" Type="http://schemas.openxmlformats.org/officeDocument/2006/relationships/image" Target="../media/image4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4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image" Target="../media/image62.png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6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5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3.png"/><Relationship Id="rId4" Type="http://schemas.openxmlformats.org/officeDocument/2006/relationships/image" Target="../media/image72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74.wmf"/><Relationship Id="rId9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8.wmf"/><Relationship Id="rId11" Type="http://schemas.openxmlformats.org/officeDocument/2006/relationships/image" Target="../media/image73.png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6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6.png"/><Relationship Id="rId4" Type="http://schemas.openxmlformats.org/officeDocument/2006/relationships/image" Target="../media/image8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88.png"/><Relationship Id="rId4" Type="http://schemas.openxmlformats.org/officeDocument/2006/relationships/image" Target="../media/image8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90.png"/><Relationship Id="rId4" Type="http://schemas.openxmlformats.org/officeDocument/2006/relationships/image" Target="../media/image8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98.png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71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103.wmf"/><Relationship Id="rId1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102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10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6.1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Angles and Triangles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5816" name="Group 24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08615"/>
        </p:xfrm>
        <a:graphic>
          <a:graphicData uri="http://schemas.openxmlformats.org/drawingml/2006/table">
            <a:tbl>
              <a:tblPr/>
              <a:tblGrid>
                <a:gridCol w="1449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87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925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400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8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220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is a right angle.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375" name="Object 1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502150" y="2540000"/>
          <a:ext cx="495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3" imgW="495000" imgH="291960" progId="Equation.DSMT4">
                  <p:embed/>
                </p:oleObj>
              </mc:Choice>
              <mc:Fallback>
                <p:oleObj name="Equation" r:id="rId3" imgW="49500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2540000"/>
                        <a:ext cx="495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6" name="Object 18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2569284"/>
          <a:ext cx="1547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5" imgW="1600200" imgH="317160" progId="Equation.DSMT4">
                  <p:embed/>
                </p:oleObj>
              </mc:Choice>
              <mc:Fallback>
                <p:oleObj name="Equation" r:id="rId5" imgW="160020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69284"/>
                        <a:ext cx="15478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048000"/>
            <a:ext cx="2377440" cy="210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6403" name="Group 19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124688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632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03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159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Obtuse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is an obtuse angle.</a:t>
                      </a: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399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072063" y="2857500"/>
          <a:ext cx="49847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3" imgW="520560" imgH="304560" progId="Equation.DSMT4">
                  <p:embed/>
                </p:oleObj>
              </mc:Choice>
              <mc:Fallback>
                <p:oleObj name="Equation" r:id="rId3" imgW="520560" imgH="3045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2857500"/>
                        <a:ext cx="498475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0" name="Object 2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286000" y="2871788"/>
          <a:ext cx="24638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5" imgW="2590560" imgH="317160" progId="Equation.DSMT4">
                  <p:embed/>
                </p:oleObj>
              </mc:Choice>
              <mc:Fallback>
                <p:oleObj name="Equation" r:id="rId5" imgW="259056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871788"/>
                        <a:ext cx="24638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3480" y="3304863"/>
            <a:ext cx="3474720" cy="21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7427" name="Group 19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879611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9915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02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1651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Straight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The rays are in opposite directions.         is a straight 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33" marB="45733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423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426200" y="3295650"/>
          <a:ext cx="508000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3" imgW="533160" imgH="291960" progId="Equation.DSMT4">
                  <p:embed/>
                </p:oleObj>
              </mc:Choice>
              <mc:Fallback>
                <p:oleObj name="Equation" r:id="rId3" imgW="533160" imgH="29196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3295650"/>
                        <a:ext cx="508000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2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743200" y="2846388"/>
          <a:ext cx="170180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5" imgW="1803240" imgH="317160" progId="Equation.DSMT4">
                  <p:embed/>
                </p:oleObj>
              </mc:Choice>
              <mc:Fallback>
                <p:oleObj name="Equation" r:id="rId5" imgW="1803240" imgH="317160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46388"/>
                        <a:ext cx="170180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4880" y="4191000"/>
            <a:ext cx="3474720" cy="74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 Measuring Angles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  <a:defRPr/>
            </a:pPr>
            <a:r>
              <a:rPr lang="en-US" i="0" dirty="0">
                <a:solidFill>
                  <a:schemeClr val="tx1"/>
                </a:solidFill>
              </a:rPr>
              <a:t>Use a protractor to check the measures of the given angles.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5410200" y="3330878"/>
          <a:ext cx="1219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5" name="Equation" r:id="rId3" imgW="1218671" imgH="304668" progId="Equation.DSMT4">
                  <p:embed/>
                </p:oleObj>
              </mc:Choice>
              <mc:Fallback>
                <p:oleObj name="Equation" r:id="rId3" imgW="1218671" imgH="304668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330878"/>
                        <a:ext cx="1219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5410200" y="3954136"/>
          <a:ext cx="11826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" name="Equation" r:id="rId5" imgW="1231366" imgH="304668" progId="Equation.DSMT4">
                  <p:embed/>
                </p:oleObj>
              </mc:Choice>
              <mc:Fallback>
                <p:oleObj name="Equation" r:id="rId5" imgW="1231366" imgH="304668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54136"/>
                        <a:ext cx="11826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4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827" y="2514600"/>
            <a:ext cx="344137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10200" y="4513894"/>
          <a:ext cx="1231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7" name="Equation" r:id="rId8" imgW="1231366" imgH="304668" progId="Equation.DSMT4">
                  <p:embed/>
                </p:oleObj>
              </mc:Choice>
              <mc:Fallback>
                <p:oleObj name="Equation" r:id="rId8" imgW="1231366" imgH="304668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513894"/>
                        <a:ext cx="1231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410200" y="5118100"/>
          <a:ext cx="1257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8" name="Equation" r:id="rId10" imgW="1256755" imgH="304668" progId="Equation.DSMT4">
                  <p:embed/>
                </p:oleObj>
              </mc:Choice>
              <mc:Fallback>
                <p:oleObj name="Equation" r:id="rId10" imgW="1256755" imgH="304668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18100"/>
                        <a:ext cx="1257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6718300" y="3318178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9" name="Equation" r:id="rId12" imgW="799753" imgH="317362" progId="Equation.DSMT4">
                  <p:embed/>
                </p:oleObj>
              </mc:Choice>
              <mc:Fallback>
                <p:oleObj name="Equation" r:id="rId12" imgW="799753" imgH="317362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3318178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6718300" y="3928736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" name="Equation" r:id="rId14" imgW="799753" imgH="317362" progId="Equation.DSMT4">
                  <p:embed/>
                </p:oleObj>
              </mc:Choice>
              <mc:Fallback>
                <p:oleObj name="Equation" r:id="rId14" imgW="799753" imgH="317362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3928736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6718300" y="4501194"/>
          <a:ext cx="80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" name="Equation" r:id="rId16" imgW="799753" imgH="317362" progId="Equation.DSMT4">
                  <p:embed/>
                </p:oleObj>
              </mc:Choice>
              <mc:Fallback>
                <p:oleObj name="Equation" r:id="rId16" imgW="799753" imgH="317362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4501194"/>
                        <a:ext cx="80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6718300" y="5105400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Equation" r:id="rId18" imgW="964781" imgH="317362" progId="Equation.DSMT4">
                  <p:embed/>
                </p:oleObj>
              </mc:Choice>
              <mc:Fallback>
                <p:oleObj name="Equation" r:id="rId18" imgW="964781" imgH="317362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5105400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5289942" y="2514600"/>
            <a:ext cx="1568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Solutions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198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/>
              <a:t>Classify each angle as</a:t>
            </a:r>
            <a:r>
              <a:rPr lang="en-US" i="0" dirty="0">
                <a:solidFill>
                  <a:schemeClr val="tx1"/>
                </a:solidFill>
              </a:rPr>
              <a:t> acute, right, obtuse, or straight.</a:t>
            </a:r>
          </a:p>
          <a:p>
            <a:pPr algn="just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i="0" dirty="0" smtClean="0">
                <a:solidFill>
                  <a:schemeClr val="tx1"/>
                </a:solidFill>
              </a:rPr>
              <a:t>a.</a:t>
            </a:r>
            <a:r>
              <a:rPr lang="en-US" b="1" i="0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FF0008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∠1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en-US" i="1" dirty="0" smtClean="0"/>
          </a:p>
          <a:p>
            <a:pPr marL="514350" indent="-514350">
              <a:spcAft>
                <a:spcPts val="1200"/>
              </a:spcAft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∠2</a:t>
            </a:r>
          </a:p>
          <a:p>
            <a:pPr marL="457200" indent="-457200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FF0008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POR</a:t>
            </a:r>
            <a:endParaRPr lang="en-US" b="1" i="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b="1" i="0" dirty="0" smtClean="0">
                <a:solidFill>
                  <a:schemeClr val="tx1"/>
                </a:solidFill>
              </a:rPr>
              <a:t>Solutions</a:t>
            </a:r>
            <a:endParaRPr lang="en-US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∠2</a:t>
            </a:r>
          </a:p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 Identifying Angles</a:t>
            </a:r>
          </a:p>
        </p:txBody>
      </p:sp>
      <p:graphicFrame>
        <p:nvGraphicFramePr>
          <p:cNvPr id="61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186825"/>
              </p:ext>
            </p:extLst>
          </p:nvPr>
        </p:nvGraphicFramePr>
        <p:xfrm>
          <a:off x="1630433" y="4703064"/>
          <a:ext cx="4292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4" name="Equation" r:id="rId3" imgW="4292600" imgH="317500" progId="Equation.DSMT4">
                  <p:embed/>
                </p:oleObj>
              </mc:Choice>
              <mc:Fallback>
                <p:oleObj name="Equation" r:id="rId3" imgW="4292600" imgH="3175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433" y="4703064"/>
                        <a:ext cx="4292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189877"/>
              </p:ext>
            </p:extLst>
          </p:nvPr>
        </p:nvGraphicFramePr>
        <p:xfrm>
          <a:off x="1622044" y="5372086"/>
          <a:ext cx="4635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" name="Equation" r:id="rId5" imgW="4635500" imgH="381000" progId="Equation.DSMT4">
                  <p:embed/>
                </p:oleObj>
              </mc:Choice>
              <mc:Fallback>
                <p:oleObj name="Equation" r:id="rId5" imgW="4635500" imgH="3810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044" y="5372086"/>
                        <a:ext cx="4635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69227" y="1828800"/>
            <a:ext cx="344137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198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/>
              <a:t>Classify each angle as</a:t>
            </a:r>
            <a:r>
              <a:rPr lang="en-US" i="0" dirty="0">
                <a:solidFill>
                  <a:schemeClr val="tx1"/>
                </a:solidFill>
              </a:rPr>
              <a:t> acute, right, obtuse, or straight.</a:t>
            </a:r>
          </a:p>
          <a:p>
            <a:pPr algn="just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i="0" dirty="0" smtClean="0">
                <a:solidFill>
                  <a:schemeClr val="tx1"/>
                </a:solidFill>
              </a:rPr>
              <a:t>a.</a:t>
            </a:r>
            <a:r>
              <a:rPr lang="en-US" b="1" i="0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FF0008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∠1</a:t>
            </a:r>
            <a:r>
              <a:rPr lang="en-US" dirty="0"/>
              <a:t>	</a:t>
            </a:r>
            <a:r>
              <a:rPr lang="en-US" dirty="0" smtClean="0"/>
              <a:t>	</a:t>
            </a:r>
            <a:endParaRPr lang="en-US" i="1" dirty="0" smtClean="0"/>
          </a:p>
          <a:p>
            <a:pPr marL="514350" indent="-514350">
              <a:spcAft>
                <a:spcPts val="1200"/>
              </a:spcAft>
              <a:buAutoNum type="alphaLcPeriod" startAt="2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∠2</a:t>
            </a:r>
          </a:p>
          <a:p>
            <a:pPr marL="457200" indent="-457200"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FF0008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POR</a:t>
            </a:r>
            <a:endParaRPr lang="en-US" b="1" i="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b="1" i="0" dirty="0" smtClean="0">
                <a:solidFill>
                  <a:schemeClr val="tx1"/>
                </a:solidFill>
              </a:rPr>
              <a:t>Solutions</a:t>
            </a:r>
            <a:endParaRPr lang="en-US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lphaLcPeriod" startAt="3"/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∠</a:t>
            </a:r>
            <a:r>
              <a:rPr lang="en-US" i="1" dirty="0" smtClean="0">
                <a:solidFill>
                  <a:srgbClr val="0000FF"/>
                </a:solidFill>
              </a:rPr>
              <a:t>POR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  <a:tabLst>
                <a:tab pos="457200" algn="l"/>
                <a:tab pos="2743200" algn="l"/>
                <a:tab pos="3200400" algn="l"/>
                <a:tab pos="5486400" algn="l"/>
                <a:tab pos="594360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 Identifying Angles</a:t>
            </a:r>
          </a:p>
        </p:txBody>
      </p:sp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227" y="1828800"/>
            <a:ext cx="344137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87511"/>
              </p:ext>
            </p:extLst>
          </p:nvPr>
        </p:nvGraphicFramePr>
        <p:xfrm>
          <a:off x="2066544" y="4716011"/>
          <a:ext cx="5461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8" name="Equation" r:id="rId4" imgW="5460840" imgH="927000" progId="Equation.DSMT4">
                  <p:embed/>
                </p:oleObj>
              </mc:Choice>
              <mc:Fallback>
                <p:oleObj name="Equation" r:id="rId4" imgW="546084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544" y="4716011"/>
                        <a:ext cx="54610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15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Complementary and Supplementary 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2690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 eaLnBrk="0" hangingPunct="0">
              <a:spcAft>
                <a:spcPts val="120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Definition</a:t>
            </a:r>
          </a:p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Complementary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90˚.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Two angles are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Supplementary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if the sum of their measures is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180˚.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73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i="0" dirty="0">
                <a:solidFill>
                  <a:schemeClr val="tx1"/>
                </a:solidFill>
              </a:rPr>
              <a:t>In the figure shown,       </a:t>
            </a:r>
            <a:r>
              <a:rPr lang="en-US" dirty="0"/>
              <a:t>is a straight line. Identify all pairs of complementary, supplementary, and straight angles.</a:t>
            </a:r>
            <a:r>
              <a:rPr lang="en-US" sz="2800" i="0" dirty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dirty="0"/>
          </a:p>
        </p:txBody>
      </p:sp>
      <p:pic>
        <p:nvPicPr>
          <p:cNvPr id="20" name="Picture 16" descr="Ch_6_Sec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06662"/>
            <a:ext cx="41402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Object 17"/>
          <p:cNvGraphicFramePr>
            <a:graphicFrameLocks noChangeAspect="1"/>
          </p:cNvGraphicFramePr>
          <p:nvPr/>
        </p:nvGraphicFramePr>
        <p:xfrm>
          <a:off x="6172200" y="2882900"/>
          <a:ext cx="15748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4" imgW="1574800" imgH="1384300" progId="Equation.DSMT4">
                  <p:embed/>
                </p:oleObj>
              </mc:Choice>
              <mc:Fallback>
                <p:oleObj name="Equation" r:id="rId4" imgW="1574800" imgH="13843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882900"/>
                        <a:ext cx="15748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21"/>
          <p:cNvGraphicFramePr>
            <a:graphicFrameLocks noChangeAspect="1"/>
          </p:cNvGraphicFramePr>
          <p:nvPr/>
        </p:nvGraphicFramePr>
        <p:xfrm>
          <a:off x="3453934" y="1272039"/>
          <a:ext cx="482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6" imgW="482400" imgH="419040" progId="Equation.DSMT4">
                  <p:embed/>
                </p:oleObj>
              </mc:Choice>
              <mc:Fallback>
                <p:oleObj name="Equation" r:id="rId6" imgW="482400" imgH="4190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3934" y="1272039"/>
                        <a:ext cx="4826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Identifying Complementary and Supplementary Angles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241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LcPeriod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∠1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∠2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complementary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  <a:tabLst>
                <a:tab pos="457200" algn="l"/>
              </a:tabLst>
            </a:pPr>
            <a:endParaRPr lang="en-US" sz="2800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2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COD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COA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are </a:t>
            </a:r>
            <a:r>
              <a:rPr lang="en-US" sz="2800" i="0" dirty="0">
                <a:solidFill>
                  <a:srgbClr val="FF0008"/>
                </a:solidFill>
              </a:rPr>
              <a:t>supplementary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  <a:tabLst>
                <a:tab pos="457200" algn="l"/>
              </a:tabLst>
            </a:pPr>
            <a:endParaRPr lang="en-US" sz="2800" b="1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lphaLcPeriod" startAt="3"/>
              <a:tabLst>
                <a:tab pos="45720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AOD </a:t>
            </a:r>
            <a:r>
              <a:rPr lang="en-US" sz="2800" i="0" dirty="0">
                <a:solidFill>
                  <a:schemeClr val="tx1"/>
                </a:solidFill>
              </a:rPr>
              <a:t>is a </a:t>
            </a:r>
            <a:r>
              <a:rPr lang="en-US" sz="2800" i="0" dirty="0">
                <a:solidFill>
                  <a:srgbClr val="FF0008"/>
                </a:solidFill>
              </a:rPr>
              <a:t>straight angle</a:t>
            </a:r>
            <a:r>
              <a:rPr lang="en-US" sz="2800" i="0" dirty="0">
                <a:solidFill>
                  <a:schemeClr val="tx1"/>
                </a:solidFill>
              </a:rPr>
              <a:t> since 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LcPeriod" startAt="4"/>
              <a:tabLst>
                <a:tab pos="45720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BOA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00FF"/>
                </a:solidFill>
              </a:rPr>
              <a:t> ∠</a:t>
            </a:r>
            <a:r>
              <a:rPr lang="en-US" i="1" dirty="0">
                <a:solidFill>
                  <a:srgbClr val="0000FF"/>
                </a:solidFill>
              </a:rPr>
              <a:t>BOD </a:t>
            </a:r>
            <a:r>
              <a:rPr lang="en-US" dirty="0">
                <a:solidFill>
                  <a:schemeClr val="tx1"/>
                </a:solidFill>
              </a:rPr>
              <a:t>are </a:t>
            </a:r>
            <a:r>
              <a:rPr lang="en-US" dirty="0">
                <a:solidFill>
                  <a:srgbClr val="FF0008"/>
                </a:solidFill>
              </a:rPr>
              <a:t>supplementary</a:t>
            </a:r>
            <a:r>
              <a:rPr lang="en-US" dirty="0">
                <a:solidFill>
                  <a:schemeClr val="tx1"/>
                </a:solidFill>
              </a:rPr>
              <a:t>; and in this case</a:t>
            </a:r>
            <a:endParaRPr lang="en-US" sz="2800" dirty="0"/>
          </a:p>
        </p:txBody>
      </p:sp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028700" y="1854200"/>
          <a:ext cx="2679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0" name="Equation" r:id="rId3" imgW="2679700" imgH="317500" progId="Equation.DSMT4">
                  <p:embed/>
                </p:oleObj>
              </mc:Choice>
              <mc:Fallback>
                <p:oleObj name="Equation" r:id="rId3" imgW="26797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854200"/>
                        <a:ext cx="2679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1028700" y="3060700"/>
          <a:ext cx="556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1" name="Equation" r:id="rId5" imgW="5562600" imgH="406400" progId="Equation.DSMT4">
                  <p:embed/>
                </p:oleObj>
              </mc:Choice>
              <mc:Fallback>
                <p:oleObj name="Equation" r:id="rId5" imgW="5562600" imgH="4064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060700"/>
                        <a:ext cx="556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8"/>
          <p:cNvGraphicFramePr>
            <a:graphicFrameLocks noChangeAspect="1"/>
          </p:cNvGraphicFramePr>
          <p:nvPr/>
        </p:nvGraphicFramePr>
        <p:xfrm>
          <a:off x="5461000" y="3733800"/>
          <a:ext cx="232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2" name="Equation" r:id="rId7" imgW="2323092" imgH="317362" progId="Equation.DSMT4">
                  <p:embed/>
                </p:oleObj>
              </mc:Choice>
              <mc:Fallback>
                <p:oleObj name="Equation" r:id="rId7" imgW="2323092" imgH="317362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733800"/>
                        <a:ext cx="2324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4" name="Object 15"/>
          <p:cNvGraphicFramePr>
            <a:graphicFrameLocks noChangeAspect="1"/>
          </p:cNvGraphicFramePr>
          <p:nvPr/>
        </p:nvGraphicFramePr>
        <p:xfrm>
          <a:off x="1739900" y="4737100"/>
          <a:ext cx="214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3" name="Equation" r:id="rId9" imgW="2145369" imgH="317362" progId="Equation.DSMT4">
                  <p:embed/>
                </p:oleObj>
              </mc:Choice>
              <mc:Fallback>
                <p:oleObj name="Equation" r:id="rId9" imgW="2145369" imgH="317362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4737100"/>
                        <a:ext cx="214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6" descr="Ch_6_Sec 6">
            <a:extLst>
              <a:ext uri="{FF2B5EF4-FFF2-40B4-BE49-F238E27FC236}">
                <a16:creationId xmlns="" xmlns:a16="http://schemas.microsoft.com/office/drawing/2014/main" id="{7EE9908B-1BA7-4063-A36E-45BFC129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1060626"/>
            <a:ext cx="2504474" cy="143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7">
            <a:extLst>
              <a:ext uri="{FF2B5EF4-FFF2-40B4-BE49-F238E27FC236}">
                <a16:creationId xmlns="" xmlns:a16="http://schemas.microsoft.com/office/drawing/2014/main" id="{82FB45B3-FB6E-496A-A638-3214A95CC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294796"/>
              </p:ext>
            </p:extLst>
          </p:nvPr>
        </p:nvGraphicFramePr>
        <p:xfrm>
          <a:off x="8041452" y="2494361"/>
          <a:ext cx="819520" cy="72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4" name="Equation" r:id="rId12" imgW="1574800" imgH="1384300" progId="Equation.DSMT4">
                  <p:embed/>
                </p:oleObj>
              </mc:Choice>
              <mc:Fallback>
                <p:oleObj name="Equation" r:id="rId12" imgW="1574800" imgH="1384300" progId="Equation.DSMT4">
                  <p:embed/>
                  <p:pic>
                    <p:nvPicPr>
                      <p:cNvPr id="2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1452" y="2494361"/>
                        <a:ext cx="819520" cy="720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Ch_6_Sec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181" y="3505200"/>
            <a:ext cx="37036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In the figure below,       is a straight line and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</a:t>
            </a:r>
            <a:r>
              <a:rPr lang="en-US" dirty="0" smtClean="0">
                <a:solidFill>
                  <a:schemeClr val="tx1"/>
                </a:solidFill>
              </a:rPr>
              <a:t>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QOS.	</a:t>
            </a:r>
          </a:p>
          <a:p>
            <a:pPr marL="514350" indent="-514350">
              <a:buAutoNum type="alphaLcPeriod"/>
              <a:tabLst>
                <a:tab pos="463550" algn="l"/>
                <a:tab pos="2743200" algn="l"/>
                <a:tab pos="4572000" algn="l"/>
                <a:tab pos="5035550" algn="l"/>
              </a:tabLst>
            </a:pPr>
            <a:r>
              <a:rPr lang="en-US" dirty="0">
                <a:solidFill>
                  <a:schemeClr val="tx1"/>
                </a:solidFill>
              </a:rPr>
              <a:t>Find the </a:t>
            </a:r>
            <a:r>
              <a:rPr lang="en-US" dirty="0" smtClean="0">
                <a:solidFill>
                  <a:schemeClr val="tx1"/>
                </a:solidFill>
              </a:rPr>
              <a:t>measure of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SOP.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c.	Are any pairs supplementary?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415748" y="1268896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4" imgW="380835" imgH="431613" progId="Equation.DSMT4">
                  <p:embed/>
                </p:oleObj>
              </mc:Choice>
              <mc:Fallback>
                <p:oleObj name="Equation" r:id="rId4" imgW="380835" imgH="431613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748" y="1268896"/>
                        <a:ext cx="381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/>
          <p:cNvGraphicFramePr>
            <a:graphicFrameLocks noChangeAspect="1"/>
          </p:cNvGraphicFramePr>
          <p:nvPr/>
        </p:nvGraphicFramePr>
        <p:xfrm>
          <a:off x="6809215" y="1377950"/>
          <a:ext cx="2159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6" imgW="2159000" imgH="342900" progId="Equation.DSMT4">
                  <p:embed/>
                </p:oleObj>
              </mc:Choice>
              <mc:Fallback>
                <p:oleObj name="Equation" r:id="rId6" imgW="2159000" imgH="3429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215" y="1377950"/>
                        <a:ext cx="2159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539430"/>
          </a:xfrm>
        </p:spPr>
        <p:txBody>
          <a:bodyPr>
            <a:spAutoFit/>
          </a:bodyPr>
          <a:lstStyle/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Recognize points, lines, planes, rays, and angles.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Classify an angle by its measure.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Recognize complementary and supplementary angles.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Recognize congruent, vertical, and adjacent angles.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Know when lines are parallel and perpendicular.</a:t>
            </a:r>
            <a:endParaRPr lang="en-US" i="0" dirty="0">
              <a:solidFill>
                <a:schemeClr val="tx1"/>
              </a:solidFill>
            </a:endParaRPr>
          </a:p>
          <a:p>
            <a:pPr marL="461963" indent="-461963">
              <a:buFont typeface="Courier New" pitchFamily="49" charset="0"/>
              <a:buChar char="o"/>
            </a:pPr>
            <a:r>
              <a:rPr lang="en-US" dirty="0"/>
              <a:t>Classify a triangle by its sides and angles.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Calculating Measures of Angles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669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 marL="514350" indent="-514350">
              <a:spcAft>
                <a:spcPts val="1200"/>
              </a:spcAft>
              <a:buFont typeface="+mj-lt"/>
              <a:buAutoNum type="alphaLcPeriod" startAt="3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</a:rPr>
              <a:t>Yes</a:t>
            </a:r>
            <a:r>
              <a:rPr lang="en-US" i="0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QOP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QOS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ROP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0" dirty="0">
                <a:solidFill>
                  <a:schemeClr val="tx1"/>
                </a:solidFill>
              </a:rPr>
              <a:t> are </a:t>
            </a:r>
            <a:r>
              <a:rPr lang="en-US" i="0" dirty="0">
                <a:solidFill>
                  <a:srgbClr val="FF0000"/>
                </a:solidFill>
              </a:rPr>
              <a:t>supplementary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0248" name="Object 4"/>
          <p:cNvGraphicFramePr>
            <a:graphicFrameLocks noChangeAspect="1"/>
          </p:cNvGraphicFramePr>
          <p:nvPr/>
        </p:nvGraphicFramePr>
        <p:xfrm>
          <a:off x="1028933" y="2032000"/>
          <a:ext cx="1231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6" name="Equation" r:id="rId3" imgW="1231560" imgH="330120" progId="Equation.DSMT4">
                  <p:embed/>
                </p:oleObj>
              </mc:Choice>
              <mc:Fallback>
                <p:oleObj name="Equation" r:id="rId3" imgW="1231560" imgH="33012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933" y="2032000"/>
                        <a:ext cx="1231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7"/>
          <p:cNvGraphicFramePr>
            <a:graphicFrameLocks noChangeAspect="1"/>
          </p:cNvGraphicFramePr>
          <p:nvPr/>
        </p:nvGraphicFramePr>
        <p:xfrm>
          <a:off x="1067266" y="2730500"/>
          <a:ext cx="116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7" name="Equation" r:id="rId5" imgW="1168200" imgH="304560" progId="Equation.DSMT4">
                  <p:embed/>
                </p:oleObj>
              </mc:Choice>
              <mc:Fallback>
                <p:oleObj name="Equation" r:id="rId5" imgW="116820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266" y="2730500"/>
                        <a:ext cx="1168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38665"/>
              </p:ext>
            </p:extLst>
          </p:nvPr>
        </p:nvGraphicFramePr>
        <p:xfrm>
          <a:off x="2336800" y="2027922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8" name="Equation" r:id="rId7" imgW="1777680" imgH="317160" progId="Equation.DSMT4">
                  <p:embed/>
                </p:oleObj>
              </mc:Choice>
              <mc:Fallback>
                <p:oleObj name="Equation" r:id="rId7" imgW="1777680" imgH="3171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027922"/>
                        <a:ext cx="177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92158"/>
              </p:ext>
            </p:extLst>
          </p:nvPr>
        </p:nvGraphicFramePr>
        <p:xfrm>
          <a:off x="2330450" y="2724150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9" name="Equation" r:id="rId9" imgW="965160" imgH="317160" progId="Equation.DSMT4">
                  <p:embed/>
                </p:oleObj>
              </mc:Choice>
              <mc:Fallback>
                <p:oleObj name="Equation" r:id="rId9" imgW="965160" imgH="31716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724150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428747"/>
              </p:ext>
            </p:extLst>
          </p:nvPr>
        </p:nvGraphicFramePr>
        <p:xfrm>
          <a:off x="4248150" y="2011363"/>
          <a:ext cx="965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0" name="Equation" r:id="rId11" imgW="965160" imgH="317160" progId="Equation.DSMT4">
                  <p:embed/>
                </p:oleObj>
              </mc:Choice>
              <mc:Fallback>
                <p:oleObj name="Equation" r:id="rId11" imgW="965160" imgH="3171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2011363"/>
                        <a:ext cx="965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5" descr="Ch_6_Sec 7">
            <a:extLst>
              <a:ext uri="{FF2B5EF4-FFF2-40B4-BE49-F238E27FC236}">
                <a16:creationId xmlns="" xmlns:a16="http://schemas.microsoft.com/office/drawing/2014/main" id="{EDA591AF-F3C3-445D-9A89-9373DBB8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3886200"/>
            <a:ext cx="3703638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5:  Identified Congruent Angles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In the figure shown below, identify the congruent angles.</a:t>
            </a: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1447800" y="5127625"/>
          <a:ext cx="2197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Equation" r:id="rId3" imgW="2197100" imgH="304800" progId="Equation.DSMT4">
                  <p:embed/>
                </p:oleObj>
              </mc:Choice>
              <mc:Fallback>
                <p:oleObj name="Equation" r:id="rId3" imgW="2197100" imgH="304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27625"/>
                        <a:ext cx="2197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Ch_5_Sec 5_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1675" y="1981200"/>
            <a:ext cx="266065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5016500" y="5127625"/>
          <a:ext cx="218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Equation" r:id="rId6" imgW="2184400" imgH="304800" progId="Equation.DSMT4">
                  <p:embed/>
                </p:oleObj>
              </mc:Choice>
              <mc:Fallback>
                <p:oleObj name="Equation" r:id="rId6" imgW="2184400" imgH="3048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127625"/>
                        <a:ext cx="218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4051300" y="5127625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Equation" r:id="rId8" imgW="558558" imgH="304668" progId="Equation.DSMT4">
                  <p:embed/>
                </p:oleObj>
              </mc:Choice>
              <mc:Fallback>
                <p:oleObj name="Equation" r:id="rId8" imgW="558558" imgH="304668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5127625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Vertical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Definition</a:t>
            </a:r>
          </a:p>
          <a:p>
            <a:pPr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Vertical angles are congruent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  That is,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vertical angles have the same measure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figure shown, three lines intersect at the point </a:t>
            </a:r>
            <a:r>
              <a:rPr lang="en-US" i="1" dirty="0">
                <a:solidFill>
                  <a:schemeClr val="tx1"/>
                </a:solidFill>
              </a:rPr>
              <a:t>O</a:t>
            </a:r>
            <a:r>
              <a:rPr lang="en-US" i="0" dirty="0">
                <a:solidFill>
                  <a:schemeClr val="tx1"/>
                </a:solidFill>
              </a:rPr>
              <a:t>. 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measures of the following angles:</a:t>
            </a:r>
          </a:p>
          <a:p>
            <a:pPr>
              <a:tabLst>
                <a:tab pos="457200" algn="l"/>
                <a:tab pos="1828800" algn="l"/>
                <a:tab pos="2286000" algn="l"/>
                <a:tab pos="3657600" algn="l"/>
                <a:tab pos="4114800" algn="l"/>
                <a:tab pos="5486400" algn="l"/>
                <a:tab pos="5943600" algn="l"/>
              </a:tabLst>
            </a:pPr>
            <a:r>
              <a:rPr lang="en-US" i="0" dirty="0">
                <a:solidFill>
                  <a:schemeClr val="tx1"/>
                </a:solidFill>
              </a:rPr>
              <a:t>a.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TOU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b.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ROS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c.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POQ</a:t>
            </a:r>
            <a:r>
              <a:rPr lang="en-US" i="1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chemeClr val="tx1"/>
                </a:solidFill>
              </a:rPr>
              <a:t>d.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∠</a:t>
            </a:r>
            <a:r>
              <a:rPr lang="en-US" i="1" dirty="0">
                <a:solidFill>
                  <a:srgbClr val="0000FF"/>
                </a:solidFill>
              </a:rPr>
              <a:t>SOT</a:t>
            </a:r>
          </a:p>
        </p:txBody>
      </p:sp>
      <p:pic>
        <p:nvPicPr>
          <p:cNvPr id="27652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156" y="2895600"/>
            <a:ext cx="28336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6:  Measures of Vertical Angles (cont.)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03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	                are vertical angles and are congruent.  They have the same measure, </a:t>
            </a:r>
          </a:p>
          <a:p>
            <a:pPr marL="463550" indent="-46355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sz="2400" i="0" dirty="0">
                <a:solidFill>
                  <a:schemeClr val="tx1"/>
                </a:solidFill>
              </a:rPr>
              <a:t>               </a:t>
            </a:r>
            <a:r>
              <a:rPr lang="en-US" i="0" dirty="0">
                <a:solidFill>
                  <a:schemeClr val="tx1"/>
                </a:solidFill>
              </a:rPr>
              <a:t>              are vertical angles and are congruent.  They have the same measure, </a:t>
            </a:r>
          </a:p>
        </p:txBody>
      </p:sp>
      <p:graphicFrame>
        <p:nvGraphicFramePr>
          <p:cNvPr id="28676" name="Object 5"/>
          <p:cNvGraphicFramePr>
            <a:graphicFrameLocks noChangeAspect="1"/>
          </p:cNvGraphicFramePr>
          <p:nvPr/>
        </p:nvGraphicFramePr>
        <p:xfrm>
          <a:off x="990600" y="1905000"/>
          <a:ext cx="2616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Equation" r:id="rId3" imgW="2616200" imgH="330200" progId="Equation.DSMT4">
                  <p:embed/>
                </p:oleObj>
              </mc:Choice>
              <mc:Fallback>
                <p:oleObj name="Equation" r:id="rId3" imgW="2616200" imgH="330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2616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/>
        </p:nvGraphicFramePr>
        <p:xfrm>
          <a:off x="990600" y="3428767"/>
          <a:ext cx="2552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Equation" r:id="rId5" imgW="2552700" imgH="304800" progId="Equation.DSMT4">
                  <p:embed/>
                </p:oleObj>
              </mc:Choice>
              <mc:Fallback>
                <p:oleObj name="Equation" r:id="rId5" imgW="2552700" imgH="3048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428767"/>
                        <a:ext cx="25527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9"/>
          <p:cNvGraphicFramePr>
            <a:graphicFrameLocks noChangeAspect="1"/>
          </p:cNvGraphicFramePr>
          <p:nvPr/>
        </p:nvGraphicFramePr>
        <p:xfrm>
          <a:off x="999062" y="4284308"/>
          <a:ext cx="248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1" name="Equation" r:id="rId7" imgW="2489200" imgH="406400" progId="Equation.DSMT4">
                  <p:embed/>
                </p:oleObj>
              </mc:Choice>
              <mc:Fallback>
                <p:oleObj name="Equation" r:id="rId7" imgW="2489200" imgH="406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2" y="4284308"/>
                        <a:ext cx="2489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11"/>
          <p:cNvGraphicFramePr>
            <a:graphicFrameLocks noChangeAspect="1"/>
          </p:cNvGraphicFramePr>
          <p:nvPr/>
        </p:nvGraphicFramePr>
        <p:xfrm>
          <a:off x="990600" y="2743200"/>
          <a:ext cx="252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2" name="Equation" r:id="rId9" imgW="2527300" imgH="317500" progId="Equation.DSMT4">
                  <p:embed/>
                </p:oleObj>
              </mc:Choice>
              <mc:Fallback>
                <p:oleObj name="Equation" r:id="rId9" imgW="25273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43200"/>
                        <a:ext cx="25273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1">
            <a:extLst>
              <a:ext uri="{FF2B5EF4-FFF2-40B4-BE49-F238E27FC236}">
                <a16:creationId xmlns="" xmlns:a16="http://schemas.microsoft.com/office/drawing/2014/main" id="{59BA1C31-7B17-4096-B1CA-2B007DE27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10312" y="3200400"/>
            <a:ext cx="28336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6:  Measures of Vertical Angles (cont.)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93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i="0" dirty="0">
                <a:solidFill>
                  <a:schemeClr val="tx1"/>
                </a:solidFill>
              </a:rPr>
              <a:t>Because        is a straight line, we have 	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spcBef>
                <a:spcPct val="0"/>
              </a:spcBef>
              <a:buFont typeface="+mj-lt"/>
              <a:buAutoNum type="alphaLcPeriod" startAt="4"/>
            </a:pPr>
            <a:r>
              <a:rPr lang="en-US" sz="2800" i="0" dirty="0">
                <a:solidFill>
                  <a:schemeClr val="tx1"/>
                </a:solidFill>
              </a:rPr>
              <a:t>	                           are vertical angles and have the same measure. This means </a:t>
            </a:r>
          </a:p>
          <a:p>
            <a:pPr marL="463550" indent="-463550">
              <a:buFont typeface="Courier New" pitchFamily="49" charset="0"/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4343" name="Object 4"/>
          <p:cNvGraphicFramePr>
            <a:graphicFrameLocks noChangeAspect="1"/>
          </p:cNvGraphicFramePr>
          <p:nvPr/>
        </p:nvGraphicFramePr>
        <p:xfrm>
          <a:off x="2362200" y="1295167"/>
          <a:ext cx="45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4" name="Equation" r:id="rId3" imgW="457200" imgH="431800" progId="Equation.DSMT4">
                  <p:embed/>
                </p:oleObj>
              </mc:Choice>
              <mc:Fallback>
                <p:oleObj name="Equation" r:id="rId3" imgW="457200" imgH="4318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295167"/>
                        <a:ext cx="457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5"/>
          <p:cNvGraphicFramePr>
            <a:graphicFrameLocks noChangeAspect="1"/>
          </p:cNvGraphicFramePr>
          <p:nvPr/>
        </p:nvGraphicFramePr>
        <p:xfrm>
          <a:off x="1028700" y="1905000"/>
          <a:ext cx="68564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Equation" r:id="rId5" imgW="6946900" imgH="469900" progId="Equation.DSMT4">
                  <p:embed/>
                </p:oleObj>
              </mc:Choice>
              <mc:Fallback>
                <p:oleObj name="Equation" r:id="rId5" imgW="6946900" imgH="4699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905000"/>
                        <a:ext cx="685641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8"/>
          <p:cNvGraphicFramePr>
            <a:graphicFrameLocks noChangeAspect="1"/>
          </p:cNvGraphicFramePr>
          <p:nvPr/>
        </p:nvGraphicFramePr>
        <p:xfrm>
          <a:off x="5020811" y="3268211"/>
          <a:ext cx="2095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Equation" r:id="rId7" imgW="2095200" imgH="317160" progId="Equation.DSMT4">
                  <p:embed/>
                </p:oleObj>
              </mc:Choice>
              <mc:Fallback>
                <p:oleObj name="Equation" r:id="rId7" imgW="2095200" imgH="31716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0811" y="3268211"/>
                        <a:ext cx="2095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8" name="Object 6"/>
          <p:cNvGraphicFramePr>
            <a:graphicFrameLocks noChangeAspect="1"/>
          </p:cNvGraphicFramePr>
          <p:nvPr/>
        </p:nvGraphicFramePr>
        <p:xfrm>
          <a:off x="1028700" y="2852956"/>
          <a:ext cx="2552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Equation" r:id="rId9" imgW="2552700" imgH="330200" progId="Equation.DSMT4">
                  <p:embed/>
                </p:oleObj>
              </mc:Choice>
              <mc:Fallback>
                <p:oleObj name="Equation" r:id="rId9" imgW="2552700" imgH="330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852956"/>
                        <a:ext cx="2552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" descr="1">
            <a:extLst>
              <a:ext uri="{FF2B5EF4-FFF2-40B4-BE49-F238E27FC236}">
                <a16:creationId xmlns="" xmlns:a16="http://schemas.microsoft.com/office/drawing/2014/main" id="{F31EA2E6-B1DE-419E-B8BE-B9A6A772C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10312" y="3200400"/>
            <a:ext cx="2833688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Adjacent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82440"/>
          </a:xfr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Definition</a:t>
            </a:r>
          </a:p>
          <a:p>
            <a:pPr eaLnBrk="0" hangingPunct="0">
              <a:tabLst>
                <a:tab pos="463550" algn="l"/>
              </a:tabLst>
            </a:pP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 angles are adjacent if they have a common side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  </a:t>
            </a: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24" name="Picture 6" descr="1"/>
          <p:cNvPicPr>
            <a:picLocks noChangeAspect="1" noChangeArrowheads="1"/>
          </p:cNvPicPr>
          <p:nvPr/>
        </p:nvPicPr>
        <p:blipFill>
          <a:blip r:embed="rId3" cstate="print"/>
          <a:srcRect r="48926"/>
          <a:stretch>
            <a:fillRect/>
          </a:stretch>
        </p:blipFill>
        <p:spPr bwMode="auto">
          <a:xfrm>
            <a:off x="1025525" y="2971800"/>
            <a:ext cx="362267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23615" y="3025914"/>
            <a:ext cx="3429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∠1 and ∠2 are adjacent angles.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They have the common side </a:t>
            </a:r>
          </a:p>
          <a:p>
            <a:r>
              <a:rPr lang="en-US" sz="2000" dirty="0">
                <a:solidFill>
                  <a:srgbClr val="000000"/>
                </a:solidFill>
              </a:rPr>
              <a:t>∠2 and ∠3 are adjacent angles.</a:t>
            </a:r>
          </a:p>
          <a:p>
            <a:r>
              <a:rPr lang="en-US" sz="2000" dirty="0">
                <a:solidFill>
                  <a:srgbClr val="000000"/>
                </a:solidFill>
              </a:rPr>
              <a:t>They have the common side </a:t>
            </a:r>
          </a:p>
        </p:txBody>
      </p:sp>
      <p:graphicFrame>
        <p:nvGraphicFramePr>
          <p:cNvPr id="70657" name="Object 1"/>
          <p:cNvGraphicFramePr>
            <a:graphicFrameLocks noChangeAspect="1"/>
          </p:cNvGraphicFramePr>
          <p:nvPr/>
        </p:nvGraphicFramePr>
        <p:xfrm>
          <a:off x="7747000" y="3344411"/>
          <a:ext cx="33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8" name="Equation" r:id="rId4" imgW="330120" imgH="317160" progId="Equation.DSMT4">
                  <p:embed/>
                </p:oleObj>
              </mc:Choice>
              <mc:Fallback>
                <p:oleObj name="Equation" r:id="rId4" imgW="330120" imgH="3171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344411"/>
                        <a:ext cx="33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7755622" y="3962400"/>
          <a:ext cx="35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9" name="Equation" r:id="rId6" imgW="355320" imgH="317160" progId="Equation.DSMT4">
                  <p:embed/>
                </p:oleObj>
              </mc:Choice>
              <mc:Fallback>
                <p:oleObj name="Equation" r:id="rId6" imgW="355320" imgH="31716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5622" y="3962400"/>
                        <a:ext cx="35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7:  Finding Adjacent Angles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In the figure below,                     are straight lines.</a:t>
            </a:r>
          </a:p>
          <a:p>
            <a:pPr marL="465138" indent="-465138"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Name an angle adjacent to </a:t>
            </a:r>
          </a:p>
        </p:txBody>
      </p:sp>
      <p:pic>
        <p:nvPicPr>
          <p:cNvPr id="9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804160"/>
            <a:ext cx="2937879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371850" y="1270000"/>
          <a:ext cx="1562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Equation" r:id="rId4" imgW="1562100" imgH="520700" progId="Equation.DSMT4">
                  <p:embed/>
                </p:oleObj>
              </mc:Choice>
              <mc:Fallback>
                <p:oleObj name="Equation" r:id="rId4" imgW="1562100" imgH="5207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1270000"/>
                        <a:ext cx="1562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4483100" y="1905000"/>
          <a:ext cx="100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6" imgW="1002865" imgH="304668" progId="Equation.DSMT4">
                  <p:embed/>
                </p:oleObj>
              </mc:Choice>
              <mc:Fallback>
                <p:oleObj name="Equation" r:id="rId6" imgW="1002865" imgH="304668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1905000"/>
                        <a:ext cx="100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7:  Finding Adjacent Angles (cont.)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sz="2800" i="0" dirty="0">
                <a:solidFill>
                  <a:schemeClr val="tx1"/>
                </a:solidFill>
              </a:rPr>
              <a:t>One angle adjacent to             is 	            </a:t>
            </a:r>
            <a:r>
              <a:rPr lang="en-US" dirty="0"/>
              <a:t>Two other angles adjacent to	          are 	      and </a:t>
            </a:r>
            <a:endParaRPr lang="en-US" sz="2800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16390" name="Object 8"/>
          <p:cNvGraphicFramePr>
            <a:graphicFrameLocks noChangeAspect="1"/>
          </p:cNvGraphicFramePr>
          <p:nvPr/>
        </p:nvGraphicFramePr>
        <p:xfrm>
          <a:off x="3793222" y="1909078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3" name="Equation" r:id="rId3" imgW="939392" imgH="304668" progId="Equation.DSMT4">
                  <p:embed/>
                </p:oleObj>
              </mc:Choice>
              <mc:Fallback>
                <p:oleObj name="Equation" r:id="rId3" imgW="939392" imgH="304668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222" y="1909078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791335"/>
              </p:ext>
            </p:extLst>
          </p:nvPr>
        </p:nvGraphicFramePr>
        <p:xfrm>
          <a:off x="5029200" y="1905000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4" name="Equation" r:id="rId5" imgW="1015920" imgH="304560" progId="Equation.DSMT4">
                  <p:embed/>
                </p:oleObj>
              </mc:Choice>
              <mc:Fallback>
                <p:oleObj name="Equation" r:id="rId5" imgW="1015920" imgH="3045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905000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9"/>
          <p:cNvGraphicFramePr>
            <a:graphicFrameLocks noChangeAspect="1"/>
          </p:cNvGraphicFramePr>
          <p:nvPr/>
        </p:nvGraphicFramePr>
        <p:xfrm>
          <a:off x="2209800" y="233703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5" name="Equation" r:id="rId7" imgW="939600" imgH="304560" progId="Equation.DSMT4">
                  <p:embed/>
                </p:oleObj>
              </mc:Choice>
              <mc:Fallback>
                <p:oleObj name="Equation" r:id="rId7" imgW="939600" imgH="3045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337033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898268"/>
              </p:ext>
            </p:extLst>
          </p:nvPr>
        </p:nvGraphicFramePr>
        <p:xfrm>
          <a:off x="3712478" y="2337033"/>
          <a:ext cx="939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6" name="Equation" r:id="rId9" imgW="939600" imgH="304560" progId="Equation.DSMT4">
                  <p:embed/>
                </p:oleObj>
              </mc:Choice>
              <mc:Fallback>
                <p:oleObj name="Equation" r:id="rId9" imgW="939600" imgH="3045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478" y="2337033"/>
                        <a:ext cx="939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6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140488"/>
              </p:ext>
            </p:extLst>
          </p:nvPr>
        </p:nvGraphicFramePr>
        <p:xfrm>
          <a:off x="5308600" y="2320925"/>
          <a:ext cx="101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" name="Equation" r:id="rId11" imgW="1015920" imgH="304560" progId="Equation.DSMT4">
                  <p:embed/>
                </p:oleObj>
              </mc:Choice>
              <mc:Fallback>
                <p:oleObj name="Equation" r:id="rId11" imgW="1015920" imgH="30456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2320925"/>
                        <a:ext cx="101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4" descr="1">
            <a:extLst>
              <a:ext uri="{FF2B5EF4-FFF2-40B4-BE49-F238E27FC236}">
                <a16:creationId xmlns="" xmlns:a16="http://schemas.microsoft.com/office/drawing/2014/main" id="{C2BAA8AC-8234-46DF-AA8C-919342BEB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24200" y="2804160"/>
            <a:ext cx="2937879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Parallel Lines and Perpendicular Lines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19219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695351"/>
              </p:ext>
            </p:extLst>
          </p:nvPr>
        </p:nvGraphicFramePr>
        <p:xfrm>
          <a:off x="457200" y="1279525"/>
          <a:ext cx="8229600" cy="43434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 Lines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parallel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SimSun" pitchFamily="49" charset="-122"/>
                          <a:ea typeface="NSimSun" pitchFamily="49" charset="-122"/>
                          <a:sym typeface="Math3" pitchFamily="2" charset="2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are in the same plane and do not intersect.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3808" name="Picture 8" descr="Sectio 5.1 Parallel lin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2895600"/>
            <a:ext cx="223678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809" name="Object 18"/>
          <p:cNvGraphicFramePr>
            <a:graphicFrameLocks noChangeAspect="1"/>
          </p:cNvGraphicFramePr>
          <p:nvPr/>
        </p:nvGraphicFramePr>
        <p:xfrm>
          <a:off x="4495800" y="3352800"/>
          <a:ext cx="152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4" imgW="152268" imgH="355292" progId="Equation.DSMT4">
                  <p:embed/>
                </p:oleObj>
              </mc:Choice>
              <mc:Fallback>
                <p:oleObj name="Equation" r:id="rId4" imgW="152268" imgH="355292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52800"/>
                        <a:ext cx="152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33565" name="Group 6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14898"/>
              </p:ext>
            </p:extLst>
          </p:nvPr>
        </p:nvGraphicFramePr>
        <p:xfrm>
          <a:off x="457200" y="1279525"/>
          <a:ext cx="8229600" cy="359664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Point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Point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point is represented by a dot.  Points are labeled with capital letters.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89400" y="2882900"/>
            <a:ext cx="3898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latin typeface="Calibri" pitchFamily="34" charset="0"/>
              </a:rPr>
              <a:t>·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Parallel Lines and Perpendicular Lines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57072" name="Group 16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343400"/>
        </p:xfrm>
        <a:graphic>
          <a:graphicData uri="http://schemas.openxmlformats.org/drawingml/2006/table">
            <a:tbl>
              <a:tblPr/>
              <a:tblGrid>
                <a:gridCol w="254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3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76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02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971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 Lines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Two lines are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perpendicular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(symbolized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sym typeface="Symbol" pitchFamily="18" charset="2"/>
                        </a:rPr>
                        <a:t>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if they intersect to form right angles.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1" marB="4572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1" name="Picture 17" descr="Ch_6_Sec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95600"/>
            <a:ext cx="24971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794847"/>
              </p:ext>
            </p:extLst>
          </p:nvPr>
        </p:nvGraphicFramePr>
        <p:xfrm>
          <a:off x="4818888" y="3810000"/>
          <a:ext cx="27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Equation" r:id="rId4" imgW="279360" imgH="291960" progId="Equation.DSMT4">
                  <p:embed/>
                </p:oleObj>
              </mc:Choice>
              <mc:Fallback>
                <p:oleObj name="Equation" r:id="rId4" imgW="279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888" y="3810000"/>
                        <a:ext cx="279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Lines and a Transversal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2246769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355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Procedure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If two parallel lines are cut by a transversal, then the following two statements are true.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1.	</a:t>
            </a:r>
            <a:r>
              <a:rPr lang="en-US" sz="2800" b="1" dirty="0">
                <a:solidFill>
                  <a:srgbClr val="C00000"/>
                </a:solidFill>
              </a:rPr>
              <a:t>Corresponding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</a:p>
          <a:p>
            <a:pPr marL="461963" indent="-461963"/>
            <a:r>
              <a:rPr lang="en-US" sz="2800" dirty="0">
                <a:solidFill>
                  <a:srgbClr val="000000"/>
                </a:solidFill>
              </a:rPr>
              <a:t>2.	</a:t>
            </a:r>
            <a:r>
              <a:rPr lang="en-US" sz="2800" b="1" dirty="0">
                <a:solidFill>
                  <a:srgbClr val="C00000"/>
                </a:solidFill>
              </a:rPr>
              <a:t>Alternate interior angles are congruent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en-US" sz="2800" i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dirty="0"/>
              <a:t>In the figure below, lines </a:t>
            </a:r>
            <a:r>
              <a:rPr lang="en-US" i="1" dirty="0"/>
              <a:t>k </a:t>
            </a:r>
            <a:r>
              <a:rPr lang="en-US" dirty="0"/>
              <a:t>and</a:t>
            </a:r>
            <a:r>
              <a:rPr lang="en-US" i="1" dirty="0"/>
              <a:t> l </a:t>
            </a:r>
            <a:r>
              <a:rPr lang="en-US" dirty="0"/>
              <a:t>are parallel, </a:t>
            </a:r>
            <a:r>
              <a:rPr lang="en-US" i="1" dirty="0"/>
              <a:t>t</a:t>
            </a:r>
            <a:r>
              <a:rPr lang="en-US" dirty="0"/>
              <a:t> is a transversal, and</a:t>
            </a:r>
            <a:r>
              <a:rPr lang="en-US" sz="2800" dirty="0">
                <a:solidFill>
                  <a:schemeClr val="tx1"/>
                </a:solidFill>
              </a:rPr>
              <a:t>                </a:t>
            </a:r>
            <a:r>
              <a:rPr lang="en-US" sz="2800" i="0" dirty="0">
                <a:solidFill>
                  <a:schemeClr val="tx1"/>
                </a:solidFill>
              </a:rPr>
              <a:t>Find the measures of the other </a:t>
            </a:r>
            <a:r>
              <a:rPr lang="en-US" sz="2800" i="0" dirty="0">
                <a:solidFill>
                  <a:srgbClr val="0000FF"/>
                </a:solidFill>
              </a:rPr>
              <a:t>7 angles</a:t>
            </a:r>
            <a:r>
              <a:rPr lang="en-US" sz="2800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2980422" y="1812022"/>
          <a:ext cx="165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3" imgW="1651000" imgH="317500" progId="Equation.DSMT4">
                  <p:embed/>
                </p:oleObj>
              </mc:Choice>
              <mc:Fallback>
                <p:oleObj name="Equation" r:id="rId3" imgW="1651000" imgH="317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422" y="1812022"/>
                        <a:ext cx="165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5963" y="2657475"/>
            <a:ext cx="5172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One way of reasoning </a:t>
            </a:r>
            <a:r>
              <a:rPr lang="en-US" sz="2800" i="0" dirty="0" smtClean="0">
                <a:solidFill>
                  <a:schemeClr val="tx1"/>
                </a:solidFill>
              </a:rPr>
              <a:t>is </a:t>
            </a:r>
            <a:r>
              <a:rPr lang="en-US" sz="2800" i="0" dirty="0">
                <a:solidFill>
                  <a:schemeClr val="tx1"/>
                </a:solidFill>
              </a:rPr>
              <a:t>as follows: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∠3 are vertical angles so </a:t>
            </a:r>
          </a:p>
          <a:p>
            <a:pPr>
              <a:spcAft>
                <a:spcPts val="6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∠1 and ∠2 are supplementary angles so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∠2 and ∠4 are vertical angles so </a:t>
            </a:r>
          </a:p>
          <a:p>
            <a:pPr>
              <a:spcAft>
                <a:spcPts val="1200"/>
              </a:spcAft>
              <a:buFont typeface="Courier New" pitchFamily="49" charset="0"/>
              <a:buNone/>
            </a:pP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19462" name="Object 11"/>
          <p:cNvGraphicFramePr>
            <a:graphicFrameLocks noChangeAspect="1"/>
          </p:cNvGraphicFramePr>
          <p:nvPr/>
        </p:nvGraphicFramePr>
        <p:xfrm>
          <a:off x="552449" y="3902978"/>
          <a:ext cx="3486151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3" imgW="3632040" imgH="317160" progId="Equation.DSMT4">
                  <p:embed/>
                </p:oleObj>
              </mc:Choice>
              <mc:Fallback>
                <p:oleObj name="Equation" r:id="rId3" imgW="3632040" imgH="3171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49" y="3902978"/>
                        <a:ext cx="3486151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2"/>
          <p:cNvGraphicFramePr>
            <a:graphicFrameLocks noChangeAspect="1"/>
          </p:cNvGraphicFramePr>
          <p:nvPr/>
        </p:nvGraphicFramePr>
        <p:xfrm>
          <a:off x="5229225" y="4538444"/>
          <a:ext cx="18557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Equation" r:id="rId5" imgW="1853396" imgH="317362" progId="Equation.DSMT4">
                  <p:embed/>
                </p:oleObj>
              </mc:Choice>
              <mc:Fallback>
                <p:oleObj name="Equation" r:id="rId5" imgW="1853396" imgH="317362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4538444"/>
                        <a:ext cx="185578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7"/>
          <p:cNvGraphicFramePr>
            <a:graphicFrameLocks noChangeAspect="1"/>
          </p:cNvGraphicFramePr>
          <p:nvPr/>
        </p:nvGraphicFramePr>
        <p:xfrm>
          <a:off x="5219700" y="2692400"/>
          <a:ext cx="270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Equation" r:id="rId7" imgW="2705100" imgH="317500" progId="Equation.DSMT4">
                  <p:embed/>
                </p:oleObj>
              </mc:Choice>
              <mc:Fallback>
                <p:oleObj name="Equation" r:id="rId7" imgW="2705100" imgH="3175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92400"/>
                        <a:ext cx="270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44C57DF-E2AA-44D0-8781-93901075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3076786"/>
            <a:ext cx="2593550" cy="15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Calculating Measures of Angles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Now, because ∠1 and ∠5 are corresponding angles, they have the same measures and  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Because ∠4 and ∠6 are alternate interior angles, they have the same measures and </a:t>
            </a:r>
          </a:p>
          <a:p>
            <a:pPr marL="0" indent="0">
              <a:spcAft>
                <a:spcPts val="1200"/>
              </a:spcAft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Again, with vertical angles                                  and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0486" name="Object 7"/>
          <p:cNvGraphicFramePr>
            <a:graphicFrameLocks noChangeAspect="1"/>
          </p:cNvGraphicFramePr>
          <p:nvPr/>
        </p:nvGraphicFramePr>
        <p:xfrm>
          <a:off x="5486400" y="1790700"/>
          <a:ext cx="1676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9" name="Equation" r:id="rId3" imgW="1675673" imgH="317362" progId="Equation.DSMT4">
                  <p:embed/>
                </p:oleObj>
              </mc:Choice>
              <mc:Fallback>
                <p:oleObj name="Equation" r:id="rId3" imgW="1675673" imgH="317362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790700"/>
                        <a:ext cx="1676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11"/>
          <p:cNvGraphicFramePr>
            <a:graphicFrameLocks noChangeAspect="1"/>
          </p:cNvGraphicFramePr>
          <p:nvPr/>
        </p:nvGraphicFramePr>
        <p:xfrm>
          <a:off x="4800600" y="2895600"/>
          <a:ext cx="17684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0" name="Equation" r:id="rId5" imgW="1841500" imgH="317500" progId="Equation.DSMT4">
                  <p:embed/>
                </p:oleObj>
              </mc:Choice>
              <mc:Fallback>
                <p:oleObj name="Equation" r:id="rId5" imgW="1841500" imgH="317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895600"/>
                        <a:ext cx="17684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2"/>
          <p:cNvGraphicFramePr>
            <a:graphicFrameLocks noChangeAspect="1"/>
          </p:cNvGraphicFramePr>
          <p:nvPr/>
        </p:nvGraphicFramePr>
        <p:xfrm>
          <a:off x="4343400" y="3556000"/>
          <a:ext cx="264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1" name="Equation" r:id="rId7" imgW="2641600" imgH="317500" progId="Equation.DSMT4">
                  <p:embed/>
                </p:oleObj>
              </mc:Choice>
              <mc:Fallback>
                <p:oleObj name="Equation" r:id="rId7" imgW="2641600" imgH="3175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56000"/>
                        <a:ext cx="264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13"/>
          <p:cNvGraphicFramePr>
            <a:graphicFrameLocks noChangeAspect="1"/>
          </p:cNvGraphicFramePr>
          <p:nvPr/>
        </p:nvGraphicFramePr>
        <p:xfrm>
          <a:off x="571500" y="4013200"/>
          <a:ext cx="289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" name="Equation" r:id="rId9" imgW="2895600" imgH="317500" progId="Equation.DSMT4">
                  <p:embed/>
                </p:oleObj>
              </mc:Choice>
              <mc:Fallback>
                <p:oleObj name="Equation" r:id="rId9" imgW="2895600" imgH="3175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013200"/>
                        <a:ext cx="2895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02D5385-175F-434B-9813-796F27A9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6025" y="4188813"/>
            <a:ext cx="2593550" cy="157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Triangles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indent="-15875" algn="ctr" eaLnBrk="0" hangingPunct="0">
              <a:tabLst>
                <a:tab pos="520700" algn="l"/>
                <a:tab pos="9779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</a:t>
            </a:r>
          </a:p>
          <a:p>
            <a:r>
              <a:rPr lang="en-US" dirty="0">
                <a:solidFill>
                  <a:srgbClr val="000000"/>
                </a:solidFill>
              </a:rPr>
              <a:t>The line segment with endpoints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and</a:t>
            </a:r>
            <a:r>
              <a:rPr lang="en-US" i="1" dirty="0">
                <a:solidFill>
                  <a:srgbClr val="000000"/>
                </a:solidFill>
              </a:rPr>
              <a:t> B </a:t>
            </a:r>
            <a:r>
              <a:rPr lang="en-US" dirty="0">
                <a:solidFill>
                  <a:srgbClr val="000000"/>
                </a:solidFill>
              </a:rPr>
              <a:t>is indicated by placing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 bar over the letters, as in	 </a:t>
            </a:r>
            <a:r>
              <a:rPr lang="en-US" i="1" dirty="0">
                <a:solidFill>
                  <a:srgbClr val="000000"/>
                </a:solidFill>
              </a:rPr>
              <a:t>     </a:t>
            </a:r>
            <a:r>
              <a:rPr lang="en-US" dirty="0">
                <a:solidFill>
                  <a:srgbClr val="000000"/>
                </a:solidFill>
              </a:rPr>
              <a:t>The length of the segment is indicated by writing only the letters, as in </a:t>
            </a:r>
            <a:r>
              <a:rPr lang="en-US" i="1" dirty="0">
                <a:solidFill>
                  <a:srgbClr val="000000"/>
                </a:solidFill>
              </a:rPr>
              <a:t>AB.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950591" y="2209800"/>
          <a:ext cx="508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7" name="Equation" r:id="rId3" imgW="507960" imgH="419040" progId="Equation.DSMT4">
                  <p:embed/>
                </p:oleObj>
              </mc:Choice>
              <mc:Fallback>
                <p:oleObj name="Equation" r:id="rId3" imgW="50796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591" y="2209800"/>
                        <a:ext cx="508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Classified by Sides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</p:nvPr>
        </p:nvGraphicFramePr>
        <p:xfrm>
          <a:off x="457200" y="1159778"/>
          <a:ext cx="8229600" cy="4664075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8309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Note: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In the figures, sides with equal length are indicated by the same number of slash marks.)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43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Property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6602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Scalene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3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No two sides have equal lengths.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scalene since no two sides have 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855" y="4211637"/>
            <a:ext cx="35290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Classified by Sides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978275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078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7671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Isosceles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At least two sides have</a:t>
                      </a: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PQR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isosceles since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QR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998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0687" y="2971800"/>
            <a:ext cx="19923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Classified by Sides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673475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090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94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Equilateral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three sides have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equal lengths.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XYZ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equilateral since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XZ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=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YZ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93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895600"/>
            <a:ext cx="2362200" cy="202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Classified by Angles</a:t>
            </a:r>
          </a:p>
        </p:txBody>
      </p:sp>
      <p:graphicFrame>
        <p:nvGraphicFramePr>
          <p:cNvPr id="4" name="Group 3"/>
          <p:cNvGraphicFramePr>
            <a:graphicFrameLocks/>
          </p:cNvGraphicFramePr>
          <p:nvPr/>
        </p:nvGraphicFramePr>
        <p:xfrm>
          <a:off x="609600" y="1219200"/>
          <a:ext cx="8229600" cy="454744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090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177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Property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Example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940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Acute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3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All three angles are acute.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are all acute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ABC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acute.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3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6159500" y="2438400"/>
          <a:ext cx="2451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8" name="Equation" r:id="rId3" imgW="2451100" imgH="393700" progId="Equation.DSMT4">
                  <p:embed/>
                </p:oleObj>
              </mc:Choice>
              <mc:Fallback>
                <p:oleObj name="Equation" r:id="rId3" imgW="2451100" imgH="3937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2438400"/>
                        <a:ext cx="2451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276600"/>
            <a:ext cx="209391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7185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023114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569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Line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line has no beginning or end.  Lines are labeled with lowercase letters or by two points on the line.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596488" y="3790664"/>
            <a:ext cx="2598760" cy="914400"/>
            <a:chOff x="2354240" y="4191000"/>
            <a:chExt cx="2598760" cy="914400"/>
          </a:xfrm>
        </p:grpSpPr>
        <p:sp>
          <p:nvSpPr>
            <p:cNvPr id="11" name="Rectangle 10"/>
            <p:cNvSpPr/>
            <p:nvPr/>
          </p:nvSpPr>
          <p:spPr>
            <a:xfrm>
              <a:off x="3124200" y="4310642"/>
              <a:ext cx="333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endParaRPr lang="en-US" sz="2000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37712" y="4604984"/>
              <a:ext cx="3241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lang="en-US" sz="200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590800" y="4495800"/>
              <a:ext cx="2362200" cy="609600"/>
              <a:chOff x="2590800" y="4495800"/>
              <a:chExt cx="2362200" cy="609600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2590800" y="4495800"/>
                <a:ext cx="2362200" cy="6096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4278088" y="488182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3048000" y="4558352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354240" y="4191000"/>
              <a:ext cx="2375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9400" y="2895600"/>
            <a:ext cx="2279791" cy="492443"/>
            <a:chOff x="3505200" y="5410200"/>
            <a:chExt cx="2279791" cy="492443"/>
          </a:xfrm>
        </p:grpSpPr>
        <p:sp>
          <p:nvSpPr>
            <p:cNvPr id="5" name="Rectangle 4"/>
            <p:cNvSpPr/>
            <p:nvPr/>
          </p:nvSpPr>
          <p:spPr>
            <a:xfrm>
              <a:off x="3505200" y="5410200"/>
              <a:ext cx="22797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l</a:t>
              </a:r>
              <a:r>
                <a:rPr lang="en-US" sz="2600" dirty="0">
                  <a:solidFill>
                    <a:srgbClr val="000000"/>
                  </a:solidFill>
                  <a:latin typeface="Calibri" pitchFamily="34" charset="0"/>
                </a:rPr>
                <a:t> or line </a:t>
              </a:r>
              <a:r>
                <a:rPr lang="en-US" sz="2600" i="1" dirty="0">
                  <a:solidFill>
                    <a:srgbClr val="000000"/>
                  </a:solidFill>
                  <a:latin typeface="Calibri" pitchFamily="34" charset="0"/>
                </a:rPr>
                <a:t>AB</a:t>
              </a:r>
              <a:endParaRPr lang="en-US" sz="2600" i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241898" y="5478449"/>
              <a:ext cx="381000" cy="1588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Classified by Angles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49580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5858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137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Right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90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One angle is a right 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             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PRQ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is a right triangle.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85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4" marB="45724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15"/>
          <p:cNvGraphicFramePr>
            <a:graphicFrameLocks noGrp="1" noChangeAspect="1"/>
          </p:cNvGraphicFramePr>
          <p:nvPr/>
        </p:nvGraphicFramePr>
        <p:xfrm>
          <a:off x="5435600" y="2082800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2" name="Equation" r:id="rId3" imgW="1600200" imgH="317500" progId="Equation.DSMT4">
                  <p:embed/>
                </p:oleObj>
              </mc:Choice>
              <mc:Fallback>
                <p:oleObj name="Equation" r:id="rId3" imgW="1600200" imgH="317500" progId="Equation.DSMT4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082800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971800"/>
            <a:ext cx="235902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Triangles Classified by Angles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240955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192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227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Obtuse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45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One angle is obtuse.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 obtuse so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∆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XYZ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is an obtuse triangle.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20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Object 15"/>
          <p:cNvGraphicFramePr>
            <a:graphicFrameLocks noGrp="1" noChangeAspect="1"/>
          </p:cNvGraphicFramePr>
          <p:nvPr/>
        </p:nvGraphicFramePr>
        <p:xfrm>
          <a:off x="5486400" y="1981200"/>
          <a:ext cx="52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name="Equation" r:id="rId3" imgW="520474" imgH="291973" progId="Equation.DSMT4">
                  <p:embed/>
                </p:oleObj>
              </mc:Choice>
              <mc:Fallback>
                <p:oleObj name="Equation" r:id="rId3" imgW="520474" imgH="291973" progId="Equation.DSMT4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520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6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2514600"/>
            <a:ext cx="27781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Properties of Triangles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53253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Properties</a:t>
            </a:r>
          </a:p>
          <a:p>
            <a:pPr eaLnBrk="0" fontAlgn="base" hangingPunct="0">
              <a:spcAft>
                <a:spcPct val="0"/>
              </a:spcAft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In a triangle: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sum of the measures of the angles is 180°.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The sum of the lengths of any two sides must be greater than the length of the third side.</a:t>
            </a:r>
          </a:p>
          <a:p>
            <a:pPr marL="514350" indent="-514350" eaLnBrk="0" fontAlgn="base" hangingPunct="0"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Longer sides are opposite angles with larger measures.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9: Classifying a Triangle by Its Sides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62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0" dirty="0" smtClean="0">
                <a:solidFill>
                  <a:schemeClr val="tx1"/>
                </a:solidFill>
              </a:rPr>
              <a:t>In</a:t>
            </a:r>
            <a:r>
              <a:rPr lang="en-US" sz="2800" i="0" dirty="0" smtClean="0">
                <a:solidFill>
                  <a:srgbClr val="0000FF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0000FF"/>
                </a:solidFill>
              </a:rPr>
              <a:t>∆</a:t>
            </a:r>
            <a:r>
              <a:rPr lang="en-US" sz="2800" i="1" dirty="0" smtClean="0">
                <a:solidFill>
                  <a:srgbClr val="0000FF"/>
                </a:solidFill>
                <a:sym typeface="Symbol"/>
              </a:rPr>
              <a:t>ABC</a:t>
            </a:r>
            <a:r>
              <a:rPr lang="en-US" sz="2800" i="0" dirty="0" smtClean="0">
                <a:solidFill>
                  <a:srgbClr val="0000FF"/>
                </a:solidFill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below, </a:t>
            </a:r>
            <a:r>
              <a:rPr lang="en-US" sz="2800" i="1" dirty="0">
                <a:solidFill>
                  <a:srgbClr val="0000FF"/>
                </a:solidFill>
              </a:rPr>
              <a:t>AB</a:t>
            </a:r>
            <a:r>
              <a:rPr lang="en-US" sz="2800" i="0" dirty="0">
                <a:solidFill>
                  <a:srgbClr val="0000FF"/>
                </a:solidFill>
              </a:rPr>
              <a:t> = </a:t>
            </a:r>
            <a:r>
              <a:rPr lang="en-US" sz="2800" i="1" dirty="0">
                <a:solidFill>
                  <a:srgbClr val="0000FF"/>
                </a:solidFill>
              </a:rPr>
              <a:t>AC</a:t>
            </a:r>
            <a:r>
              <a:rPr lang="en-US" sz="2800" i="0" dirty="0">
                <a:solidFill>
                  <a:schemeClr val="tx1"/>
                </a:solidFill>
              </a:rPr>
              <a:t>.  What kind of triangle </a:t>
            </a:r>
            <a:r>
              <a:rPr lang="en-US" sz="2800" i="0" dirty="0" smtClean="0">
                <a:solidFill>
                  <a:schemeClr val="tx1"/>
                </a:solidFill>
              </a:rPr>
              <a:t>is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</a:t>
            </a:r>
            <a:r>
              <a:rPr lang="en-US" dirty="0" smtClean="0">
                <a:solidFill>
                  <a:srgbClr val="0000FF"/>
                </a:solidFill>
              </a:rPr>
              <a:t>∆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ABC</a:t>
            </a:r>
            <a:r>
              <a:rPr lang="en-US" dirty="0">
                <a:solidFill>
                  <a:schemeClr val="tx1"/>
                </a:solidFill>
                <a:sym typeface="Symbol"/>
              </a:rPr>
              <a:t>?</a:t>
            </a: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endParaRPr lang="en-US" sz="2800" b="1" i="0" dirty="0">
              <a:solidFill>
                <a:schemeClr val="tx1"/>
              </a:solidFill>
            </a:endParaRPr>
          </a:p>
          <a:p>
            <a:pPr>
              <a:spcBef>
                <a:spcPct val="100000"/>
              </a:spcBef>
              <a:buFont typeface="Courier New" pitchFamily="49" charset="0"/>
              <a:buNone/>
            </a:pPr>
            <a:r>
              <a:rPr lang="en-US" sz="2800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∆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ABC</a:t>
            </a:r>
            <a:r>
              <a:rPr lang="en-US" i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2800" i="0" dirty="0">
                <a:solidFill>
                  <a:schemeClr val="tx1"/>
                </a:solidFill>
              </a:rPr>
              <a:t>is </a:t>
            </a:r>
            <a:r>
              <a:rPr lang="en-US" sz="2800" i="0" dirty="0">
                <a:solidFill>
                  <a:srgbClr val="FF0008"/>
                </a:solidFill>
              </a:rPr>
              <a:t>isosceles</a:t>
            </a:r>
            <a:r>
              <a:rPr lang="en-US" sz="2800" i="0" dirty="0">
                <a:solidFill>
                  <a:schemeClr val="tx1"/>
                </a:solidFill>
              </a:rPr>
              <a:t> because two sides have equal lengths.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861747"/>
            <a:ext cx="3657600" cy="187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Determining Whether a Triangle 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∆</a:t>
            </a:r>
            <a:r>
              <a:rPr lang="en-US" i="1" dirty="0" smtClean="0">
                <a:solidFill>
                  <a:srgbClr val="0000FF"/>
                </a:solidFill>
                <a:sym typeface="Symbol"/>
              </a:rPr>
              <a:t>PQR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was drawn and then the lengths of the sides were labeled as shown in the figure.  Explain why the labels cannot be correct.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60" y="2634639"/>
            <a:ext cx="3840480" cy="18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Determining Whether a Triangle Exists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labels cannot be correct because </a:t>
            </a:r>
            <a:br>
              <a:rPr lang="en-US" dirty="0"/>
            </a:br>
            <a:r>
              <a:rPr lang="en-US" i="1" dirty="0">
                <a:solidFill>
                  <a:srgbClr val="00007E"/>
                </a:solidFill>
              </a:rPr>
              <a:t>PR</a:t>
            </a:r>
            <a:r>
              <a:rPr lang="en-US" dirty="0">
                <a:solidFill>
                  <a:srgbClr val="00007E"/>
                </a:solidFill>
              </a:rPr>
              <a:t> + </a:t>
            </a:r>
            <a:r>
              <a:rPr lang="en-US" i="1" dirty="0">
                <a:solidFill>
                  <a:srgbClr val="00007E"/>
                </a:solidFill>
              </a:rPr>
              <a:t>QR</a:t>
            </a:r>
            <a:r>
              <a:rPr lang="en-US" dirty="0">
                <a:solidFill>
                  <a:srgbClr val="00007E"/>
                </a:solidFill>
              </a:rPr>
              <a:t> = 10 ft + 13 ft 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23 ft </a:t>
            </a:r>
            <a:r>
              <a:rPr lang="en-US" dirty="0"/>
              <a:t>and </a:t>
            </a:r>
            <a:r>
              <a:rPr lang="en-US" i="1" dirty="0">
                <a:solidFill>
                  <a:srgbClr val="00007E"/>
                </a:solidFill>
              </a:rPr>
              <a:t>PQ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24 ft</a:t>
            </a:r>
            <a:r>
              <a:rPr lang="en-US" dirty="0"/>
              <a:t>, which is greater than the sum of the other two sides. In a triangle, the sum of the lengths of any two sides must be greater than the length of the third side.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760" y="1219200"/>
            <a:ext cx="3840480" cy="186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Analyzing Triangles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rgbClr val="0000FF"/>
                </a:solidFill>
              </a:rPr>
              <a:t>∆</a:t>
            </a:r>
            <a:r>
              <a:rPr lang="en-US" i="1" dirty="0" smtClean="0">
                <a:solidFill>
                  <a:srgbClr val="0000FF"/>
                </a:solidFill>
              </a:rPr>
              <a:t>BOR</a:t>
            </a:r>
            <a:r>
              <a:rPr lang="en-US" i="0" dirty="0" smtClean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below,                      and 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What is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Which side is opposite 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Which </a:t>
            </a:r>
            <a:r>
              <a:rPr lang="en-US" dirty="0">
                <a:solidFill>
                  <a:schemeClr val="tx1"/>
                </a:solidFill>
              </a:rPr>
              <a:t>sides include</a:t>
            </a:r>
          </a:p>
          <a:p>
            <a:pPr marL="514350" indent="-514350">
              <a:spcBef>
                <a:spcPct val="50000"/>
              </a:spcBef>
              <a:buFont typeface="Courier New" pitchFamily="49" charset="0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 smtClean="0">
                <a:solidFill>
                  <a:srgbClr val="0000FF"/>
                </a:solidFill>
              </a:rPr>
              <a:t>∆</a:t>
            </a:r>
            <a:r>
              <a:rPr lang="en-US" i="1" dirty="0" smtClean="0">
                <a:solidFill>
                  <a:srgbClr val="0000FF"/>
                </a:solidFill>
              </a:rPr>
              <a:t>BOR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right triangle?  Why or why not?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715054"/>
              </p:ext>
            </p:extLst>
          </p:nvPr>
        </p:nvGraphicFramePr>
        <p:xfrm>
          <a:off x="2819400" y="1360311"/>
          <a:ext cx="160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6" name="Equation" r:id="rId3" imgW="1600200" imgH="317500" progId="Equation.DSMT4">
                  <p:embed/>
                </p:oleObj>
              </mc:Choice>
              <mc:Fallback>
                <p:oleObj name="Equation" r:id="rId3" imgW="1600200" imgH="317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360311"/>
                        <a:ext cx="1600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666847"/>
              </p:ext>
            </p:extLst>
          </p:nvPr>
        </p:nvGraphicFramePr>
        <p:xfrm>
          <a:off x="5181600" y="1360311"/>
          <a:ext cx="1727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7" name="Equation" r:id="rId5" imgW="1726451" imgH="317362" progId="Equation.DSMT4">
                  <p:embed/>
                </p:oleObj>
              </mc:Choice>
              <mc:Fallback>
                <p:oleObj name="Equation" r:id="rId5" imgW="1726451" imgH="317362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360311"/>
                        <a:ext cx="1727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2184400" y="2032000"/>
          <a:ext cx="1041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8" name="Equation" r:id="rId7" imgW="1040948" imgH="393529" progId="Equation.DSMT4">
                  <p:embed/>
                </p:oleObj>
              </mc:Choice>
              <mc:Fallback>
                <p:oleObj name="Equation" r:id="rId7" imgW="1040948" imgH="39352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032000"/>
                        <a:ext cx="1041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4381500" y="2667000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9" name="Equation" r:id="rId9" imgW="723586" imgH="393529" progId="Equation.DSMT4">
                  <p:embed/>
                </p:oleObj>
              </mc:Choice>
              <mc:Fallback>
                <p:oleObj name="Equation" r:id="rId9" imgW="723586" imgH="393529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667000"/>
                        <a:ext cx="72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658226"/>
              </p:ext>
            </p:extLst>
          </p:nvPr>
        </p:nvGraphicFramePr>
        <p:xfrm>
          <a:off x="4038600" y="3301767"/>
          <a:ext cx="723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0" name="Equation" r:id="rId11" imgW="723586" imgH="393529" progId="Equation.DSMT4">
                  <p:embed/>
                </p:oleObj>
              </mc:Choice>
              <mc:Fallback>
                <p:oleObj name="Equation" r:id="rId11" imgW="723586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301767"/>
                        <a:ext cx="7239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447800"/>
            <a:ext cx="2834640" cy="239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11: Analyzing Triangles (cont.)</a:t>
            </a:r>
          </a:p>
        </p:txBody>
      </p:sp>
      <p:sp>
        <p:nvSpPr>
          <p:cNvPr id="4" name="Content Placeholder 14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3877985"/>
          </a:xfrm>
        </p:spPr>
        <p:txBody>
          <a:bodyPr wrap="square">
            <a:spAutoFit/>
          </a:bodyPr>
          <a:lstStyle/>
          <a:p>
            <a:pPr marL="463550" indent="-463550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Calibri" pitchFamily="34" charset="0"/>
              </a:rPr>
              <a:t>Solutions</a:t>
            </a:r>
          </a:p>
          <a:p>
            <a:pPr marL="463550" indent="-46355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The sum of the measures of the angles must be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180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°</a:t>
            </a:r>
            <a:r>
              <a:rPr lang="en-US" dirty="0" smtClean="0"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>
                <a:latin typeface="Calibri" pitchFamily="34" charset="0"/>
              </a:rPr>
              <a:t>Since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/>
              <a:t>      is opposite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/>
              <a:t> </a:t>
            </a:r>
            <a:r>
              <a:rPr lang="en-US" b="1" dirty="0"/>
              <a:t>   </a:t>
            </a:r>
            <a:r>
              <a:rPr lang="en-US" dirty="0"/>
              <a:t>	</a:t>
            </a:r>
            <a:r>
              <a:rPr lang="en-US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/>
              <a:t>        include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∆</a:t>
            </a:r>
            <a:r>
              <a:rPr lang="en-US" i="1" dirty="0" smtClean="0">
                <a:solidFill>
                  <a:srgbClr val="FF0000"/>
                </a:solidFill>
              </a:rPr>
              <a:t>BOR </a:t>
            </a:r>
            <a:r>
              <a:rPr lang="en-US" dirty="0"/>
              <a:t>is not a right triangle because none of the angles is a right angle.</a:t>
            </a:r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1041400" y="3031222"/>
          <a:ext cx="45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2" name="Equation" r:id="rId3" imgW="457002" imgH="406224" progId="Equation.DSMT4">
                  <p:embed/>
                </p:oleObj>
              </mc:Choice>
              <mc:Fallback>
                <p:oleObj name="Equation" r:id="rId3" imgW="457002" imgH="406224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031222"/>
                        <a:ext cx="45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3166844" y="3115811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3" name="Equation" r:id="rId5" imgW="609336" imgH="393529" progId="Equation.DSMT4">
                  <p:embed/>
                </p:oleObj>
              </mc:Choice>
              <mc:Fallback>
                <p:oleObj name="Equation" r:id="rId5" imgW="609336" imgH="393529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844" y="3115811"/>
                        <a:ext cx="60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1028700" y="3628122"/>
          <a:ext cx="406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4" name="Equation" r:id="rId7" imgW="406048" imgH="393359" progId="Equation.DSMT4">
                  <p:embed/>
                </p:oleObj>
              </mc:Choice>
              <mc:Fallback>
                <p:oleObj name="Equation" r:id="rId7" imgW="406048" imgH="393359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3628122"/>
                        <a:ext cx="406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2197100" y="3623811"/>
          <a:ext cx="45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5" name="Equation" r:id="rId9" imgW="457002" imgH="406224" progId="Equation.DSMT4">
                  <p:embed/>
                </p:oleObj>
              </mc:Choice>
              <mc:Fallback>
                <p:oleObj name="Equation" r:id="rId9" imgW="457002" imgH="406224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623811"/>
                        <a:ext cx="45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3835400" y="3708167"/>
          <a:ext cx="60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6" name="Equation" r:id="rId11" imgW="609336" imgH="393529" progId="Equation.DSMT4">
                  <p:embed/>
                </p:oleObj>
              </mc:Choice>
              <mc:Fallback>
                <p:oleObj name="Equation" r:id="rId11" imgW="609336" imgH="393529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708167"/>
                        <a:ext cx="60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4381966" y="2557244"/>
          <a:ext cx="3644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7" name="Equation" r:id="rId13" imgW="3644900" imgH="406400" progId="Equation.DSMT4">
                  <p:embed/>
                </p:oleObj>
              </mc:Choice>
              <mc:Fallback>
                <p:oleObj name="Equation" r:id="rId13" imgW="3644900" imgH="406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966" y="2557244"/>
                        <a:ext cx="3644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15832"/>
              </p:ext>
            </p:extLst>
          </p:nvPr>
        </p:nvGraphicFramePr>
        <p:xfrm>
          <a:off x="1882154" y="2532888"/>
          <a:ext cx="242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48" name="Equation" r:id="rId15" imgW="2425700" imgH="355600" progId="Equation.DSMT4">
                  <p:embed/>
                </p:oleObj>
              </mc:Choice>
              <mc:Fallback>
                <p:oleObj name="Equation" r:id="rId15" imgW="2425700" imgH="355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154" y="2532888"/>
                        <a:ext cx="2425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AAFEE6F1-2E6D-44C8-A777-1436795CE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5016" y="4455317"/>
            <a:ext cx="1663700" cy="140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Point, Line, Plane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8209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02311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569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6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Representation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Discussion</a:t>
                      </a: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</a:p>
                  </a:txBody>
                  <a:tcPr marT="45701" marB="4570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Plane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Flat surfaces, such as a table top or wall, represent portions of planes.  Planes are labeled with capital letters.</a:t>
                      </a:r>
                    </a:p>
                  </a:txBody>
                  <a:tcPr marT="45701" marB="45701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07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352800"/>
            <a:ext cx="2743200" cy="15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Ray and Angle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9233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429142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51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0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1359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ray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a point (called the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endpoint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 and all the points on a line on one side of that point.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2" marB="45702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5992504" y="2985448"/>
            <a:ext cx="2416792" cy="729898"/>
            <a:chOff x="5889008" y="3157184"/>
            <a:chExt cx="2416792" cy="729898"/>
          </a:xfrm>
        </p:grpSpPr>
        <p:sp>
          <p:nvSpPr>
            <p:cNvPr id="6" name="Rectangle 5"/>
            <p:cNvSpPr/>
            <p:nvPr/>
          </p:nvSpPr>
          <p:spPr>
            <a:xfrm>
              <a:off x="5889008" y="3399432"/>
              <a:ext cx="3177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000" i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48264" y="3157184"/>
              <a:ext cx="3545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>
                  <a:solidFill>
                    <a:srgbClr val="000000"/>
                  </a:solidFill>
                  <a:latin typeface="Calibri" pitchFamily="34" charset="0"/>
                </a:rPr>
                <a:t>Q</a:t>
              </a:r>
              <a:endParaRPr lang="en-US" sz="20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943600" y="3505200"/>
              <a:ext cx="2362200" cy="381882"/>
              <a:chOff x="5943600" y="3505200"/>
              <a:chExt cx="2362200" cy="381882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6019800" y="3505200"/>
                <a:ext cx="2286000" cy="304800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7543800" y="3534124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5943600" y="3755408"/>
                <a:ext cx="131674" cy="131674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464792" y="3962400"/>
            <a:ext cx="3119187" cy="461665"/>
            <a:chOff x="3110552" y="5810536"/>
            <a:chExt cx="3119187" cy="461665"/>
          </a:xfrm>
        </p:grpSpPr>
        <p:sp>
          <p:nvSpPr>
            <p:cNvPr id="14" name="Rectangle 4"/>
            <p:cNvSpPr/>
            <p:nvPr/>
          </p:nvSpPr>
          <p:spPr>
            <a:xfrm>
              <a:off x="3110552" y="5810536"/>
              <a:ext cx="3119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Ray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PQ </a:t>
              </a:r>
              <a:r>
                <a:rPr lang="en-US" sz="2400" dirty="0">
                  <a:solidFill>
                    <a:srgbClr val="000000"/>
                  </a:solidFill>
                  <a:latin typeface="Calibri" pitchFamily="34" charset="0"/>
                </a:rPr>
                <a:t>with endpoint </a:t>
              </a:r>
              <a:r>
                <a:rPr lang="en-US" sz="2400" i="1" dirty="0">
                  <a:solidFill>
                    <a:srgbClr val="000000"/>
                  </a:solidFill>
                  <a:latin typeface="Calibri" pitchFamily="34" charset="0"/>
                </a:rPr>
                <a:t>P</a:t>
              </a:r>
              <a:endParaRPr lang="en-US" sz="2400" i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757000" y="5867401"/>
              <a:ext cx="365760" cy="1429"/>
            </a:xfrm>
            <a:prstGeom prst="straightConnector1">
              <a:avLst/>
            </a:prstGeom>
            <a:ln w="22225">
              <a:solidFill>
                <a:srgbClr val="0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Angles and Measures of Angles</a:t>
            </a:r>
          </a:p>
        </p:txBody>
      </p:sp>
      <p:graphicFrame>
        <p:nvGraphicFramePr>
          <p:cNvPr id="539665" name="Group 17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86556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71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 (cont.)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04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Term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5443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angle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consists of two rays with a common endpoint (called a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vertex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8" marB="45728"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55" name="Picture 1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971800"/>
            <a:ext cx="2916238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eaLnBrk="0" hangingPunct="0">
              <a:tabLst>
                <a:tab pos="463550" algn="l"/>
              </a:tabLst>
            </a:pPr>
            <a:r>
              <a:rPr lang="en-US" dirty="0"/>
              <a:t>Labeling Angles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63550" algn="l"/>
              </a:tabLst>
            </a:pP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Procedure</a:t>
            </a:r>
          </a:p>
          <a:p>
            <a:pPr eaLnBrk="0" hangingPunct="0">
              <a:tabLst>
                <a:tab pos="463550" algn="l"/>
              </a:tabLst>
            </a:pPr>
            <a:r>
              <a:rPr lang="en-US" sz="2600" b="1" dirty="0">
                <a:solidFill>
                  <a:schemeClr val="accent6">
                    <a:lumMod val="10000"/>
                  </a:schemeClr>
                </a:solidFill>
                <a:latin typeface="Calibri" pitchFamily="34" charset="0"/>
              </a:rPr>
              <a:t>Three common ways of labeling angles:</a:t>
            </a: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eaLnBrk="0" hangingPunct="0">
              <a:tabLst>
                <a:tab pos="463550" algn="l"/>
              </a:tabLst>
            </a:pPr>
            <a:endParaRPr lang="en-US" sz="2600" b="1" dirty="0">
              <a:solidFill>
                <a:schemeClr val="accent6">
                  <a:lumMod val="10000"/>
                </a:schemeClr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three capital letters with the vertex as the middle letter.</a:t>
            </a: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single numbers such as 1, 2, 3.</a:t>
            </a:r>
          </a:p>
          <a:p>
            <a:pPr marL="514350" indent="-514350" eaLnBrk="0" hangingPunct="0">
              <a:buFont typeface="+mj-lt"/>
              <a:buAutoNum type="alphaLcPeriod"/>
              <a:tabLst>
                <a:tab pos="4635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Using the single capital letter at the vertex when the meaning is clear. </a:t>
            </a:r>
          </a:p>
        </p:txBody>
      </p:sp>
      <p:pic>
        <p:nvPicPr>
          <p:cNvPr id="4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320" y="2082567"/>
            <a:ext cx="4297680" cy="169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Angles Classified by Measure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541760" name="Group 64"/>
          <p:cNvGraphicFramePr>
            <a:graphicFrameLocks noGrp="1"/>
          </p:cNvGraphicFramePr>
          <p:nvPr>
            <p:ph idx="1"/>
          </p:nvPr>
        </p:nvGraphicFramePr>
        <p:xfrm>
          <a:off x="457200" y="1279525"/>
          <a:ext cx="8229600" cy="38862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9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60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Definition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Name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Measure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Illustrations with Notation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70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  Acute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is an acute angle.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351" name="Object 3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185987" y="2646532"/>
          <a:ext cx="21574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2247900" imgH="317500" progId="Equation.DSMT4">
                  <p:embed/>
                </p:oleObj>
              </mc:Choice>
              <mc:Fallback>
                <p:oleObj name="Equation" r:id="rId3" imgW="2247900" imgH="317500" progId="Equation.DSMT4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7" y="2646532"/>
                        <a:ext cx="215741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Object 3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495800" y="2613025"/>
          <a:ext cx="50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5" imgW="507780" imgH="291973" progId="Equation.DSMT4">
                  <p:embed/>
                </p:oleObj>
              </mc:Choice>
              <mc:Fallback>
                <p:oleObj name="Equation" r:id="rId5" imgW="507780" imgH="291973" progId="Equation.DSMT4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613025"/>
                        <a:ext cx="50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EADC"/>
              </a:clrFrom>
              <a:clrTo>
                <a:srgbClr val="FEEA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3048000"/>
            <a:ext cx="3108960" cy="180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1349</Words>
  <Application>Microsoft Office PowerPoint</Application>
  <PresentationFormat>On-screen Show (4:3)</PresentationFormat>
  <Paragraphs>285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Calibri</vt:lpstr>
      <vt:lpstr>Symbol</vt:lpstr>
      <vt:lpstr>Arial</vt:lpstr>
      <vt:lpstr>NSimSun</vt:lpstr>
      <vt:lpstr>Courier New</vt:lpstr>
      <vt:lpstr>Math3</vt:lpstr>
      <vt:lpstr>Office Theme</vt:lpstr>
      <vt:lpstr>Equation</vt:lpstr>
      <vt:lpstr>MathType 6.0 Equation</vt:lpstr>
      <vt:lpstr>Section 6.1</vt:lpstr>
      <vt:lpstr>Objectives</vt:lpstr>
      <vt:lpstr>Point, Line, Plane</vt:lpstr>
      <vt:lpstr>Point, Line, Plane</vt:lpstr>
      <vt:lpstr>Point, Line, Plane</vt:lpstr>
      <vt:lpstr>Ray and Angle</vt:lpstr>
      <vt:lpstr>Angles and Measures of Angles</vt:lpstr>
      <vt:lpstr>Labeling Angles</vt:lpstr>
      <vt:lpstr>Angles Classified by Measure</vt:lpstr>
      <vt:lpstr>Angles Classified by Measure</vt:lpstr>
      <vt:lpstr>Angles Classified by Measure</vt:lpstr>
      <vt:lpstr>Angles Classified by Measure</vt:lpstr>
      <vt:lpstr>Example 1:  Measuring Angles</vt:lpstr>
      <vt:lpstr>Example 2:  Identifying Angles</vt:lpstr>
      <vt:lpstr>Example 2:  Identifying Angles</vt:lpstr>
      <vt:lpstr>Complementary and Supplementary Angles</vt:lpstr>
      <vt:lpstr>Example 3: Identifying Complementary and Supplementary Angles</vt:lpstr>
      <vt:lpstr>Example 3: Identifying Complementary and Supplementary Angles (cont.)</vt:lpstr>
      <vt:lpstr>Example 4: Calculating Measures of Angles</vt:lpstr>
      <vt:lpstr>Example 4: Calculating Measures of Angles (cont.)</vt:lpstr>
      <vt:lpstr>Example 5:  Identified Congruent Angles</vt:lpstr>
      <vt:lpstr>Vertical Angles</vt:lpstr>
      <vt:lpstr>Example 6:  Calculating Measures of Angles</vt:lpstr>
      <vt:lpstr>Example 6:  Measures of Vertical Angles (cont.)</vt:lpstr>
      <vt:lpstr>Example 6:  Measures of Vertical Angles (cont.)</vt:lpstr>
      <vt:lpstr>Adjacent Angles</vt:lpstr>
      <vt:lpstr>Example 7:  Finding Adjacent Angles</vt:lpstr>
      <vt:lpstr>Example 7:  Finding Adjacent Angles (cont.)</vt:lpstr>
      <vt:lpstr>Parallel Lines and Perpendicular Lines</vt:lpstr>
      <vt:lpstr>Parallel Lines and Perpendicular Lines</vt:lpstr>
      <vt:lpstr>Parallel Lines and a Transversal</vt:lpstr>
      <vt:lpstr>Example 8: Calculating Measures of Angles</vt:lpstr>
      <vt:lpstr>Example 8: Calculating Measures of Angles (cont.)</vt:lpstr>
      <vt:lpstr>Example 8: Calculating Measures of Angles (cont.)</vt:lpstr>
      <vt:lpstr>Classifying Triangles</vt:lpstr>
      <vt:lpstr>Triangles Classified by Sides</vt:lpstr>
      <vt:lpstr>Triangles Classified by Sides</vt:lpstr>
      <vt:lpstr>Triangles Classified by Sides</vt:lpstr>
      <vt:lpstr>Triangles Classified by Angles</vt:lpstr>
      <vt:lpstr>Triangles Classified by Angles</vt:lpstr>
      <vt:lpstr>Triangles Classified by Angles</vt:lpstr>
      <vt:lpstr>Three Properties of Triangles</vt:lpstr>
      <vt:lpstr>Example 9: Classifying a Triangle by Its Sides</vt:lpstr>
      <vt:lpstr>Example 10: Determining Whether a Triangle Exists</vt:lpstr>
      <vt:lpstr>Example 10: Determining Whether a Triangle Exists (cont.)</vt:lpstr>
      <vt:lpstr>Example 11: Analyzing Triangles</vt:lpstr>
      <vt:lpstr>Example 11: Analyzing Triangles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Kara Roche</cp:lastModifiedBy>
  <cp:revision>193</cp:revision>
  <dcterms:created xsi:type="dcterms:W3CDTF">2013-04-26T14:43:13Z</dcterms:created>
  <dcterms:modified xsi:type="dcterms:W3CDTF">2018-07-10T14:33:48Z</dcterms:modified>
</cp:coreProperties>
</file>