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83" r:id="rId6"/>
    <p:sldId id="262" r:id="rId7"/>
    <p:sldId id="263" r:id="rId8"/>
    <p:sldId id="265" r:id="rId9"/>
    <p:sldId id="267" r:id="rId10"/>
    <p:sldId id="269" r:id="rId11"/>
    <p:sldId id="270" r:id="rId12"/>
    <p:sldId id="280" r:id="rId13"/>
    <p:sldId id="281" r:id="rId14"/>
    <p:sldId id="282" r:id="rId15"/>
    <p:sldId id="271" r:id="rId16"/>
    <p:sldId id="272" r:id="rId17"/>
    <p:sldId id="279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55" autoAdjust="0"/>
    <p:restoredTop sz="94660"/>
  </p:normalViewPr>
  <p:slideViewPr>
    <p:cSldViewPr>
      <p:cViewPr varScale="1">
        <p:scale>
          <a:sx n="105" d="100"/>
          <a:sy n="105" d="100"/>
        </p:scale>
        <p:origin x="56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50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AB7A2-3883-4628-A2BA-6DC4E80421D7}" type="datetimeFigureOut">
              <a:rPr lang="en-US" smtClean="0"/>
              <a:pPr/>
              <a:t>6/19/2018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1CA2D-01EE-40D5-B2F5-8A9AA422F5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4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4.png"/><Relationship Id="rId4" Type="http://schemas.openxmlformats.org/officeDocument/2006/relationships/image" Target="../media/image20.wmf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image" Target="../media/image16.png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Perimeter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9900" y="2590800"/>
            <a:ext cx="31242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perimeter of any polygon is found by adding the lengths of the sides.  Thus, for this pentagon we have the following.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dirty="0"/>
              <a:t>The perimeter of the polygon is </a:t>
            </a:r>
            <a:r>
              <a:rPr lang="en-US" dirty="0">
                <a:solidFill>
                  <a:srgbClr val="FF0000"/>
                </a:solidFill>
              </a:rPr>
              <a:t>103 cm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2095267" y="3510602"/>
          <a:ext cx="577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5778360" imgH="380880" progId="Equation.DSMT4">
                  <p:embed/>
                </p:oleObj>
              </mc:Choice>
              <mc:Fallback>
                <p:oleObj name="Equation" r:id="rId3" imgW="5778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267" y="3510602"/>
                        <a:ext cx="577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291033"/>
              </p:ext>
            </p:extLst>
          </p:nvPr>
        </p:nvGraphicFramePr>
        <p:xfrm>
          <a:off x="2334904" y="40513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5" imgW="1422360" imgH="291960" progId="Equation.DSMT4">
                  <p:embed/>
                </p:oleObj>
              </mc:Choice>
              <mc:Fallback>
                <p:oleObj name="Equation" r:id="rId5" imgW="14223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40513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1">
            <a:extLst>
              <a:ext uri="{FF2B5EF4-FFF2-40B4-BE49-F238E27FC236}">
                <a16:creationId xmlns:a16="http://schemas.microsoft.com/office/drawing/2014/main" xmlns="" id="{A7B7D029-0CB2-495C-8D6F-4E8E1052D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3891602"/>
            <a:ext cx="2286000" cy="197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Calculating the Perimeter of a Polygon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 the perimeter of the polygon.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a rectangle has length </a:t>
            </a:r>
            <a:r>
              <a:rPr lang="en-US" i="0" dirty="0">
                <a:solidFill>
                  <a:srgbClr val="0000FF"/>
                </a:solidFill>
              </a:rPr>
              <a:t>15 ft </a:t>
            </a:r>
            <a:r>
              <a:rPr lang="en-US" i="0" dirty="0">
                <a:solidFill>
                  <a:schemeClr val="tx1"/>
                </a:solidFill>
              </a:rPr>
              <a:t>and width </a:t>
            </a:r>
            <a:r>
              <a:rPr lang="en-US" i="0" dirty="0">
                <a:solidFill>
                  <a:srgbClr val="0000FF"/>
                </a:solidFill>
              </a:rPr>
              <a:t>12 ft</a:t>
            </a:r>
            <a:r>
              <a:rPr lang="en-US" i="0" dirty="0">
                <a:solidFill>
                  <a:schemeClr val="tx1"/>
                </a:solidFill>
              </a:rPr>
              <a:t>, then its perimeter is: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387600" y="49276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3" imgW="1333500" imgH="292100" progId="Equation.DSMT4">
                  <p:embed/>
                </p:oleObj>
              </mc:Choice>
              <mc:Fallback>
                <p:oleObj name="Equation" r:id="rId3" imgW="13335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9276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387600" y="53848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5" imgW="964781" imgH="406224" progId="Equation.DSMT4">
                  <p:embed/>
                </p:oleObj>
              </mc:Choice>
              <mc:Fallback>
                <p:oleObj name="Equation" r:id="rId5" imgW="964781" imgH="406224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53848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146300" y="4419600"/>
          <a:ext cx="219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7" imgW="2197100" imgH="292100" progId="Equation.DSMT4">
                  <p:embed/>
                </p:oleObj>
              </mc:Choice>
              <mc:Fallback>
                <p:oleObj name="Equation" r:id="rId7" imgW="21971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19600"/>
                        <a:ext cx="219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676400"/>
            <a:ext cx="2468880" cy="179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962400"/>
            <a:ext cx="2560320" cy="1782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Calculating the Perimeter of a Polygon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Now, if a small rectangle is cut from one corner of the original rectangle, then a new shape is formed. An interesting fact is that, regardless of the size of the cut out rectangle, this new shape will have the </a:t>
            </a:r>
            <a:r>
              <a:rPr lang="en-US" b="1" dirty="0"/>
              <a:t>same perimeter </a:t>
            </a:r>
            <a:r>
              <a:rPr lang="en-US" dirty="0"/>
              <a:t>as the original rectangle. This is because the length and width of the segments of the indented corner are the same as those of the cut out.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5: </a:t>
            </a:r>
            <a:r>
              <a:rPr lang="en-US" dirty="0"/>
              <a:t>Calculating the Perimeter of a Polygon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048780"/>
            <a:ext cx="6422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perimeter of the polygon is </a:t>
            </a:r>
            <a:r>
              <a:rPr lang="en-US" sz="2800" dirty="0">
                <a:solidFill>
                  <a:srgbClr val="FF0000"/>
                </a:solidFill>
              </a:rPr>
              <a:t>54 ft</a:t>
            </a:r>
            <a:r>
              <a:rPr lang="en-US" sz="2800" dirty="0"/>
              <a:t>.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32956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1447800"/>
            <a:ext cx="28575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Calculating the Perimeter of a Polygon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security, a chain link fence is to be built on the edge of a property surrounding a new warehouse. The  property is L-shaped as shown.</a:t>
            </a:r>
          </a:p>
          <a:p>
            <a:endParaRPr lang="en-US" dirty="0">
              <a:latin typeface="Calibri" pitchFamily="34" charset="0"/>
            </a:endParaRPr>
          </a:p>
          <a:p>
            <a:pPr eaLnBrk="0" hangingPunct="0"/>
            <a:endParaRPr lang="en-US" i="1" dirty="0">
              <a:latin typeface="Calibri" pitchFamily="34" charset="0"/>
            </a:endParaRPr>
          </a:p>
          <a:p>
            <a:endParaRPr lang="en-US" dirty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8280" y="2590800"/>
            <a:ext cx="3474720" cy="2671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2743200"/>
            <a:ext cx="4724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How many yards of fencing will be needed?</a:t>
            </a:r>
          </a:p>
          <a:p>
            <a:pPr marL="520700" indent="-520700">
              <a:lnSpc>
                <a:spcPct val="90000"/>
              </a:lnSpc>
              <a:buFont typeface="+mj-lt"/>
              <a:buAutoNum type="alphaLcPeriod" startAt="2"/>
            </a:pPr>
            <a:r>
              <a:rPr lang="en-US" sz="2800" dirty="0"/>
              <a:t>What will be the cost of the entire fencing project if the price is </a:t>
            </a:r>
            <a:r>
              <a:rPr lang="en-US" sz="2800" dirty="0">
                <a:solidFill>
                  <a:srgbClr val="0000FF"/>
                </a:solidFill>
              </a:rPr>
              <a:t>$12.50 </a:t>
            </a:r>
            <a:r>
              <a:rPr lang="en-US" sz="2800" dirty="0"/>
              <a:t>per yard?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the Perimeter of a Polygon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20700" indent="-52070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As the fence is to be put up along the edge of the property, the amount of fencing needed is equivalent to the perimeter of the property.</a:t>
            </a:r>
          </a:p>
          <a:p>
            <a:pPr marL="514350" indent="-514350"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20700" indent="-520700">
              <a:lnSpc>
                <a:spcPct val="250000"/>
              </a:lnSpc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dirty="0"/>
              <a:t> They will need 160 yd of fencing.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19200" y="3247122"/>
          <a:ext cx="6832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6832440" imgH="393480" progId="Equation.DSMT4">
                  <p:embed/>
                </p:oleObj>
              </mc:Choice>
              <mc:Fallback>
                <p:oleObj name="Equation" r:id="rId3" imgW="68324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47122"/>
                        <a:ext cx="6832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472967" y="3725411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1346040" imgH="368280" progId="Equation.DSMT4">
                  <p:embed/>
                </p:oleObj>
              </mc:Choice>
              <mc:Fallback>
                <p:oleObj name="Equation" r:id="rId5" imgW="134604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2967" y="3725411"/>
                        <a:ext cx="1346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1">
            <a:extLst>
              <a:ext uri="{FF2B5EF4-FFF2-40B4-BE49-F238E27FC236}">
                <a16:creationId xmlns:a16="http://schemas.microsoft.com/office/drawing/2014/main" xmlns="" id="{821C28B1-5626-4CA7-9103-D642957CF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3725411"/>
            <a:ext cx="2743200" cy="2108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the Perimeter of a Polygon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dirty="0"/>
              <a:t>	The cost of the fencing will be </a:t>
            </a:r>
            <a:r>
              <a:rPr lang="en-US" dirty="0">
                <a:solidFill>
                  <a:srgbClr val="FF0000"/>
                </a:solidFill>
              </a:rPr>
              <a:t>$2000</a:t>
            </a:r>
            <a:r>
              <a:rPr lang="en-US" dirty="0"/>
              <a:t>.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066800" y="13716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3" imgW="2654300" imgH="368300" progId="Equation.DSMT4">
                  <p:embed/>
                </p:oleObj>
              </mc:Choice>
              <mc:Fallback>
                <p:oleObj name="Equation" r:id="rId3" imgW="2654300" imgH="3683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733800" y="13716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5" imgW="1270000" imgH="368300" progId="Equation.DSMT4">
                  <p:embed/>
                </p:oleObj>
              </mc:Choice>
              <mc:Fallback>
                <p:oleObj name="Equation" r:id="rId5" imgW="1270000" imgH="368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716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Recognize various types of polygons.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perimeters of polygons.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Polygon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polygon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closed plane figure, with three or more sides, in which each side is a line segment.</a:t>
            </a:r>
          </a:p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Each point where two sides meet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vertex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15875" indent="-15875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closed figure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begins and ends at the same 	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Perimeter 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eaLnBrk="0" hangingPunct="0">
              <a:tabLst>
                <a:tab pos="1371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perimeter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polygon is the sum of the lengths of its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Perimeter of a Polygon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From the Metric System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From the US Customary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millimeter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inch (in.)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centimeter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foot (ft)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kilometer (km)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35876" y="3440668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Table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Perimeter Formulas for Five Polygons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Formula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4864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 that each formula represents the sum of the lengths of the sides.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5840" y="1632441"/>
            <a:ext cx="7132320" cy="2101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564623"/>
            <a:ext cx="4572000" cy="192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Perimeter of a Square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square with sides of length </a:t>
            </a:r>
            <a:r>
              <a:rPr lang="en-US" i="0" dirty="0">
                <a:solidFill>
                  <a:srgbClr val="0000FF"/>
                </a:solidFill>
              </a:rPr>
              <a:t>16 in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3299055"/>
            <a:ext cx="8229600" cy="27207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the formula for the perimeter of a square, we have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perimeter of the square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64 inches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568700" y="4609695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901309" imgH="291973" progId="Equation.DSMT4">
                  <p:embed/>
                </p:oleObj>
              </mc:Choice>
              <mc:Fallback>
                <p:oleObj name="Equation" r:id="rId3" imgW="901309" imgH="291973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4609695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568700" y="5130395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1244600" imgH="292100" progId="Equation.DSMT4">
                  <p:embed/>
                </p:oleObj>
              </mc:Choice>
              <mc:Fallback>
                <p:oleObj name="Equation" r:id="rId5" imgW="12446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5130395"/>
                        <a:ext cx="124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838700" y="513039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7" imgW="1104900" imgH="292100" progId="Equation.DSMT4">
                  <p:embed/>
                </p:oleObj>
              </mc:Choice>
              <mc:Fallback>
                <p:oleObj name="Equation" r:id="rId7" imgW="11049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5130395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19488" y="1752601"/>
            <a:ext cx="1645920" cy="1891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Calculating the Perimeter of a Triangle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triangle with sides of length </a:t>
            </a:r>
            <a:r>
              <a:rPr lang="en-US" i="0" dirty="0">
                <a:solidFill>
                  <a:srgbClr val="0000FF"/>
                </a:solidFill>
              </a:rPr>
              <a:t>40 mm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70 mm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80 mm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/>
              <a:t>First draw a figure and label the lengths</a:t>
            </a:r>
          </a:p>
          <a:p>
            <a:r>
              <a:rPr lang="en-US" dirty="0"/>
              <a:t>of the sides.</a:t>
            </a:r>
          </a:p>
          <a:p>
            <a:pPr>
              <a:spcBef>
                <a:spcPts val="0"/>
              </a:spcBef>
            </a:pPr>
            <a:r>
              <a:rPr lang="en-US" dirty="0"/>
              <a:t>Now, using the formula for the perimeter of a triangle, we have the following.</a:t>
            </a: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The perimeter of the triangle is </a:t>
            </a:r>
            <a:r>
              <a:rPr lang="en-US" dirty="0">
                <a:solidFill>
                  <a:srgbClr val="FF0000"/>
                </a:solidFill>
              </a:rPr>
              <a:t>190 mm</a:t>
            </a:r>
            <a:r>
              <a:rPr lang="en-US" dirty="0"/>
              <a:t>.</a:t>
            </a:r>
            <a:endParaRPr lang="en-US" b="1" dirty="0">
              <a:latin typeface="Calibri" pitchFamily="34" charset="0"/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2971800" y="4591551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1714500" imgH="304800" progId="Equation.DSMT4">
                  <p:embed/>
                </p:oleObj>
              </mc:Choice>
              <mc:Fallback>
                <p:oleObj name="Equation" r:id="rId3" imgW="1714500" imgH="304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91551"/>
                        <a:ext cx="171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971800" y="5083006"/>
          <a:ext cx="226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5" imgW="2260600" imgH="292100" progId="Equation.DSMT4">
                  <p:embed/>
                </p:oleObj>
              </mc:Choice>
              <mc:Fallback>
                <p:oleObj name="Equation" r:id="rId5" imgW="22606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83006"/>
                        <a:ext cx="226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308600" y="507184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7" imgW="1473200" imgH="292100" progId="Equation.DSMT4">
                  <p:embed/>
                </p:oleObj>
              </mc:Choice>
              <mc:Fallback>
                <p:oleObj name="Equation" r:id="rId7" imgW="14732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5071844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752600"/>
            <a:ext cx="2286000" cy="19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Calculate the perimeter of the rectangle.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perimeter of a rectangle, we have the following.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549658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perimeter of the rectangle is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136 ft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895600" y="44323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3" imgW="1562100" imgH="292100" progId="Equation.DSMT4">
                  <p:embed/>
                </p:oleObj>
              </mc:Choice>
              <mc:Fallback>
                <p:oleObj name="Equation" r:id="rId3" imgW="15621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323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895600" y="49657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5" imgW="2222500" imgH="292100" progId="Equation.DSMT4">
                  <p:embed/>
                </p:oleObj>
              </mc:Choice>
              <mc:Fallback>
                <p:oleObj name="Equation" r:id="rId5" imgW="22225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657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149850" y="49657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7" imgW="1333500" imgH="292100" progId="Equation.DSMT4">
                  <p:embed/>
                </p:oleObj>
              </mc:Choice>
              <mc:Fallback>
                <p:oleObj name="Equation" r:id="rId7" imgW="13335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49657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6521450" y="4940300"/>
          <a:ext cx="114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9" imgW="1142504" imgH="317362" progId="Equation.DSMT4">
                  <p:embed/>
                </p:oleObj>
              </mc:Choice>
              <mc:Fallback>
                <p:oleObj name="Equation" r:id="rId9" imgW="1142504" imgH="317362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450" y="4940300"/>
                        <a:ext cx="114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1676401"/>
            <a:ext cx="2926080" cy="1818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641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Arial</vt:lpstr>
      <vt:lpstr>Courier New</vt:lpstr>
      <vt:lpstr>Office Theme</vt:lpstr>
      <vt:lpstr>Equation</vt:lpstr>
      <vt:lpstr>MathType 6.0 Equation</vt:lpstr>
      <vt:lpstr>Section 6.2</vt:lpstr>
      <vt:lpstr>Objectives</vt:lpstr>
      <vt:lpstr>Polygon</vt:lpstr>
      <vt:lpstr>Perimeter </vt:lpstr>
      <vt:lpstr>Finding the Perimeter of a Polygon</vt:lpstr>
      <vt:lpstr>Perimeter Formulas for Five Polygons</vt:lpstr>
      <vt:lpstr>Example 1: Calculating the Perimeter of a Square</vt:lpstr>
      <vt:lpstr>Example 2: Calculating the Perimeter of a Triangle</vt:lpstr>
      <vt:lpstr>Example 3: Calculating the Perimeter of a Rectangle</vt:lpstr>
      <vt:lpstr>Example 4: Calculating the Perimeter of a Polygon</vt:lpstr>
      <vt:lpstr>Example 4: Calculating the Perimeter of a Polygon (cont.)</vt:lpstr>
      <vt:lpstr>Example 5: Calculating the Perimeter of a Polygon</vt:lpstr>
      <vt:lpstr>Example 5: Calculating the Perimeter of a Polygon (cont.)</vt:lpstr>
      <vt:lpstr>Example 5: Calculating the Perimeter of a Polygon (cont.)</vt:lpstr>
      <vt:lpstr>Example 6: Application: Calculating the Perimeter of a Polygon</vt:lpstr>
      <vt:lpstr>Example 6: Application: Calculating the Perimeter of a Polygon (cont.)</vt:lpstr>
      <vt:lpstr>Example 6: Application: Calculating the Perimeter of a Polygon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73</cp:revision>
  <dcterms:created xsi:type="dcterms:W3CDTF">2013-04-26T14:43:13Z</dcterms:created>
  <dcterms:modified xsi:type="dcterms:W3CDTF">2018-06-19T17:54:38Z</dcterms:modified>
</cp:coreProperties>
</file>