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9" r:id="rId10"/>
    <p:sldId id="283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Cambria Math" panose="02040503050406030204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00FF"/>
    <a:srgbClr val="00007E"/>
    <a:srgbClr val="007E7E"/>
    <a:srgbClr val="0000FF"/>
    <a:srgbClr val="000099"/>
    <a:srgbClr val="2D7D9F"/>
    <a:srgbClr val="000000"/>
    <a:srgbClr val="1F497D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>
      <p:cViewPr varScale="1">
        <p:scale>
          <a:sx n="112" d="100"/>
          <a:sy n="112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4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80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20846-34CD-451C-99D6-AA64C6E34302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EDFB1-CBE8-43E0-92C4-539C2C3533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1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6B1583F-6D6A-4945-B7F7-42F778DB72A2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29" Type="http://schemas.openxmlformats.org/officeDocument/2006/relationships/oleObject" Target="../embeddings/oleObject3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40.wmf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36.bin"/><Relationship Id="rId30" Type="http://schemas.openxmlformats.org/officeDocument/2006/relationships/image" Target="../media/image41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0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8.png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Calculating the Circumference and Area of a Circle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1324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Using the formula for area: </a:t>
            </a: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sz="800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			     </a:t>
            </a:r>
            <a:r>
              <a:rPr lang="en-US" sz="2000" i="0" dirty="0">
                <a:solidFill>
                  <a:srgbClr val="007E7E"/>
                </a:solidFill>
              </a:rPr>
              <a:t>(In this case                                     ) </a:t>
            </a:r>
          </a:p>
          <a:p>
            <a:pPr marL="533400" indent="-533400">
              <a:lnSpc>
                <a:spcPct val="165000"/>
              </a:lnSpc>
              <a:buFont typeface="Courier New" pitchFamily="49" charset="0"/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533400" indent="-533400">
              <a:lnSpc>
                <a:spcPct val="165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The area is </a:t>
            </a:r>
            <a:r>
              <a:rPr lang="en-US" i="0" dirty="0">
                <a:solidFill>
                  <a:srgbClr val="FF0008"/>
                </a:solidFill>
              </a:rPr>
              <a:t>21.2264 </a:t>
            </a:r>
            <a:r>
              <a:rPr lang="en-US" i="0" dirty="0">
                <a:solidFill>
                  <a:schemeClr val="tx1"/>
                </a:solidFill>
              </a:rPr>
              <a:t>in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200364"/>
              </p:ext>
            </p:extLst>
          </p:nvPr>
        </p:nvGraphicFramePr>
        <p:xfrm>
          <a:off x="1200150" y="19812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5" imgW="1079280" imgH="380880" progId="Equation.DSMT4">
                  <p:embed/>
                </p:oleObj>
              </mc:Choice>
              <mc:Fallback>
                <p:oleObj name="Equation" r:id="rId5" imgW="1079280" imgH="3808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1981200"/>
                        <a:ext cx="1079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875789" y="2438400"/>
          <a:ext cx="2070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7" imgW="2070000" imgH="622080" progId="Equation.DSMT4">
                  <p:embed/>
                </p:oleObj>
              </mc:Choice>
              <mc:Fallback>
                <p:oleObj name="Equation" r:id="rId7" imgW="2070000" imgH="622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789" y="2438400"/>
                        <a:ext cx="2070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9" imgW="457677" imgH="793306" progId="Equation.DSMT4">
                  <p:embed/>
                </p:oleObj>
              </mc:Choice>
              <mc:Fallback>
                <p:oleObj name="Equation" r:id="rId9" imgW="457677" imgH="79330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1219200" y="2438400"/>
          <a:ext cx="2590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10" imgW="2590560" imgH="533160" progId="Equation.DSMT4">
                  <p:embed/>
                </p:oleObj>
              </mc:Choice>
              <mc:Fallback>
                <p:oleObj name="Equation" r:id="rId10" imgW="2590560" imgH="53316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38400"/>
                        <a:ext cx="2590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1489978" y="307975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12" imgW="2260440" imgH="380880" progId="Equation.DSMT4">
                  <p:embed/>
                </p:oleObj>
              </mc:Choice>
              <mc:Fallback>
                <p:oleObj name="Equation" r:id="rId12" imgW="2260440" imgH="3808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978" y="307975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494289" y="3609072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14" imgW="2019240" imgH="380880" progId="Equation.DSMT4">
                  <p:embed/>
                </p:oleObj>
              </mc:Choice>
              <mc:Fallback>
                <p:oleObj name="Equation" r:id="rId14" imgW="2019240" imgH="3808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289" y="3609072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Perimeter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Calculate the perimeter of the figure shown: a semicircle (half of a circle) and a diameter. The radius is </a:t>
            </a:r>
            <a:r>
              <a:rPr lang="en-US" dirty="0">
                <a:solidFill>
                  <a:srgbClr val="0000FF"/>
                </a:solidFill>
              </a:rPr>
              <a:t>4 ft </a:t>
            </a:r>
            <a:r>
              <a:rPr lang="en-US" dirty="0"/>
              <a:t>long.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2286000"/>
            <a:ext cx="2377440" cy="160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3132589"/>
            <a:ext cx="5638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 order to find the perimeter of the figure, find the perimeter of the semicircle and then add the </a:t>
            </a:r>
            <a:br>
              <a:rPr lang="en-US" sz="2800" dirty="0"/>
            </a:br>
            <a:r>
              <a:rPr lang="en-US" sz="2800" dirty="0"/>
              <a:t>diameter.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Perimeter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Length of semicircle </a:t>
            </a:r>
          </a:p>
          <a:p>
            <a:pPr>
              <a:lnSpc>
                <a:spcPct val="150000"/>
              </a:lnSpc>
            </a:pPr>
            <a:r>
              <a:rPr lang="en-US" i="0" dirty="0">
                <a:solidFill>
                  <a:schemeClr val="tx1"/>
                </a:solidFill>
              </a:rPr>
              <a:t>Diameter  </a:t>
            </a:r>
          </a:p>
          <a:p>
            <a:r>
              <a:rPr lang="it-IT" dirty="0"/>
              <a:t>Perimeter = semicircle + diameter </a:t>
            </a:r>
          </a:p>
          <a:p>
            <a:pPr>
              <a:tabLst>
                <a:tab pos="1484313" algn="l"/>
              </a:tabLst>
            </a:pPr>
            <a:r>
              <a:rPr lang="it-IT" dirty="0"/>
              <a:t>	= </a:t>
            </a:r>
            <a:r>
              <a:rPr lang="it-IT" dirty="0">
                <a:solidFill>
                  <a:srgbClr val="00007E"/>
                </a:solidFill>
              </a:rPr>
              <a:t>12.56 cm + 8 cm </a:t>
            </a:r>
            <a:r>
              <a:rPr lang="it-IT" dirty="0"/>
              <a:t>= </a:t>
            </a:r>
            <a:r>
              <a:rPr lang="it-IT" dirty="0">
                <a:solidFill>
                  <a:srgbClr val="FF00FF"/>
                </a:solidFill>
              </a:rPr>
              <a:t>20.56 cm</a:t>
            </a:r>
          </a:p>
          <a:p>
            <a:r>
              <a:rPr lang="en-US" dirty="0"/>
              <a:t>The perimeter is </a:t>
            </a:r>
            <a:r>
              <a:rPr lang="en-US" dirty="0">
                <a:solidFill>
                  <a:srgbClr val="FF0000"/>
                </a:solidFill>
              </a:rPr>
              <a:t>20.56 </a:t>
            </a:r>
            <a:r>
              <a:rPr lang="en-US" dirty="0">
                <a:solidFill>
                  <a:schemeClr val="tx1"/>
                </a:solidFill>
              </a:rPr>
              <a:t>cm.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04307"/>
              </p:ext>
            </p:extLst>
          </p:nvPr>
        </p:nvGraphicFramePr>
        <p:xfrm>
          <a:off x="3465513" y="1287463"/>
          <a:ext cx="478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4787640" imgH="838080" progId="Equation.DSMT4">
                  <p:embed/>
                </p:oleObj>
              </mc:Choice>
              <mc:Fallback>
                <p:oleObj name="Equation" r:id="rId3" imgW="47876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1287463"/>
                        <a:ext cx="478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998677" y="2294389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2997000" imgH="380880" progId="Equation.DSMT4">
                  <p:embed/>
                </p:oleObj>
              </mc:Choice>
              <mc:Fallback>
                <p:oleObj name="Equation" r:id="rId5" imgW="299700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77" y="2294389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Area of a Washer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area of the washer (shaded portion) with dimensions as shown in the figure.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Subtract the area of the inside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(smaller) circle from the area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outside (larger) circle.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905000"/>
            <a:ext cx="29432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Area of a Washer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96900" y="1428750"/>
          <a:ext cx="298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3" imgW="2984400" imgH="393480" progId="Equation.DSMT4">
                  <p:embed/>
                </p:oleObj>
              </mc:Choice>
              <mc:Fallback>
                <p:oleObj name="Equation" r:id="rId3" imgW="2984400" imgH="3934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428750"/>
                        <a:ext cx="2984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876800" y="1422400"/>
          <a:ext cx="318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1" name="Equation" r:id="rId5" imgW="3187440" imgH="393480" progId="Equation.DSMT4">
                  <p:embed/>
                </p:oleObj>
              </mc:Choice>
              <mc:Fallback>
                <p:oleObj name="Equation" r:id="rId5" imgW="3187440" imgH="3934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22400"/>
                        <a:ext cx="318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559331"/>
              </p:ext>
            </p:extLst>
          </p:nvPr>
        </p:nvGraphicFramePr>
        <p:xfrm>
          <a:off x="630238" y="18288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Equation" r:id="rId7" imgW="1079280" imgH="380880" progId="Equation.DSMT4">
                  <p:embed/>
                </p:oleObj>
              </mc:Choice>
              <mc:Fallback>
                <p:oleObj name="Equation" r:id="rId7" imgW="1079280" imgH="3808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18288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393412"/>
              </p:ext>
            </p:extLst>
          </p:nvPr>
        </p:nvGraphicFramePr>
        <p:xfrm>
          <a:off x="4845050" y="18288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Equation" r:id="rId9" imgW="1079280" imgH="380880" progId="Equation.DSMT4">
                  <p:embed/>
                </p:oleObj>
              </mc:Choice>
              <mc:Fallback>
                <p:oleObj name="Equation" r:id="rId9" imgW="1079280" imgH="3808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18288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47700" y="2286000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4" name="Equation" r:id="rId11" imgW="2400120" imgH="469800" progId="Equation.DSMT4">
                  <p:embed/>
                </p:oleObj>
              </mc:Choice>
              <mc:Fallback>
                <p:oleObj name="Equation" r:id="rId11" imgW="2400120" imgH="4698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286000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51400" y="22860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Equation" r:id="rId13" imgW="2387520" imgH="469800" progId="Equation.DSMT4">
                  <p:embed/>
                </p:oleObj>
              </mc:Choice>
              <mc:Fallback>
                <p:oleObj name="Equation" r:id="rId13" imgW="2387520" imgH="4698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22860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953854" y="2895600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15" imgW="2108160" imgH="469800" progId="Equation.DSMT4">
                  <p:embed/>
                </p:oleObj>
              </mc:Choice>
              <mc:Fallback>
                <p:oleObj name="Equation" r:id="rId15" imgW="2108160" imgH="4698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854" y="2895600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147811" y="289560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17" imgW="1955520" imgH="469800" progId="Equation.DSMT4">
                  <p:embed/>
                </p:oleObj>
              </mc:Choice>
              <mc:Fallback>
                <p:oleObj name="Equation" r:id="rId17" imgW="1955520" imgH="4698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7811" y="289560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975409" y="34290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19" imgW="1866900" imgH="381000" progId="Equation.DSMT4">
                  <p:embed/>
                </p:oleObj>
              </mc:Choice>
              <mc:Fallback>
                <p:oleObj name="Equation" r:id="rId19" imgW="1866900" imgH="38100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409" y="34290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164123" y="34290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21" imgW="1854200" imgH="381000" progId="Equation.DSMT4">
                  <p:embed/>
                </p:oleObj>
              </mc:Choice>
              <mc:Fallback>
                <p:oleObj name="Equation" r:id="rId21" imgW="1854200" imgH="38100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23" y="34290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84200" y="4184650"/>
          <a:ext cx="2298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23" imgW="2298600" imgH="317160" progId="Equation.DSMT4">
                  <p:embed/>
                </p:oleObj>
              </mc:Choice>
              <mc:Fallback>
                <p:oleObj name="Equation" r:id="rId23" imgW="2298600" imgH="31716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84650"/>
                        <a:ext cx="2298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990600" y="457200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25" imgW="1612900" imgH="393700" progId="Equation.DSMT4">
                  <p:embed/>
                </p:oleObj>
              </mc:Choice>
              <mc:Fallback>
                <p:oleObj name="Equation" r:id="rId25" imgW="1612900" imgH="39370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7200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812800" y="51054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27" imgW="1854000" imgH="419040" progId="Equation.DSMT4">
                  <p:embed/>
                </p:oleObj>
              </mc:Choice>
              <mc:Fallback>
                <p:oleObj name="Equation" r:id="rId27" imgW="1854000" imgH="41904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51054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977900" y="5562600"/>
          <a:ext cx="1625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29" imgW="1625600" imgH="393700" progId="Equation.DSMT4">
                  <p:embed/>
                </p:oleObj>
              </mc:Choice>
              <mc:Fallback>
                <p:oleObj name="Equation" r:id="rId29" imgW="1625600" imgH="3937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5562600"/>
                        <a:ext cx="1625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276600" y="5420380"/>
            <a:ext cx="5675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area of the washer is </a:t>
            </a:r>
            <a:r>
              <a:rPr lang="en-US" sz="2800" dirty="0">
                <a:solidFill>
                  <a:srgbClr val="FF0000"/>
                </a:solidFill>
              </a:rPr>
              <a:t>65.94</a:t>
            </a:r>
            <a:r>
              <a:rPr lang="en-US" sz="2800" dirty="0"/>
              <a:t> mm</a:t>
            </a:r>
            <a:r>
              <a:rPr lang="en-US" sz="2800" baseline="30000" dirty="0"/>
              <a:t>2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Perimeter and Area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Calculate </a:t>
            </a:r>
            <a:r>
              <a:rPr lang="en-US" b="1" i="0" dirty="0">
                <a:solidFill>
                  <a:schemeClr val="tx1"/>
                </a:solidFill>
              </a:rPr>
              <a:t>a. </a:t>
            </a:r>
            <a:r>
              <a:rPr lang="en-US" i="0" dirty="0">
                <a:solidFill>
                  <a:schemeClr val="tx1"/>
                </a:solidFill>
              </a:rPr>
              <a:t>the perimeter and </a:t>
            </a:r>
            <a:r>
              <a:rPr lang="en-US" b="1" i="0" dirty="0">
                <a:solidFill>
                  <a:schemeClr val="tx1"/>
                </a:solidFill>
              </a:rPr>
              <a:t>b. </a:t>
            </a:r>
            <a:r>
              <a:rPr lang="en-US" i="0" dirty="0">
                <a:solidFill>
                  <a:schemeClr val="tx1"/>
                </a:solidFill>
              </a:rPr>
              <a:t>the area of the figure shown here with a square base and a semicircle </a:t>
            </a:r>
            <a:r>
              <a:rPr lang="en-US" dirty="0"/>
              <a:t>attached to the top. The rectangle has a length of </a:t>
            </a:r>
            <a:r>
              <a:rPr lang="en-US" dirty="0">
                <a:solidFill>
                  <a:srgbClr val="0000FF"/>
                </a:solidFill>
              </a:rPr>
              <a:t>16 m</a:t>
            </a:r>
            <a:r>
              <a:rPr lang="en-US" dirty="0"/>
              <a:t> and a width of </a:t>
            </a:r>
            <a:r>
              <a:rPr lang="en-US" dirty="0">
                <a:solidFill>
                  <a:srgbClr val="0000FF"/>
                </a:solidFill>
              </a:rPr>
              <a:t>6 m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48025" y="3276600"/>
            <a:ext cx="26479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 Finding the Perimeter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and Area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51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perimeter of the figure is the sum of the lengths of three sides of the rectangle and the length of the semicircle. (</a:t>
            </a:r>
            <a:r>
              <a:rPr lang="en-US" b="1" dirty="0"/>
              <a:t>Note: </a:t>
            </a:r>
            <a:r>
              <a:rPr lang="en-US" dirty="0"/>
              <a:t>The diameter of the semicircle is </a:t>
            </a:r>
            <a:r>
              <a:rPr lang="en-US" dirty="0">
                <a:solidFill>
                  <a:srgbClr val="0000FF"/>
                </a:solidFill>
              </a:rPr>
              <a:t>16 m</a:t>
            </a:r>
            <a:r>
              <a:rPr lang="en-US" dirty="0"/>
              <a:t>.)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Sum of the lengths of three sides of the rectangle</a:t>
            </a:r>
          </a:p>
          <a:p>
            <a:r>
              <a:rPr lang="en-US" dirty="0"/>
              <a:t>	 = </a:t>
            </a:r>
            <a:r>
              <a:rPr lang="en-US" dirty="0">
                <a:solidFill>
                  <a:srgbClr val="00007E"/>
                </a:solidFill>
              </a:rPr>
              <a:t>6 m + 16 m + 6 m = 28 m</a:t>
            </a:r>
            <a:endParaRPr lang="en-US" i="0" dirty="0">
              <a:solidFill>
                <a:srgbClr val="00007E"/>
              </a:solidFill>
            </a:endParaRPr>
          </a:p>
          <a:p>
            <a:pPr marL="533400" indent="-533400">
              <a:lnSpc>
                <a:spcPct val="16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Length of semicircle </a:t>
            </a:r>
            <a:r>
              <a:rPr lang="en-US" i="0" dirty="0">
                <a:solidFill>
                  <a:srgbClr val="000066"/>
                </a:solidFill>
              </a:rPr>
              <a:t>= </a:t>
            </a:r>
          </a:p>
          <a:p>
            <a:pPr marL="533400" indent="-533400">
              <a:lnSpc>
                <a:spcPct val="125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Perimeter of the figure </a:t>
            </a:r>
            <a:r>
              <a:rPr lang="en-US" i="0" dirty="0">
                <a:solidFill>
                  <a:srgbClr val="000099"/>
                </a:solidFill>
              </a:rPr>
              <a:t>= 28 m + </a:t>
            </a:r>
            <a:r>
              <a:rPr lang="en-US" i="0" dirty="0">
                <a:solidFill>
                  <a:srgbClr val="00007E"/>
                </a:solidFill>
              </a:rPr>
              <a:t>25.12 m = </a:t>
            </a:r>
            <a:r>
              <a:rPr lang="en-US" i="0" dirty="0">
                <a:solidFill>
                  <a:srgbClr val="FF0000"/>
                </a:solidFill>
              </a:rPr>
              <a:t>53.12 m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533132"/>
              </p:ext>
            </p:extLst>
          </p:nvPr>
        </p:nvGraphicFramePr>
        <p:xfrm>
          <a:off x="3744410" y="4614360"/>
          <a:ext cx="52308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5244840" imgH="838080" progId="Equation.DSMT4">
                  <p:embed/>
                </p:oleObj>
              </mc:Choice>
              <mc:Fallback>
                <p:oleObj name="Equation" r:id="rId3" imgW="5244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410" y="4614360"/>
                        <a:ext cx="52308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Finding the Perimeter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and Area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Calculate the area of the square then subtract the area of the semicircle. </a:t>
            </a:r>
          </a:p>
          <a:p>
            <a:pPr marL="461963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Area of square </a:t>
            </a:r>
            <a:r>
              <a:rPr lang="en-US" i="0" dirty="0">
                <a:solidFill>
                  <a:srgbClr val="000066"/>
                </a:solidFill>
              </a:rPr>
              <a:t> </a:t>
            </a:r>
          </a:p>
          <a:p>
            <a:pPr marL="461963">
              <a:lnSpc>
                <a:spcPct val="135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Area of semicircle  </a:t>
            </a:r>
          </a:p>
          <a:p>
            <a:pPr>
              <a:lnSpc>
                <a:spcPct val="14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4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40000"/>
              </a:lnSpc>
              <a:buFont typeface="Courier New" pitchFamily="49" charset="0"/>
              <a:buNone/>
            </a:pPr>
            <a:endParaRPr lang="en-US" sz="150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200400" y="2270125"/>
          <a:ext cx="337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3377880" imgH="393480" progId="Equation.DSMT4">
                  <p:embed/>
                </p:oleObj>
              </mc:Choice>
              <mc:Fallback>
                <p:oleObj name="Equation" r:id="rId3" imgW="337788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70125"/>
                        <a:ext cx="337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753217"/>
              </p:ext>
            </p:extLst>
          </p:nvPr>
        </p:nvGraphicFramePr>
        <p:xfrm>
          <a:off x="1511300" y="34544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1981080" imgH="838080" progId="Equation.DSMT4">
                  <p:embed/>
                </p:oleObj>
              </mc:Choice>
              <mc:Fallback>
                <p:oleObj name="Equation" r:id="rId5" imgW="19810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454400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375848" y="439420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7" imgW="2286000" imgH="838080" progId="Equation.DSMT4">
                  <p:embed/>
                </p:oleObj>
              </mc:Choice>
              <mc:Fallback>
                <p:oleObj name="Equation" r:id="rId7" imgW="22860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4394200"/>
                        <a:ext cx="228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01714" y="5334000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9" imgW="1752480" imgH="380880" progId="Equation.DSMT4">
                  <p:embed/>
                </p:oleObj>
              </mc:Choice>
              <mc:Fallback>
                <p:oleObj name="Equation" r:id="rId9" imgW="175248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714" y="5334000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14248" y="4622800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case, </a:t>
            </a:r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6141398" y="4508952"/>
          <a:ext cx="251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11" imgW="2514600" imgH="622080" progId="Equation.DSMT4">
                  <p:embed/>
                </p:oleObj>
              </mc:Choice>
              <mc:Fallback>
                <p:oleObj name="Equation" r:id="rId11" imgW="2514600" imgH="622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1398" y="4508952"/>
                        <a:ext cx="2514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 Finding the Perimeter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and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Area of the figure </a:t>
            </a:r>
            <a:r>
              <a:rPr lang="en-US" dirty="0">
                <a:solidFill>
                  <a:srgbClr val="000099"/>
                </a:solidFill>
              </a:rPr>
              <a:t>= 96 m + </a:t>
            </a:r>
            <a:r>
              <a:rPr lang="en-US" dirty="0">
                <a:solidFill>
                  <a:srgbClr val="9900FF"/>
                </a:solidFill>
              </a:rPr>
              <a:t>100.48 m  </a:t>
            </a:r>
          </a:p>
          <a:p>
            <a:r>
              <a:rPr lang="en-US" dirty="0"/>
              <a:t>The perimeter of the figure is </a:t>
            </a:r>
            <a:r>
              <a:rPr lang="en-US" dirty="0">
                <a:solidFill>
                  <a:srgbClr val="FF0000"/>
                </a:solidFill>
              </a:rPr>
              <a:t>53.12 m </a:t>
            </a:r>
            <a:r>
              <a:rPr lang="en-US" dirty="0"/>
              <a:t>and the area of the figure is		      .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2302778" y="2277611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1473120" imgH="380880" progId="Equation.DSMT4">
                  <p:embed/>
                </p:oleObj>
              </mc:Choice>
              <mc:Fallback>
                <p:oleObj name="Equation" r:id="rId3" imgW="14731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2778" y="2277611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909345" y="1328956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5" imgW="1752480" imgH="380880" progId="Equation.DSMT4">
                  <p:embed/>
                </p:oleObj>
              </mc:Choice>
              <mc:Fallback>
                <p:oleObj name="Equation" r:id="rId5" imgW="17524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9345" y="1328956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Perimeter and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</a:t>
            </a:r>
            <a:r>
              <a:rPr lang="en-US" b="1" i="0" dirty="0">
                <a:solidFill>
                  <a:schemeClr val="tx1"/>
                </a:solidFill>
              </a:rPr>
              <a:t>a. </a:t>
            </a:r>
            <a:r>
              <a:rPr lang="en-US" i="0" dirty="0">
                <a:solidFill>
                  <a:schemeClr val="tx1"/>
                </a:solidFill>
              </a:rPr>
              <a:t>the perimeter and </a:t>
            </a:r>
            <a:r>
              <a:rPr lang="en-US" b="1" i="0" dirty="0">
                <a:solidFill>
                  <a:schemeClr val="tx1"/>
                </a:solidFill>
              </a:rPr>
              <a:t>b. </a:t>
            </a:r>
            <a:r>
              <a:rPr lang="en-US" i="0" dirty="0">
                <a:solidFill>
                  <a:schemeClr val="tx1"/>
                </a:solidFill>
              </a:rPr>
              <a:t>the area of the figure shown here with a square base and a semicircle cut out of one side. One side of the square is </a:t>
            </a:r>
            <a:r>
              <a:rPr lang="en-US" i="0" dirty="0">
                <a:solidFill>
                  <a:srgbClr val="0000FF"/>
                </a:solidFill>
              </a:rPr>
              <a:t>10 in.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2971800"/>
            <a:ext cx="26765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Know the terms circle, center, radius, and diameter.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circumference and area of a circle.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Perimeter and Area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51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perimeter of the figure is the sum of the lengths of three sides of the square and the length of the semicircle.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diameter of the semicircle is </a:t>
            </a:r>
            <a:r>
              <a:rPr lang="en-US" i="0" dirty="0">
                <a:solidFill>
                  <a:srgbClr val="0000FF"/>
                </a:solidFill>
              </a:rPr>
              <a:t>10 in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/>
            <a:r>
              <a:rPr lang="en-US" i="0" dirty="0"/>
              <a:t>	Sum of the lengths of t</a:t>
            </a:r>
            <a:r>
              <a:rPr lang="en-US" i="0" dirty="0">
                <a:solidFill>
                  <a:schemeClr val="tx1"/>
                </a:solidFill>
              </a:rPr>
              <a:t>hree sides of the square </a:t>
            </a:r>
          </a:p>
          <a:p>
            <a:pPr marL="533400" indent="-5334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99"/>
                </a:solidFill>
              </a:rPr>
              <a:t>= 10 in. + 10 in. + 10 in. = </a:t>
            </a:r>
            <a:r>
              <a:rPr lang="en-US" i="0" dirty="0">
                <a:solidFill>
                  <a:srgbClr val="FF00FF"/>
                </a:solidFill>
              </a:rPr>
              <a:t>30 in.</a:t>
            </a:r>
          </a:p>
          <a:p>
            <a:pPr marL="533400" indent="-533400">
              <a:spcBef>
                <a:spcPts val="1800"/>
              </a:spcBef>
            </a:pPr>
            <a:r>
              <a:rPr lang="en-US" i="0" dirty="0">
                <a:solidFill>
                  <a:schemeClr val="tx1"/>
                </a:solidFill>
              </a:rPr>
              <a:t>	Length of semicircle </a:t>
            </a:r>
            <a:endParaRPr lang="en-US" i="0" dirty="0">
              <a:solidFill>
                <a:srgbClr val="000066"/>
              </a:solidFill>
            </a:endParaRPr>
          </a:p>
          <a:p>
            <a:pPr marL="533400" indent="-533400">
              <a:lnSpc>
                <a:spcPct val="125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Perimeter of the figure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30 in.</a:t>
            </a:r>
            <a:r>
              <a:rPr lang="en-US" i="0" dirty="0">
                <a:solidFill>
                  <a:srgbClr val="000099"/>
                </a:solidFill>
              </a:rPr>
              <a:t> + </a:t>
            </a:r>
            <a:r>
              <a:rPr lang="en-US" i="0" dirty="0">
                <a:solidFill>
                  <a:srgbClr val="9900FF"/>
                </a:solidFill>
              </a:rPr>
              <a:t>15.7 in. </a:t>
            </a:r>
            <a:r>
              <a:rPr lang="en-US" i="0" dirty="0">
                <a:solidFill>
                  <a:srgbClr val="00007E"/>
                </a:solidFill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45.7 in.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368244"/>
              </p:ext>
            </p:extLst>
          </p:nvPr>
        </p:nvGraphicFramePr>
        <p:xfrm>
          <a:off x="4005130" y="4560888"/>
          <a:ext cx="5037137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Equation" r:id="rId3" imgW="5054400" imgH="774360" progId="Equation.DSMT4">
                  <p:embed/>
                </p:oleObj>
              </mc:Choice>
              <mc:Fallback>
                <p:oleObj name="Equation" r:id="rId3" imgW="5054400" imgH="774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130" y="4560888"/>
                        <a:ext cx="5037137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Perimeter 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76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Calculate the area of the square then subtract the area of the semicircle.</a:t>
            </a:r>
          </a:p>
          <a:p>
            <a:pPr marL="514350" indent="-514350"/>
            <a:r>
              <a:rPr lang="en-US" dirty="0"/>
              <a:t>	Area of square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/>
              <a:t>	Area of semicircle</a:t>
            </a:r>
          </a:p>
          <a:p>
            <a:pPr marL="514350" indent="-514350">
              <a:lnSpc>
                <a:spcPct val="200000"/>
              </a:lnSpc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217877" y="2193022"/>
          <a:ext cx="342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3" imgW="3429000" imgH="571320" progId="Equation.DSMT4">
                  <p:embed/>
                </p:oleObj>
              </mc:Choice>
              <mc:Fallback>
                <p:oleObj name="Equation" r:id="rId3" imgW="342900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77" y="2193022"/>
                        <a:ext cx="3429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914809"/>
              </p:ext>
            </p:extLst>
          </p:nvPr>
        </p:nvGraphicFramePr>
        <p:xfrm>
          <a:off x="1358900" y="34798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5" imgW="1981080" imgH="838080" progId="Equation.DSMT4">
                  <p:embed/>
                </p:oleObj>
              </mc:Choice>
              <mc:Fallback>
                <p:oleObj name="Equation" r:id="rId5" imgW="1981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479800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209800" y="44196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7" imgW="2387520" imgH="838080" progId="Equation.DSMT4">
                  <p:embed/>
                </p:oleObj>
              </mc:Choice>
              <mc:Fallback>
                <p:oleObj name="Equation" r:id="rId7" imgW="2387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96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71933" y="53594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9" imgW="1651000" imgH="381000" progId="Equation.DSMT4">
                  <p:embed/>
                </p:oleObj>
              </mc:Choice>
              <mc:Fallback>
                <p:oleObj name="Equation" r:id="rId9" imgW="1651000" imgH="38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933" y="5359400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876800" y="4609867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case, </a:t>
            </a: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/>
        </p:nvGraphicFramePr>
        <p:xfrm>
          <a:off x="6197600" y="4487863"/>
          <a:ext cx="252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11" imgW="2527200" imgH="622080" progId="Equation.DSMT4">
                  <p:embed/>
                </p:oleObj>
              </mc:Choice>
              <mc:Fallback>
                <p:oleObj name="Equation" r:id="rId11" imgW="25272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4487863"/>
                        <a:ext cx="2527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Perimeter 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Area of the figure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00FF"/>
                </a:solidFill>
              </a:rPr>
              <a:t>100 in.</a:t>
            </a:r>
            <a:r>
              <a:rPr lang="en-US" baseline="30000" dirty="0">
                <a:solidFill>
                  <a:srgbClr val="FF00FF"/>
                </a:solidFill>
              </a:rPr>
              <a:t>2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</a:rPr>
              <a:t>39.25 in.</a:t>
            </a:r>
            <a:r>
              <a:rPr lang="en-US" baseline="30000" dirty="0">
                <a:solidFill>
                  <a:srgbClr val="9900FF"/>
                </a:solidFill>
              </a:rPr>
              <a:t>2 </a:t>
            </a:r>
            <a:br>
              <a:rPr lang="en-US" dirty="0">
                <a:solidFill>
                  <a:srgbClr val="9900FF"/>
                </a:solidFill>
              </a:rPr>
            </a:br>
            <a:r>
              <a:rPr lang="en-US" dirty="0"/>
              <a:t>The perimeter of the figure is </a:t>
            </a:r>
            <a:r>
              <a:rPr lang="en-US" dirty="0">
                <a:solidFill>
                  <a:srgbClr val="FF0000"/>
                </a:solidFill>
              </a:rPr>
              <a:t>45.7 in. </a:t>
            </a:r>
            <a:r>
              <a:rPr lang="en-US" dirty="0"/>
              <a:t>and the area of the figure is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48400" y="1278622"/>
            <a:ext cx="19159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8"/>
                </a:solidFill>
              </a:rPr>
              <a:t>60.75 in.</a:t>
            </a:r>
            <a:r>
              <a:rPr lang="en-US" sz="2800" baseline="30000" dirty="0">
                <a:solidFill>
                  <a:srgbClr val="FF0008"/>
                </a:solidFill>
              </a:rPr>
              <a:t>2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09800" y="2133600"/>
            <a:ext cx="1654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60.75 in.</a:t>
            </a:r>
            <a:r>
              <a:rPr lang="en-US" sz="2800" baseline="30000" dirty="0">
                <a:solidFill>
                  <a:srgbClr val="FF0008"/>
                </a:solidFill>
              </a:rPr>
              <a:t>2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Circles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algn="just"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Circle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set of all points in a plane that are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equidistant from a fixed point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center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circle. </a:t>
            </a:r>
          </a:p>
          <a:p>
            <a:pPr marL="533400" indent="-533400" algn="just"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Radius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distance from the center of a circle to any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point on the circle. (The letter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r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used to represent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radius of a circle.)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Circles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 (cont.)</a:t>
            </a:r>
          </a:p>
          <a:p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Diameter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The distance from one point on a circle to another point on the circle measured through the center. (The letter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is used to represent the diameter of a circle and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= 2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.)</a:t>
            </a:r>
          </a:p>
          <a:p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Circumference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Perimeter of (or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distance around) a circle.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6019800" y="3192011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Formulas for Circles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1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eaLnBrk="0" hangingPunct="0">
              <a:tabLst>
                <a:tab pos="2574925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Circumference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: 	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2</a:t>
            </a: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r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d </a:t>
            </a:r>
          </a:p>
          <a:p>
            <a:pPr marL="533400" indent="-533400" eaLnBrk="0" hangingPunct="0">
              <a:lnSpc>
                <a:spcPct val="40000"/>
              </a:lnSpc>
            </a:pPr>
            <a:endParaRPr lang="en-US" sz="1000" b="1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tabLst>
                <a:tab pos="2574925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92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915207"/>
              </p:ext>
            </p:extLst>
          </p:nvPr>
        </p:nvGraphicFramePr>
        <p:xfrm>
          <a:off x="3019425" y="248285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079280" imgH="380880" progId="Equation.DSMT4">
                  <p:embed/>
                </p:oleObj>
              </mc:Choice>
              <mc:Fallback>
                <p:oleObj name="Equation" r:id="rId3" imgW="1079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2482850"/>
                        <a:ext cx="1079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Formulas for Circumference and Area of a Circle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Greek letter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(Pi) is the symbol used for the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constant 3.1415926535… .  This number is an infinite </a:t>
            </a:r>
          </a:p>
          <a:p>
            <a:pPr marL="533400" indent="-533400" algn="just" eaLnBrk="0" hangingPunct="0"/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nonrepeating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decimal number.  For our purposes, we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will use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3.14 (accurate to hundredths).  However,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You should always be aware that 3.14 is only an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approximation for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 </a:t>
            </a:r>
            <a:r>
              <a:rPr lang="en-US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that related answers are only </a:t>
            </a:r>
          </a:p>
          <a:p>
            <a:pPr marL="533400" indent="-5334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approximations.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Circumference and Area of a Circle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7960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Calculate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circumference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area of a circle with a radius of </a:t>
            </a:r>
            <a:r>
              <a:rPr lang="en-US" i="0" dirty="0">
                <a:solidFill>
                  <a:srgbClr val="0000FF"/>
                </a:solidFill>
              </a:rPr>
              <a:t>6 ft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tabLst>
                <a:tab pos="457200" algn="l"/>
              </a:tabLst>
            </a:pPr>
            <a:endParaRPr lang="en-US" sz="1000" dirty="0">
              <a:solidFill>
                <a:schemeClr val="tx1"/>
              </a:solidFill>
            </a:endParaRPr>
          </a:p>
          <a:p>
            <a:pPr algn="just">
              <a:lnSpc>
                <a:spcPct val="5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algn="just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Using the formula for circumference: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The circumference is </a:t>
            </a:r>
            <a:r>
              <a:rPr lang="en-US" i="0" dirty="0">
                <a:solidFill>
                  <a:srgbClr val="FF0008"/>
                </a:solidFill>
              </a:rPr>
              <a:t>37.68</a:t>
            </a:r>
            <a:r>
              <a:rPr lang="en-US" i="0" dirty="0">
                <a:solidFill>
                  <a:srgbClr val="00007E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094629"/>
              </p:ext>
            </p:extLst>
          </p:nvPr>
        </p:nvGraphicFramePr>
        <p:xfrm>
          <a:off x="1619250" y="38989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1117440" imgH="291960" progId="Equation.DSMT4">
                  <p:embed/>
                </p:oleObj>
              </mc:Choice>
              <mc:Fallback>
                <p:oleObj name="Equation" r:id="rId3" imgW="1117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8989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31950" y="4419600"/>
          <a:ext cx="2247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2247840" imgH="317160" progId="Equation.DSMT4">
                  <p:embed/>
                </p:oleObj>
              </mc:Choice>
              <mc:Fallback>
                <p:oleObj name="Equation" r:id="rId5" imgW="224784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419600"/>
                        <a:ext cx="2247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962400" y="4419600"/>
          <a:ext cx="149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7" imgW="1498320" imgH="317160" progId="Equation.DSMT4">
                  <p:embed/>
                </p:oleObj>
              </mc:Choice>
              <mc:Fallback>
                <p:oleObj name="Equation" r:id="rId7" imgW="1498320" imgH="317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19600"/>
                        <a:ext cx="1498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4650" y="1143000"/>
            <a:ext cx="21907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Circumference and Area of a Circle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Using the formula for area:</a:t>
            </a: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The area is </a:t>
            </a:r>
            <a:r>
              <a:rPr lang="en-US" i="0" dirty="0">
                <a:solidFill>
                  <a:srgbClr val="FF0008"/>
                </a:solidFill>
              </a:rPr>
              <a:t>113.04 </a:t>
            </a:r>
            <a:r>
              <a:rPr lang="en-US" i="0" dirty="0">
                <a:solidFill>
                  <a:schemeClr val="tx1"/>
                </a:solidFill>
              </a:rPr>
              <a:t>ft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801761"/>
              </p:ext>
            </p:extLst>
          </p:nvPr>
        </p:nvGraphicFramePr>
        <p:xfrm>
          <a:off x="1504950" y="1863725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079280" imgH="380880" progId="Equation.DSMT4">
                  <p:embed/>
                </p:oleObj>
              </mc:Choice>
              <mc:Fallback>
                <p:oleObj name="Equation" r:id="rId3" imgW="1079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1863725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524000" y="2320255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2209680" imgH="533160" progId="Equation.DSMT4">
                  <p:embed/>
                </p:oleObj>
              </mc:Choice>
              <mc:Fallback>
                <p:oleObj name="Equation" r:id="rId5" imgW="22096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320255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24489" y="2898105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879560" imgH="380880" progId="Equation.DSMT4">
                  <p:embed/>
                </p:oleObj>
              </mc:Choice>
              <mc:Fallback>
                <p:oleObj name="Equation" r:id="rId7" imgW="1879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489" y="2898105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03400" y="3463255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1701720" imgH="380880" progId="Equation.DSMT4">
                  <p:embed/>
                </p:oleObj>
              </mc:Choice>
              <mc:Fallback>
                <p:oleObj name="Equation" r:id="rId9" imgW="170172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463255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1371600"/>
            <a:ext cx="21907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Calculating the Circumference and Area of a Circle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225" indent="-22225"/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b="1" dirty="0">
                <a:solidFill>
                  <a:schemeClr val="tx1"/>
                </a:solidFill>
              </a:rPr>
              <a:t>a. </a:t>
            </a:r>
            <a:r>
              <a:rPr lang="en-US" dirty="0">
                <a:solidFill>
                  <a:schemeClr val="tx1"/>
                </a:solidFill>
              </a:rPr>
              <a:t>the circumference and </a:t>
            </a:r>
            <a:r>
              <a:rPr lang="en-US" b="1" dirty="0">
                <a:solidFill>
                  <a:schemeClr val="tx1"/>
                </a:solidFill>
              </a:rPr>
              <a:t>b. </a:t>
            </a:r>
            <a:r>
              <a:rPr lang="en-US" dirty="0">
                <a:solidFill>
                  <a:schemeClr val="tx1"/>
                </a:solidFill>
              </a:rPr>
              <a:t>the area of a circle with a diameter of </a:t>
            </a:r>
            <a:r>
              <a:rPr lang="en-US" dirty="0">
                <a:solidFill>
                  <a:srgbClr val="0000FF"/>
                </a:solidFill>
              </a:rPr>
              <a:t>5.2 in.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Using the formula for circumference: </a:t>
            </a: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The circumference is </a:t>
            </a:r>
            <a:r>
              <a:rPr lang="en-US" i="0" dirty="0">
                <a:solidFill>
                  <a:srgbClr val="FF0008"/>
                </a:solidFill>
              </a:rPr>
              <a:t>16.328 </a:t>
            </a:r>
            <a:r>
              <a:rPr lang="en-US" i="0" dirty="0">
                <a:solidFill>
                  <a:schemeClr val="tx1"/>
                </a:solidFill>
              </a:rPr>
              <a:t>in.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5" imgW="457677" imgH="793306" progId="Equation.DSMT4">
                  <p:embed/>
                </p:oleObj>
              </mc:Choice>
              <mc:Fallback>
                <p:oleObj name="Equation" r:id="rId5" imgW="457677" imgH="793306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37749"/>
              </p:ext>
            </p:extLst>
          </p:nvPr>
        </p:nvGraphicFramePr>
        <p:xfrm>
          <a:off x="1511300" y="33528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3528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498600" y="3892550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9" imgW="2234880" imgH="291960" progId="Equation.DSMT4">
                  <p:embed/>
                </p:oleObj>
              </mc:Choice>
              <mc:Fallback>
                <p:oleObj name="Equation" r:id="rId9" imgW="223488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3892550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773922" y="4343400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1" imgW="1714320" imgH="291960" progId="Equation.DSMT4">
                  <p:embed/>
                </p:oleObj>
              </mc:Choice>
              <mc:Fallback>
                <p:oleObj name="Equation" r:id="rId11" imgW="171432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922" y="4343400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1828800"/>
            <a:ext cx="2133600" cy="210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757</Words>
  <Application>Microsoft Office PowerPoint</Application>
  <PresentationFormat>On-screen Show (4:3)</PresentationFormat>
  <Paragraphs>116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Calibri</vt:lpstr>
      <vt:lpstr>Cambria Math</vt:lpstr>
      <vt:lpstr>Arial</vt:lpstr>
      <vt:lpstr>Symbol</vt:lpstr>
      <vt:lpstr>Courier New</vt:lpstr>
      <vt:lpstr>Office Theme</vt:lpstr>
      <vt:lpstr>Equation</vt:lpstr>
      <vt:lpstr>MathType 6.0 Equation</vt:lpstr>
      <vt:lpstr>Section 6.4</vt:lpstr>
      <vt:lpstr>Objectives</vt:lpstr>
      <vt:lpstr>Circles</vt:lpstr>
      <vt:lpstr>Circles</vt:lpstr>
      <vt:lpstr>Formulas for Circles</vt:lpstr>
      <vt:lpstr>Formulas for Circumference and Area of a Circle</vt:lpstr>
      <vt:lpstr>Example 1: Calculating the Circumference and Area of a Circle</vt:lpstr>
      <vt:lpstr>Example 1: Calculating the Circumference and Area of a Circle (cont.)</vt:lpstr>
      <vt:lpstr>Example 2: Calculating the Circumference and Area of a Circle</vt:lpstr>
      <vt:lpstr>Example 2: Calculating the Circumference and Area of a Circle (cont.)</vt:lpstr>
      <vt:lpstr>Example 3: Calculating the Perimeter</vt:lpstr>
      <vt:lpstr>Example 3: Calculating the Perimeter (cont.)</vt:lpstr>
      <vt:lpstr>Example 4: Calculating the Area of a Washer</vt:lpstr>
      <vt:lpstr>Example 4: Calculating the Area of a Washer (cont.)</vt:lpstr>
      <vt:lpstr>Example 5: Calculating Perimeter and Area</vt:lpstr>
      <vt:lpstr>Example 5:  Finding the Perimeter  and Area (cont.)</vt:lpstr>
      <vt:lpstr>Example 5:  Finding the Perimeter  and Area (cont.)</vt:lpstr>
      <vt:lpstr>Example 5:  Finding the Perimeter  and Area (cont.)</vt:lpstr>
      <vt:lpstr>Example 5: Calculating Perimeter and Area</vt:lpstr>
      <vt:lpstr>Example 5: Calculating Perimeter and Area (cont.)</vt:lpstr>
      <vt:lpstr>Example 5: Calculating Perimeter and Area (cont.)</vt:lpstr>
      <vt:lpstr>Example 5: Calculating Perimeter 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jeevan</cp:lastModifiedBy>
  <cp:revision>133</cp:revision>
  <dcterms:created xsi:type="dcterms:W3CDTF">2013-04-26T14:43:13Z</dcterms:created>
  <dcterms:modified xsi:type="dcterms:W3CDTF">2018-09-04T05:17:57Z</dcterms:modified>
</cp:coreProperties>
</file>