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79" r:id="rId4"/>
    <p:sldId id="260" r:id="rId5"/>
    <p:sldId id="262" r:id="rId6"/>
    <p:sldId id="264" r:id="rId7"/>
    <p:sldId id="265" r:id="rId8"/>
    <p:sldId id="266" r:id="rId9"/>
    <p:sldId id="268" r:id="rId10"/>
    <p:sldId id="278" r:id="rId11"/>
    <p:sldId id="269" r:id="rId12"/>
    <p:sldId id="270" r:id="rId13"/>
    <p:sldId id="271" r:id="rId14"/>
    <p:sldId id="272" r:id="rId15"/>
    <p:sldId id="273" r:id="rId16"/>
    <p:sldId id="274" r:id="rId17"/>
    <p:sldId id="280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  <p:embeddedFont>
      <p:font typeface="Cambria Math" panose="02040503050406030204" pitchFamily="18" charset="0"/>
      <p:regular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FF"/>
    <a:srgbClr val="2B7C9E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0" autoAdjust="0"/>
    <p:restoredTop sz="94660"/>
  </p:normalViewPr>
  <p:slideViewPr>
    <p:cSldViewPr>
      <p:cViewPr varScale="1">
        <p:scale>
          <a:sx n="112" d="100"/>
          <a:sy n="112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90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A2F04-F99A-4FAB-8810-83E5BB8DC2B5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78E9A-2484-4DC2-A2EE-28B46C5F17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34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B7C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B7C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B7C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B7C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7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41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image" Target="../media/image48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image" Target="../media/image49.png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39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4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image" Target="../media/image7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3.png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Volume and Surface Area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Calculating the Volume of a Solid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457200" y="1536700"/>
          <a:ext cx="245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Equation" r:id="rId3" imgW="2450880" imgH="368280" progId="Equation.DSMT4">
                  <p:embed/>
                </p:oleObj>
              </mc:Choice>
              <mc:Fallback>
                <p:oleObj name="Equation" r:id="rId3" imgW="2450880" imgH="3682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536700"/>
                        <a:ext cx="245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4254500" y="1517650"/>
          <a:ext cx="336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Equation" r:id="rId5" imgW="3365280" imgH="380880" progId="Equation.DSMT4">
                  <p:embed/>
                </p:oleObj>
              </mc:Choice>
              <mc:Fallback>
                <p:oleObj name="Equation" r:id="rId5" imgW="3365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1517650"/>
                        <a:ext cx="336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068205"/>
              </p:ext>
            </p:extLst>
          </p:nvPr>
        </p:nvGraphicFramePr>
        <p:xfrm>
          <a:off x="603250" y="2082800"/>
          <a:ext cx="125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Equation" r:id="rId7" imgW="1257120" imgH="380880" progId="Equation.DSMT4">
                  <p:embed/>
                </p:oleObj>
              </mc:Choice>
              <mc:Fallback>
                <p:oleObj name="Equation" r:id="rId7" imgW="12571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" y="2082800"/>
                        <a:ext cx="125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626844" y="2546350"/>
          <a:ext cx="3238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3" name="Equation" r:id="rId9" imgW="3238200" imgH="558720" progId="Equation.DSMT4">
                  <p:embed/>
                </p:oleObj>
              </mc:Choice>
              <mc:Fallback>
                <p:oleObj name="Equation" r:id="rId9" imgW="323820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844" y="2546350"/>
                        <a:ext cx="3238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889000" y="3225800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4" name="Equation" r:id="rId11" imgW="1854200" imgH="469900" progId="Equation.DSMT4">
                  <p:embed/>
                </p:oleObj>
              </mc:Choice>
              <mc:Fallback>
                <p:oleObj name="Equation" r:id="rId11" imgW="1854200" imgH="4699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3225800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671999"/>
              </p:ext>
            </p:extLst>
          </p:nvPr>
        </p:nvGraphicFramePr>
        <p:xfrm>
          <a:off x="4267200" y="1943100"/>
          <a:ext cx="466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" name="Equation" r:id="rId13" imgW="4660560" imgH="838080" progId="Equation.DSMT4">
                  <p:embed/>
                </p:oleObj>
              </mc:Choice>
              <mc:Fallback>
                <p:oleObj name="Equation" r:id="rId13" imgW="4660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943100"/>
                        <a:ext cx="466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4279667" y="2857500"/>
          <a:ext cx="275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6" name="Equation" r:id="rId15" imgW="2755800" imgH="838080" progId="Equation.DSMT4">
                  <p:embed/>
                </p:oleObj>
              </mc:Choice>
              <mc:Fallback>
                <p:oleObj name="Equation" r:id="rId15" imgW="27558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667" y="2857500"/>
                        <a:ext cx="275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4546600" y="3771900"/>
          <a:ext cx="204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7" name="Equation" r:id="rId17" imgW="2044700" imgH="469900" progId="Equation.DSMT4">
                  <p:embed/>
                </p:oleObj>
              </mc:Choice>
              <mc:Fallback>
                <p:oleObj name="Equation" r:id="rId17" imgW="20447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3771900"/>
                        <a:ext cx="204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Calculating the Volume of a Solid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685800" y="1676400"/>
          <a:ext cx="1981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3" imgW="1981200" imgH="304800" progId="Equation.DSMT4">
                  <p:embed/>
                </p:oleObj>
              </mc:Choice>
              <mc:Fallback>
                <p:oleObj name="Equation" r:id="rId3" imgW="1981200" imgH="304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676400"/>
                        <a:ext cx="1981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092200" y="2133600"/>
          <a:ext cx="180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5" imgW="1803400" imgH="381000" progId="Equation.DSMT4">
                  <p:embed/>
                </p:oleObj>
              </mc:Choice>
              <mc:Fallback>
                <p:oleObj name="Equation" r:id="rId5" imgW="1803400" imgH="381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2133600"/>
                        <a:ext cx="1803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762000" y="2667000"/>
          <a:ext cx="2159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7" imgW="2159000" imgH="444500" progId="Equation.DSMT4">
                  <p:embed/>
                </p:oleObj>
              </mc:Choice>
              <mc:Fallback>
                <p:oleObj name="Equation" r:id="rId7" imgW="2159000" imgH="4445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667000"/>
                        <a:ext cx="2159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066800" y="3187700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9" imgW="1828800" imgH="469800" progId="Equation.DSMT4">
                  <p:embed/>
                </p:oleObj>
              </mc:Choice>
              <mc:Fallback>
                <p:oleObj name="Equation" r:id="rId9" imgW="182880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187700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762000" y="4114800"/>
            <a:ext cx="39099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volume of the solid is</a:t>
            </a:r>
          </a:p>
        </p:txBody>
      </p:sp>
      <p:graphicFrame>
        <p:nvGraphicFramePr>
          <p:cNvPr id="6163" name="Object 19"/>
          <p:cNvGraphicFramePr>
            <a:graphicFrameLocks noChangeAspect="1"/>
          </p:cNvGraphicFramePr>
          <p:nvPr/>
        </p:nvGraphicFramePr>
        <p:xfrm>
          <a:off x="4622334" y="4157211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1" imgW="1828800" imgH="469800" progId="Equation.DSMT4">
                  <p:embed/>
                </p:oleObj>
              </mc:Choice>
              <mc:Fallback>
                <p:oleObj name="Equation" r:id="rId11" imgW="182880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334" y="4157211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Calculating the Volume of a Cube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Calculate the volume of the </a:t>
            </a:r>
            <a:r>
              <a:rPr lang="en-US" dirty="0"/>
              <a:t>cube in both cubic yards and cubic feet. (Remember, </a:t>
            </a:r>
            <a:r>
              <a:rPr lang="en-US" dirty="0">
                <a:solidFill>
                  <a:srgbClr val="0000FF"/>
                </a:solidFill>
              </a:rPr>
              <a:t>1 yd </a:t>
            </a:r>
            <a:r>
              <a:rPr lang="en-US" dirty="0"/>
              <a:t>= </a:t>
            </a:r>
            <a:r>
              <a:rPr lang="en-US" dirty="0">
                <a:solidFill>
                  <a:srgbClr val="0000FF"/>
                </a:solidFill>
              </a:rPr>
              <a:t>3 ft.</a:t>
            </a:r>
            <a:r>
              <a:rPr lang="en-US" dirty="0"/>
              <a:t>)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88" y="2743200"/>
            <a:ext cx="271462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Calculating the Volume of a Cube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10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We apply the formula </a:t>
            </a:r>
            <a:r>
              <a:rPr lang="en-US" sz="2800" i="1" dirty="0">
                <a:solidFill>
                  <a:srgbClr val="0000FF"/>
                </a:solidFill>
              </a:rPr>
              <a:t>V</a:t>
            </a:r>
            <a:r>
              <a:rPr lang="en-US" sz="2800" i="0" dirty="0">
                <a:solidFill>
                  <a:srgbClr val="0000FF"/>
                </a:solidFill>
              </a:rPr>
              <a:t> = </a:t>
            </a:r>
            <a:r>
              <a:rPr lang="en-US" sz="2800" i="1" dirty="0">
                <a:solidFill>
                  <a:srgbClr val="0000FF"/>
                </a:solidFill>
              </a:rPr>
              <a:t>s</a:t>
            </a:r>
            <a:r>
              <a:rPr lang="en-US" sz="2800" i="0" baseline="30000" dirty="0">
                <a:solidFill>
                  <a:srgbClr val="0000FF"/>
                </a:solidFill>
              </a:rPr>
              <a:t>3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twice; once by using </a:t>
            </a:r>
            <a:r>
              <a:rPr lang="en-US" sz="2800" i="1" dirty="0">
                <a:solidFill>
                  <a:srgbClr val="0000FF"/>
                </a:solidFill>
              </a:rPr>
              <a:t>s </a:t>
            </a:r>
            <a:r>
              <a:rPr lang="en-US" sz="2800" i="0" dirty="0">
                <a:solidFill>
                  <a:srgbClr val="0000FF"/>
                </a:solidFill>
              </a:rPr>
              <a:t>= 3 yards </a:t>
            </a:r>
            <a:r>
              <a:rPr lang="en-US" sz="2800" i="0" dirty="0">
                <a:solidFill>
                  <a:schemeClr val="tx1"/>
                </a:solidFill>
              </a:rPr>
              <a:t>and once by using </a:t>
            </a:r>
            <a:r>
              <a:rPr lang="en-US" sz="2800" i="1" dirty="0">
                <a:solidFill>
                  <a:srgbClr val="0000FF"/>
                </a:solidFill>
              </a:rPr>
              <a:t>s</a:t>
            </a:r>
            <a:r>
              <a:rPr lang="en-US" sz="2800" i="0" dirty="0">
                <a:solidFill>
                  <a:srgbClr val="0000FF"/>
                </a:solidFill>
              </a:rPr>
              <a:t> = 9 feet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sz="3000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sz="3000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sz="3000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sz="3000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volume of the cube is         </a:t>
            </a:r>
          </a:p>
          <a:p>
            <a:r>
              <a:rPr lang="en-US" dirty="0"/>
              <a:t>Notice that because feet are smaller than yards, there are many more cubic feet than cubic yards in the cube.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057400" y="2624356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3" imgW="838200" imgH="381000" progId="Equation.DSMT4">
                  <p:embed/>
                </p:oleObj>
              </mc:Choice>
              <mc:Fallback>
                <p:oleObj name="Equation" r:id="rId3" imgW="838200" imgH="3810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624356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730088" y="2624356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5" imgW="838200" imgH="381000" progId="Equation.DSMT4">
                  <p:embed/>
                </p:oleObj>
              </mc:Choice>
              <mc:Fallback>
                <p:oleObj name="Equation" r:id="rId5" imgW="838200" imgH="3810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088" y="2624356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049011" y="3094722"/>
          <a:ext cx="1524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7" imgW="1523880" imgH="558720" progId="Equation.DSMT4">
                  <p:embed/>
                </p:oleObj>
              </mc:Choice>
              <mc:Fallback>
                <p:oleObj name="Equation" r:id="rId7" imgW="1523880" imgH="5587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011" y="3094722"/>
                        <a:ext cx="1524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2319556" y="3707934"/>
          <a:ext cx="115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9" imgW="1155700" imgH="469900" progId="Equation.DSMT4">
                  <p:embed/>
                </p:oleObj>
              </mc:Choice>
              <mc:Fallback>
                <p:oleObj name="Equation" r:id="rId9" imgW="1155700" imgH="4699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556" y="3707934"/>
                        <a:ext cx="115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728711" y="3145056"/>
          <a:ext cx="1435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11" imgW="1434960" imgH="558720" progId="Equation.DSMT4">
                  <p:embed/>
                </p:oleObj>
              </mc:Choice>
              <mc:Fallback>
                <p:oleObj name="Equation" r:id="rId11" imgW="1434960" imgH="55872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8711" y="3145056"/>
                        <a:ext cx="1435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5029200" y="3775745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13" imgW="1269449" imgH="380835" progId="Equation.DSMT4">
                  <p:embed/>
                </p:oleObj>
              </mc:Choice>
              <mc:Fallback>
                <p:oleObj name="Equation" r:id="rId13" imgW="1269449" imgH="38083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775745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8" name="Object 30"/>
          <p:cNvGraphicFramePr>
            <a:graphicFrameLocks noChangeAspect="1"/>
          </p:cNvGraphicFramePr>
          <p:nvPr/>
        </p:nvGraphicFramePr>
        <p:xfrm>
          <a:off x="4343400" y="4368567"/>
          <a:ext cx="2628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15" imgW="2628720" imgH="469800" progId="Equation.DSMT4">
                  <p:embed/>
                </p:oleObj>
              </mc:Choice>
              <mc:Fallback>
                <p:oleObj name="Equation" r:id="rId15" imgW="2628720" imgH="4698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368567"/>
                        <a:ext cx="2628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Surface Area Formulas for Three Geometric Solids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0" indent="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Formula</a:t>
            </a:r>
          </a:p>
          <a:p>
            <a:pPr marL="0" indent="0" algn="ctr" eaLnBrk="0" hangingPunct="0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3413" y="1945154"/>
            <a:ext cx="7877175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6: Calculating the Surface Area of a Rectangular Solid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Calculate the surface area of a rectangular solid with length </a:t>
            </a:r>
            <a:r>
              <a:rPr lang="en-US" dirty="0">
                <a:solidFill>
                  <a:srgbClr val="0000FF"/>
                </a:solidFill>
              </a:rPr>
              <a:t>30 cm</a:t>
            </a:r>
            <a:r>
              <a:rPr lang="en-US" dirty="0"/>
              <a:t>, width </a:t>
            </a:r>
            <a:r>
              <a:rPr lang="en-US" dirty="0">
                <a:solidFill>
                  <a:srgbClr val="0000FF"/>
                </a:solidFill>
              </a:rPr>
              <a:t>10 cm</a:t>
            </a:r>
            <a:r>
              <a:rPr lang="en-US" dirty="0"/>
              <a:t>, and height </a:t>
            </a:r>
            <a:r>
              <a:rPr lang="en-US" dirty="0">
                <a:solidFill>
                  <a:srgbClr val="0000FF"/>
                </a:solidFill>
              </a:rPr>
              <a:t>40 cm</a:t>
            </a:r>
            <a:r>
              <a:rPr lang="en-US" dirty="0"/>
              <a:t>. </a:t>
            </a:r>
          </a:p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Using the formula for the surface area </a:t>
            </a:r>
            <a:br>
              <a:rPr lang="en-US" dirty="0"/>
            </a:br>
            <a:r>
              <a:rPr lang="en-US" dirty="0"/>
              <a:t>of a rectangular solid, we have the following.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634767" y="3815432"/>
          <a:ext cx="2921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3" imgW="2921000" imgH="304800" progId="Equation.DSMT4">
                  <p:embed/>
                </p:oleObj>
              </mc:Choice>
              <mc:Fallback>
                <p:oleObj name="Equation" r:id="rId3" imgW="2921000" imgH="304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767" y="3815432"/>
                        <a:ext cx="2921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647700" y="4356770"/>
          <a:ext cx="803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5" imgW="8038800" imgH="291960" progId="Equation.DSMT4">
                  <p:embed/>
                </p:oleObj>
              </mc:Choice>
              <mc:Fallback>
                <p:oleObj name="Equation" r:id="rId5" imgW="803880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4356770"/>
                        <a:ext cx="8039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079500" y="4792211"/>
          <a:ext cx="463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7" imgW="4635360" imgH="380880" progId="Equation.DSMT4">
                  <p:embed/>
                </p:oleObj>
              </mc:Choice>
              <mc:Fallback>
                <p:oleObj name="Equation" r:id="rId7" imgW="4635360" imgH="3808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4792211"/>
                        <a:ext cx="463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867400" y="4792211"/>
          <a:ext cx="1638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9" imgW="1638300" imgH="381000" progId="Equation.DSMT4">
                  <p:embed/>
                </p:oleObj>
              </mc:Choice>
              <mc:Fallback>
                <p:oleObj name="Equation" r:id="rId9" imgW="1638300" imgH="3810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792211"/>
                        <a:ext cx="1638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12" name="Picture 20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0399" y="1905000"/>
            <a:ext cx="2048529" cy="1944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533400" y="5274578"/>
            <a:ext cx="6324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surface area of the rectangular solid is</a:t>
            </a:r>
          </a:p>
        </p:txBody>
      </p:sp>
      <p:graphicFrame>
        <p:nvGraphicFramePr>
          <p:cNvPr id="8213" name="Object 21"/>
          <p:cNvGraphicFramePr>
            <a:graphicFrameLocks noChangeAspect="1"/>
          </p:cNvGraphicFramePr>
          <p:nvPr/>
        </p:nvGraphicFramePr>
        <p:xfrm>
          <a:off x="6806778" y="532583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12" imgW="1371600" imgH="380880" progId="Equation.DSMT4">
                  <p:embed/>
                </p:oleObj>
              </mc:Choice>
              <mc:Fallback>
                <p:oleObj name="Equation" r:id="rId12" imgW="137160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6778" y="532583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Calculating the Surface Area of a Cylinder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Calculate the surface area of a coffee can in the shape of a cylinder with a height of </a:t>
            </a:r>
            <a:r>
              <a:rPr lang="en-US" dirty="0">
                <a:solidFill>
                  <a:srgbClr val="0000FF"/>
                </a:solidFill>
              </a:rPr>
              <a:t>5 in. </a:t>
            </a:r>
            <a:r>
              <a:rPr lang="en-US" dirty="0"/>
              <a:t>and a circular base with a radius of </a:t>
            </a:r>
            <a:r>
              <a:rPr lang="en-US" dirty="0">
                <a:solidFill>
                  <a:srgbClr val="0000FF"/>
                </a:solidFill>
              </a:rPr>
              <a:t>2 in.</a:t>
            </a:r>
          </a:p>
        </p:txBody>
      </p:sp>
      <p:pic>
        <p:nvPicPr>
          <p:cNvPr id="22546" name="Picture 1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67100" y="2590800"/>
            <a:ext cx="2209800" cy="2377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Calculating the Surface Area of a Cylinder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Using the formula for the surface area of a </a:t>
            </a:r>
            <a:br>
              <a:rPr lang="en-US" dirty="0"/>
            </a:br>
            <a:r>
              <a:rPr lang="en-US" dirty="0"/>
              <a:t>cylinder, we have the following.</a:t>
            </a:r>
          </a:p>
          <a:p>
            <a:endParaRPr lang="en-US" i="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i="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The surface area of the cylinder is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7462473"/>
              </p:ext>
            </p:extLst>
          </p:nvPr>
        </p:nvGraphicFramePr>
        <p:xfrm>
          <a:off x="1492250" y="2760663"/>
          <a:ext cx="243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6" name="Equation" r:id="rId3" imgW="2438280" imgH="380880" progId="Equation.DSMT4">
                  <p:embed/>
                </p:oleObj>
              </mc:Choice>
              <mc:Fallback>
                <p:oleObj name="Equation" r:id="rId3" imgW="2438280" imgH="380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250" y="2760663"/>
                        <a:ext cx="243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1524000" y="3260055"/>
          <a:ext cx="5549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" name="Equation" r:id="rId5" imgW="5549760" imgH="558720" progId="Equation.DSMT4">
                  <p:embed/>
                </p:oleObj>
              </mc:Choice>
              <mc:Fallback>
                <p:oleObj name="Equation" r:id="rId5" imgW="5549760" imgH="5587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260055"/>
                        <a:ext cx="5549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947863" y="3890293"/>
          <a:ext cx="313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name="Equation" r:id="rId7" imgW="3136680" imgH="469800" progId="Equation.DSMT4">
                  <p:embed/>
                </p:oleObj>
              </mc:Choice>
              <mc:Fallback>
                <p:oleObj name="Equation" r:id="rId7" imgW="3136680" imgH="4698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3890293"/>
                        <a:ext cx="313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956033" y="4377655"/>
          <a:ext cx="165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9" name="Equation" r:id="rId9" imgW="1651000" imgH="381000" progId="Equation.DSMT4">
                  <p:embed/>
                </p:oleObj>
              </mc:Choice>
              <mc:Fallback>
                <p:oleObj name="Equation" r:id="rId9" imgW="1651000" imgH="3810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6033" y="4377655"/>
                        <a:ext cx="165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17"/>
          <p:cNvGraphicFramePr>
            <a:graphicFrameLocks noChangeAspect="1"/>
          </p:cNvGraphicFramePr>
          <p:nvPr/>
        </p:nvGraphicFramePr>
        <p:xfrm>
          <a:off x="5469622" y="4843244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0" name="Equation" r:id="rId11" imgW="1371600" imgH="380880" progId="Equation.DSMT4">
                  <p:embed/>
                </p:oleObj>
              </mc:Choice>
              <mc:Fallback>
                <p:oleObj name="Equation" r:id="rId11" imgW="13716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9622" y="4843244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Calculate the volumes of solids.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Calculate the surface areas of solids.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Volume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3000" y="1488440"/>
          <a:ext cx="67818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>
                        <a:tabLst>
                          <a:tab pos="914400" algn="l"/>
                          <a:tab pos="3598863" algn="l"/>
                        </a:tabLst>
                      </a:pPr>
                      <a:r>
                        <a:rPr lang="en-US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1: 	From the Metric System 	From the US Customary System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cubic millimeters (mm</a:t>
                      </a:r>
                      <a:r>
                        <a:rPr lang="en-US" sz="18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cubic inches (in.</a:t>
                      </a:r>
                      <a:r>
                        <a:rPr lang="en-US" sz="18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cubic centimeters (cm</a:t>
                      </a:r>
                      <a:r>
                        <a:rPr lang="en-US" sz="18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cubic feet (ft</a:t>
                      </a:r>
                      <a:r>
                        <a:rPr lang="en-US" sz="18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cubic meters (m</a:t>
                      </a:r>
                      <a:r>
                        <a:rPr lang="en-US" sz="18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cubic yards (yd</a:t>
                      </a:r>
                      <a:r>
                        <a:rPr lang="en-US" sz="18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Volume Formulas for Five Geometric Solids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0" indent="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Formula</a:t>
            </a:r>
          </a:p>
          <a:p>
            <a:pPr marL="0" indent="0" algn="ctr" eaLnBrk="0" hangingPunct="0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0" indent="0" algn="ctr" eaLnBrk="0" hangingPunct="0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66900" y="1711772"/>
            <a:ext cx="5410200" cy="369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Calculating the Volume of a Rectangular Solid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Calculate the volume of the rectangular solid with length </a:t>
            </a:r>
            <a:r>
              <a:rPr lang="en-US" dirty="0">
                <a:solidFill>
                  <a:srgbClr val="0000FF"/>
                </a:solidFill>
              </a:rPr>
              <a:t>8 in.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width </a:t>
            </a:r>
            <a:r>
              <a:rPr lang="en-US" dirty="0">
                <a:solidFill>
                  <a:srgbClr val="0000FF"/>
                </a:solidFill>
              </a:rPr>
              <a:t>4 in.</a:t>
            </a:r>
            <a:r>
              <a:rPr lang="en-US" dirty="0">
                <a:solidFill>
                  <a:schemeClr val="tx1"/>
                </a:solidFill>
              </a:rPr>
              <a:t>, and height </a:t>
            </a:r>
            <a:r>
              <a:rPr lang="en-US" dirty="0">
                <a:solidFill>
                  <a:srgbClr val="0000FF"/>
                </a:solidFill>
              </a:rPr>
              <a:t>12 in.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Using the formula for the volume of a </a:t>
            </a:r>
            <a:br>
              <a:rPr lang="en-US" dirty="0"/>
            </a:br>
            <a:r>
              <a:rPr lang="en-US" dirty="0"/>
              <a:t>rectangular solid, we have the following.</a:t>
            </a:r>
          </a:p>
          <a:p>
            <a:endParaRPr lang="en-US" sz="3700" b="1" i="0" dirty="0">
              <a:solidFill>
                <a:schemeClr val="tx1"/>
              </a:solidFill>
            </a:endParaRPr>
          </a:p>
          <a:p>
            <a:endParaRPr lang="en-US" sz="3700" b="1" dirty="0">
              <a:solidFill>
                <a:schemeClr val="tx1"/>
              </a:solidFill>
            </a:endParaRPr>
          </a:p>
          <a:p>
            <a:r>
              <a:rPr lang="en-US" dirty="0"/>
              <a:t>The volume of the rectangular solid is</a:t>
            </a:r>
            <a:endParaRPr lang="en-US" sz="2800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333500" y="3800679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3" imgW="1104900" imgH="292100" progId="Equation.DSMT4">
                  <p:embed/>
                </p:oleObj>
              </mc:Choice>
              <mc:Fallback>
                <p:oleObj name="Equation" r:id="rId3" imgW="1104900" imgH="2921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3800679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338044" y="4232246"/>
          <a:ext cx="280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5" imgW="2806560" imgH="380880" progId="Equation.DSMT4">
                  <p:embed/>
                </p:oleObj>
              </mc:Choice>
              <mc:Fallback>
                <p:oleObj name="Equation" r:id="rId5" imgW="2806560" imgH="3808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044" y="4232246"/>
                        <a:ext cx="280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600200" y="4622334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7" imgW="1371600" imgH="381000" progId="Equation.DSMT4">
                  <p:embed/>
                </p:oleObj>
              </mc:Choice>
              <mc:Fallback>
                <p:oleObj name="Equation" r:id="rId7" imgW="1371600" imgH="3810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622334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/>
        </p:nvGraphicFramePr>
        <p:xfrm>
          <a:off x="6019567" y="5069747"/>
          <a:ext cx="109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9" imgW="1091880" imgH="380880" progId="Equation.DSMT4">
                  <p:embed/>
                </p:oleObj>
              </mc:Choice>
              <mc:Fallback>
                <p:oleObj name="Equation" r:id="rId9" imgW="1091880" imgH="3808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567" y="5069747"/>
                        <a:ext cx="109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2209800"/>
            <a:ext cx="1981200" cy="212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Finding the Volume of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a Sphere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766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763" indent="-4763"/>
            <a:r>
              <a:rPr lang="en-US" dirty="0">
                <a:solidFill>
                  <a:schemeClr val="tx1"/>
                </a:solidFill>
              </a:rPr>
              <a:t>Calculate the volume of a sphere with radius </a:t>
            </a:r>
            <a:r>
              <a:rPr lang="en-US" dirty="0">
                <a:solidFill>
                  <a:srgbClr val="0000FF"/>
                </a:solidFill>
              </a:rPr>
              <a:t>9 cm</a:t>
            </a:r>
            <a:r>
              <a:rPr lang="en-US" dirty="0">
                <a:solidFill>
                  <a:schemeClr val="tx1"/>
                </a:solidFill>
              </a:rPr>
              <a:t>.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/>
              <a:t>Use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π</a:t>
            </a:r>
            <a:r>
              <a:rPr lang="el-GR" dirty="0"/>
              <a:t> = 3.14.</a:t>
            </a:r>
            <a:endParaRPr lang="en-US" dirty="0">
              <a:solidFill>
                <a:schemeClr val="tx1"/>
              </a:solidFill>
            </a:endParaRPr>
          </a:p>
          <a:p>
            <a:pPr marL="4763" indent="-4763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4763" indent="-4763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the formula for the volume of </a:t>
            </a:r>
            <a:br>
              <a:rPr lang="en-US" sz="2800" i="0" dirty="0">
                <a:solidFill>
                  <a:schemeClr val="tx1"/>
                </a:solidFill>
              </a:rPr>
            </a:br>
            <a:r>
              <a:rPr lang="en-US" sz="2800" i="0" dirty="0">
                <a:solidFill>
                  <a:schemeClr val="tx1"/>
                </a:solidFill>
              </a:rPr>
              <a:t>a sphere:</a:t>
            </a:r>
          </a:p>
          <a:p>
            <a:pPr marL="4763" indent="-4763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4763" indent="-4763">
              <a:lnSpc>
                <a:spcPct val="150000"/>
              </a:lnSpc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763" indent="-4763">
              <a:buFont typeface="Courier New" pitchFamily="49" charset="0"/>
              <a:buNone/>
            </a:pPr>
            <a:endParaRPr lang="en-US" sz="3300" b="1" i="0" dirty="0">
              <a:solidFill>
                <a:schemeClr val="tx1"/>
              </a:solidFill>
            </a:endParaRPr>
          </a:p>
          <a:p>
            <a:pPr marL="4763" indent="-4763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volume of the sphere is		     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876535"/>
              </p:ext>
            </p:extLst>
          </p:nvPr>
        </p:nvGraphicFramePr>
        <p:xfrm>
          <a:off x="2381250" y="3243263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3" imgW="1346040" imgH="838080" progId="Equation.DSMT4">
                  <p:embed/>
                </p:oleObj>
              </mc:Choice>
              <mc:Fallback>
                <p:oleObj name="Equation" r:id="rId3" imgW="134604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0" y="3243263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430463" y="4208244"/>
          <a:ext cx="279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5" imgW="2793960" imgH="838080" progId="Equation.DSMT4">
                  <p:embed/>
                </p:oleObj>
              </mc:Choice>
              <mc:Fallback>
                <p:oleObj name="Equation" r:id="rId5" imgW="279396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463" y="4208244"/>
                        <a:ext cx="279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283200" y="4208244"/>
          <a:ext cx="264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7" imgW="2641320" imgH="838080" progId="Equation.DSMT4">
                  <p:embed/>
                </p:oleObj>
              </mc:Choice>
              <mc:Fallback>
                <p:oleObj name="Equation" r:id="rId7" imgW="264132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4208244"/>
                        <a:ext cx="264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274578" y="5071145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9" imgW="2082800" imgH="381000" progId="Equation.DSMT4">
                  <p:embed/>
                </p:oleObj>
              </mc:Choice>
              <mc:Fallback>
                <p:oleObj name="Equation" r:id="rId9" imgW="2082800" imgH="3810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4578" y="5071145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/>
        </p:nvGraphicFramePr>
        <p:xfrm>
          <a:off x="4622334" y="5561901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11" imgW="1815840" imgH="380880" progId="Equation.DSMT4">
                  <p:embed/>
                </p:oleObj>
              </mc:Choice>
              <mc:Fallback>
                <p:oleObj name="Equation" r:id="rId11" imgW="1815840" imgH="3808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334" y="5561901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0" y="1952263"/>
            <a:ext cx="2575322" cy="208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Calculating the Volume of a Cone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0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What is the volume of a cone with a height of </a:t>
            </a:r>
            <a:r>
              <a:rPr lang="en-US" dirty="0">
                <a:solidFill>
                  <a:srgbClr val="0000FF"/>
                </a:solidFill>
              </a:rPr>
              <a:t>12 mm</a:t>
            </a:r>
            <a:r>
              <a:rPr lang="en-US" dirty="0"/>
              <a:t> and a circular base with a diameter of </a:t>
            </a:r>
            <a:r>
              <a:rPr lang="en-US" dirty="0">
                <a:solidFill>
                  <a:srgbClr val="0000FF"/>
                </a:solidFill>
              </a:rPr>
              <a:t>8 mm</a:t>
            </a:r>
            <a:r>
              <a:rPr lang="en-US" dirty="0"/>
              <a:t>?</a:t>
            </a: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We know the diameter of </a:t>
            </a:r>
            <a:r>
              <a:rPr lang="en-US" dirty="0">
                <a:solidFill>
                  <a:srgbClr val="0000FF"/>
                </a:solidFill>
              </a:rPr>
              <a:t>8 mm, </a:t>
            </a:r>
            <a:r>
              <a:rPr lang="en-US" dirty="0">
                <a:solidFill>
                  <a:schemeClr val="tx1"/>
                </a:solidFill>
              </a:rPr>
              <a:t>but we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need the radius.</a:t>
            </a:r>
          </a:p>
          <a:p>
            <a:r>
              <a:rPr lang="en-US" dirty="0">
                <a:solidFill>
                  <a:schemeClr val="tx1"/>
                </a:solidFill>
              </a:rPr>
              <a:t>The radius is half of the diameter. 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2302082"/>
            <a:ext cx="2209800" cy="2498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1371600" y="4191000"/>
          <a:ext cx="292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4" imgW="2920680" imgH="838080" progId="Equation.DSMT4">
                  <p:embed/>
                </p:oleObj>
              </mc:Choice>
              <mc:Fallback>
                <p:oleObj name="Equation" r:id="rId4" imgW="2920680" imgH="8380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91000"/>
                        <a:ext cx="292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Finding the Volume of a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Cone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3961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ts val="18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applying the formula for the volume of a cone, we have: </a:t>
            </a: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15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The volume of the cone is 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4983015"/>
              </p:ext>
            </p:extLst>
          </p:nvPr>
        </p:nvGraphicFramePr>
        <p:xfrm>
          <a:off x="1562100" y="20574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3" imgW="1498320" imgH="838080" progId="Equation.DSMT4">
                  <p:embed/>
                </p:oleObj>
              </mc:Choice>
              <mc:Fallback>
                <p:oleObj name="Equation" r:id="rId3" imgW="149832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20574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574800" y="2920767"/>
          <a:ext cx="406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5" imgW="4063680" imgH="838080" progId="Equation.DSMT4">
                  <p:embed/>
                </p:oleObj>
              </mc:Choice>
              <mc:Fallback>
                <p:oleObj name="Equation" r:id="rId5" imgW="406368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2920767"/>
                        <a:ext cx="406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845578" y="3886200"/>
          <a:ext cx="218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7" imgW="2184120" imgH="469800" progId="Equation.DSMT4">
                  <p:embed/>
                </p:oleObj>
              </mc:Choice>
              <mc:Fallback>
                <p:oleObj name="Equation" r:id="rId7" imgW="2184120" imgH="4698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5578" y="3886200"/>
                        <a:ext cx="2184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4013433" y="3907522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9" imgW="2031840" imgH="380880" progId="Equation.DSMT4">
                  <p:embed/>
                </p:oleObj>
              </mc:Choice>
              <mc:Fallback>
                <p:oleObj name="Equation" r:id="rId9" imgW="2031840" imgH="3808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433" y="3907522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4331399" y="4613945"/>
          <a:ext cx="185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11" imgW="1854000" imgH="380880" progId="Equation.DSMT4">
                  <p:embed/>
                </p:oleObj>
              </mc:Choice>
              <mc:Fallback>
                <p:oleObj name="Equation" r:id="rId11" imgW="1854000" imgH="3808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1399" y="4613945"/>
                        <a:ext cx="185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Calculating the Volume of a Solid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Calculate the volume of a solid with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indicated dimensions.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  <a:p>
            <a:r>
              <a:rPr lang="en-US" dirty="0"/>
              <a:t>From the figure, we see that the </a:t>
            </a:r>
            <a:br>
              <a:rPr lang="en-US" dirty="0"/>
            </a:br>
            <a:r>
              <a:rPr lang="en-US" dirty="0"/>
              <a:t>bottom portion of the solid is a </a:t>
            </a:r>
            <a:br>
              <a:rPr lang="en-US" dirty="0"/>
            </a:br>
            <a:r>
              <a:rPr lang="en-US" dirty="0"/>
              <a:t>cylinder and on top of the cylinder is a  </a:t>
            </a:r>
            <a:r>
              <a:rPr lang="en-US" b="1" dirty="0"/>
              <a:t>hemisphere </a:t>
            </a:r>
            <a:r>
              <a:rPr lang="en-US" dirty="0"/>
              <a:t>(one-half of a sphere). Thus, the volume of the</a:t>
            </a:r>
            <a:r>
              <a:rPr lang="en-US" b="1" dirty="0"/>
              <a:t> </a:t>
            </a:r>
            <a:r>
              <a:rPr lang="en-US" dirty="0"/>
              <a:t>solid will be the sum of the volumes of the cylinder and the hemisphere.</a:t>
            </a:r>
            <a:endParaRPr lang="en-US" sz="2800" i="0" dirty="0">
              <a:solidFill>
                <a:schemeClr val="tx1"/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24208" y="1482055"/>
            <a:ext cx="2819033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400</Words>
  <Application>Microsoft Office PowerPoint</Application>
  <PresentationFormat>On-screen Show (4:3)</PresentationFormat>
  <Paragraphs>79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Calibri</vt:lpstr>
      <vt:lpstr>Cambria Math</vt:lpstr>
      <vt:lpstr>Arial</vt:lpstr>
      <vt:lpstr>Courier New</vt:lpstr>
      <vt:lpstr>Office Theme</vt:lpstr>
      <vt:lpstr>Equation</vt:lpstr>
      <vt:lpstr>MathType 6.0 Equation</vt:lpstr>
      <vt:lpstr>Section 6.5</vt:lpstr>
      <vt:lpstr>Objectives</vt:lpstr>
      <vt:lpstr>Volume</vt:lpstr>
      <vt:lpstr>Volume Formulas for Five Geometric Solids</vt:lpstr>
      <vt:lpstr>Example 1: Calculating the Volume of a Rectangular Solid</vt:lpstr>
      <vt:lpstr>Example 2: Finding the Volume of  a Sphere</vt:lpstr>
      <vt:lpstr>Example 3: Calculating the Volume of a Cone</vt:lpstr>
      <vt:lpstr>Example 3: Finding the Volume of a  Cone (cont.)</vt:lpstr>
      <vt:lpstr>Example 4: Calculating the Volume of a Solid</vt:lpstr>
      <vt:lpstr>Example 4: Calculating the Volume of a Solid (cont.)</vt:lpstr>
      <vt:lpstr>Example 4: Calculating the Volume of a Solid (cont.)</vt:lpstr>
      <vt:lpstr>Example 5: Calculating the Volume of a Cube</vt:lpstr>
      <vt:lpstr>Example 5: Calculating the Volume of a Cube (cont.)</vt:lpstr>
      <vt:lpstr>Surface Area Formulas for Three Geometric Solids</vt:lpstr>
      <vt:lpstr>Example 6: Calculating the Surface Area of a Rectangular Solid</vt:lpstr>
      <vt:lpstr>Example 7: Calculating the Surface Area of a Cylinder</vt:lpstr>
      <vt:lpstr>Example 7: Calculating the Surface Area of a Cylinder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 Systems</dc:creator>
  <cp:lastModifiedBy>jeevan</cp:lastModifiedBy>
  <cp:revision>96</cp:revision>
  <dcterms:created xsi:type="dcterms:W3CDTF">2013-04-26T14:43:13Z</dcterms:created>
  <dcterms:modified xsi:type="dcterms:W3CDTF">2018-09-04T05:20:39Z</dcterms:modified>
</cp:coreProperties>
</file>