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9" r:id="rId3"/>
    <p:sldId id="260" r:id="rId4"/>
    <p:sldId id="261" r:id="rId5"/>
    <p:sldId id="274" r:id="rId6"/>
    <p:sldId id="262" r:id="rId7"/>
    <p:sldId id="263" r:id="rId8"/>
    <p:sldId id="264" r:id="rId9"/>
    <p:sldId id="265" r:id="rId10"/>
    <p:sldId id="273" r:id="rId11"/>
    <p:sldId id="266" r:id="rId12"/>
    <p:sldId id="275" r:id="rId13"/>
    <p:sldId id="267" r:id="rId14"/>
    <p:sldId id="268" r:id="rId15"/>
    <p:sldId id="269" r:id="rId16"/>
    <p:sldId id="276" r:id="rId17"/>
    <p:sldId id="277" r:id="rId18"/>
    <p:sldId id="278" r:id="rId19"/>
    <p:sldId id="279" r:id="rId20"/>
    <p:sldId id="280" r:id="rId21"/>
    <p:sldId id="281" r:id="rId22"/>
    <p:sldId id="282"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05" d="100"/>
          <a:sy n="105" d="100"/>
        </p:scale>
        <p:origin x="804"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image" Target="../media/image15.wmf"/><Relationship Id="rId18" Type="http://schemas.openxmlformats.org/officeDocument/2006/relationships/image" Target="../media/image20.wmf"/><Relationship Id="rId3" Type="http://schemas.openxmlformats.org/officeDocument/2006/relationships/image" Target="../media/image5.wmf"/><Relationship Id="rId21" Type="http://schemas.openxmlformats.org/officeDocument/2006/relationships/image" Target="../media/image23.wmf"/><Relationship Id="rId7" Type="http://schemas.openxmlformats.org/officeDocument/2006/relationships/image" Target="../media/image9.wmf"/><Relationship Id="rId12" Type="http://schemas.openxmlformats.org/officeDocument/2006/relationships/image" Target="../media/image14.wmf"/><Relationship Id="rId17" Type="http://schemas.openxmlformats.org/officeDocument/2006/relationships/image" Target="../media/image19.wmf"/><Relationship Id="rId2" Type="http://schemas.openxmlformats.org/officeDocument/2006/relationships/image" Target="../media/image4.wmf"/><Relationship Id="rId16" Type="http://schemas.openxmlformats.org/officeDocument/2006/relationships/image" Target="../media/image18.wmf"/><Relationship Id="rId20" Type="http://schemas.openxmlformats.org/officeDocument/2006/relationships/image" Target="../media/image22.wmf"/><Relationship Id="rId1" Type="http://schemas.openxmlformats.org/officeDocument/2006/relationships/image" Target="../media/image3.wmf"/><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wmf"/><Relationship Id="rId15" Type="http://schemas.openxmlformats.org/officeDocument/2006/relationships/image" Target="../media/image17.wmf"/><Relationship Id="rId10" Type="http://schemas.openxmlformats.org/officeDocument/2006/relationships/image" Target="../media/image12.wmf"/><Relationship Id="rId19" Type="http://schemas.openxmlformats.org/officeDocument/2006/relationships/image" Target="../media/image21.wmf"/><Relationship Id="rId4" Type="http://schemas.openxmlformats.org/officeDocument/2006/relationships/image" Target="../media/image6.wmf"/><Relationship Id="rId9" Type="http://schemas.openxmlformats.org/officeDocument/2006/relationships/image" Target="../media/image11.wmf"/><Relationship Id="rId14"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4" Type="http://schemas.openxmlformats.org/officeDocument/2006/relationships/image" Target="../media/image2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5A4F82CC-2C06-47F3-8A54-861516E5D6B7}"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31695518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86C693C-73DA-4720-9625-BF3FE333A135}" type="datetimeFigureOut">
              <a:rPr lang="en-US"/>
              <a:pPr>
                <a:defRPr/>
              </a:pPr>
              <a:t>8/13/2018</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EF9E9B0-3CA6-48D4-8C66-05DCE708561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5.wmf"/><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8.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29.bin"/><Relationship Id="rId4" Type="http://schemas.openxmlformats.org/officeDocument/2006/relationships/image" Target="../media/image28.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31.bin"/><Relationship Id="rId4" Type="http://schemas.openxmlformats.org/officeDocument/2006/relationships/image" Target="../media/image2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9.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30.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18" Type="http://schemas.openxmlformats.org/officeDocument/2006/relationships/image" Target="../media/image10.wmf"/><Relationship Id="rId26" Type="http://schemas.openxmlformats.org/officeDocument/2006/relationships/image" Target="../media/image14.wmf"/><Relationship Id="rId39" Type="http://schemas.openxmlformats.org/officeDocument/2006/relationships/oleObject" Target="../embeddings/oleObject20.bin"/><Relationship Id="rId3" Type="http://schemas.openxmlformats.org/officeDocument/2006/relationships/oleObject" Target="../embeddings/oleObject2.bin"/><Relationship Id="rId21" Type="http://schemas.openxmlformats.org/officeDocument/2006/relationships/oleObject" Target="../embeddings/oleObject11.bin"/><Relationship Id="rId34" Type="http://schemas.openxmlformats.org/officeDocument/2006/relationships/image" Target="../media/image18.wmf"/><Relationship Id="rId42" Type="http://schemas.openxmlformats.org/officeDocument/2006/relationships/image" Target="../media/image22.wmf"/><Relationship Id="rId7" Type="http://schemas.openxmlformats.org/officeDocument/2006/relationships/oleObject" Target="../embeddings/oleObject4.bin"/><Relationship Id="rId12" Type="http://schemas.openxmlformats.org/officeDocument/2006/relationships/image" Target="../media/image7.wmf"/><Relationship Id="rId17" Type="http://schemas.openxmlformats.org/officeDocument/2006/relationships/oleObject" Target="../embeddings/oleObject9.bin"/><Relationship Id="rId25" Type="http://schemas.openxmlformats.org/officeDocument/2006/relationships/oleObject" Target="../embeddings/oleObject13.bin"/><Relationship Id="rId33" Type="http://schemas.openxmlformats.org/officeDocument/2006/relationships/oleObject" Target="../embeddings/oleObject17.bin"/><Relationship Id="rId38" Type="http://schemas.openxmlformats.org/officeDocument/2006/relationships/image" Target="../media/image20.wmf"/><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29" Type="http://schemas.openxmlformats.org/officeDocument/2006/relationships/oleObject" Target="../embeddings/oleObject15.bin"/><Relationship Id="rId41" Type="http://schemas.openxmlformats.org/officeDocument/2006/relationships/oleObject" Target="../embeddings/oleObject21.bin"/><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24" Type="http://schemas.openxmlformats.org/officeDocument/2006/relationships/image" Target="../media/image13.wmf"/><Relationship Id="rId32" Type="http://schemas.openxmlformats.org/officeDocument/2006/relationships/image" Target="../media/image17.wmf"/><Relationship Id="rId37" Type="http://schemas.openxmlformats.org/officeDocument/2006/relationships/oleObject" Target="../embeddings/oleObject19.bin"/><Relationship Id="rId40" Type="http://schemas.openxmlformats.org/officeDocument/2006/relationships/image" Target="../media/image21.wmf"/><Relationship Id="rId5" Type="http://schemas.openxmlformats.org/officeDocument/2006/relationships/oleObject" Target="../embeddings/oleObject3.bin"/><Relationship Id="rId15" Type="http://schemas.openxmlformats.org/officeDocument/2006/relationships/oleObject" Target="../embeddings/oleObject8.bin"/><Relationship Id="rId23" Type="http://schemas.openxmlformats.org/officeDocument/2006/relationships/oleObject" Target="../embeddings/oleObject12.bin"/><Relationship Id="rId28" Type="http://schemas.openxmlformats.org/officeDocument/2006/relationships/image" Target="../media/image15.wmf"/><Relationship Id="rId36" Type="http://schemas.openxmlformats.org/officeDocument/2006/relationships/image" Target="../media/image19.wmf"/><Relationship Id="rId10" Type="http://schemas.openxmlformats.org/officeDocument/2006/relationships/image" Target="../media/image6.wmf"/><Relationship Id="rId19" Type="http://schemas.openxmlformats.org/officeDocument/2006/relationships/oleObject" Target="../embeddings/oleObject10.bin"/><Relationship Id="rId31" Type="http://schemas.openxmlformats.org/officeDocument/2006/relationships/oleObject" Target="../embeddings/oleObject16.bin"/><Relationship Id="rId44" Type="http://schemas.openxmlformats.org/officeDocument/2006/relationships/image" Target="../media/image23.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 Id="rId22" Type="http://schemas.openxmlformats.org/officeDocument/2006/relationships/image" Target="../media/image12.wmf"/><Relationship Id="rId27" Type="http://schemas.openxmlformats.org/officeDocument/2006/relationships/oleObject" Target="../embeddings/oleObject14.bin"/><Relationship Id="rId30" Type="http://schemas.openxmlformats.org/officeDocument/2006/relationships/image" Target="../media/image16.wmf"/><Relationship Id="rId35" Type="http://schemas.openxmlformats.org/officeDocument/2006/relationships/oleObject" Target="../embeddings/oleObject18.bin"/><Relationship Id="rId43" Type="http://schemas.openxmlformats.org/officeDocument/2006/relationships/oleObject" Target="../embeddings/oleObject2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Statistics: Mean, Median, Mode, and Range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dirty="0">
                <a:solidFill>
                  <a:schemeClr val="accent1"/>
                </a:solidFill>
              </a:rPr>
              <a:t>Example 2: Application Finding the Median (cont.)</a:t>
            </a:r>
          </a:p>
        </p:txBody>
      </p:sp>
      <p:sp>
        <p:nvSpPr>
          <p:cNvPr id="11267" name="Rectangle 3"/>
          <p:cNvSpPr>
            <a:spLocks noGrp="1"/>
          </p:cNvSpPr>
          <p:nvPr>
            <p:ph idx="1"/>
          </p:nvPr>
        </p:nvSpPr>
        <p:spPr>
          <a:xfrm>
            <a:off x="457200" y="1066800"/>
            <a:ext cx="8229600" cy="4876800"/>
          </a:xfrm>
        </p:spPr>
        <p:txBody>
          <a:bodyPr>
            <a:normAutofit fontScale="92500" lnSpcReduction="20000"/>
          </a:bodyPr>
          <a:lstStyle/>
          <a:p>
            <a:pPr marL="0" indent="0">
              <a:buFont typeface="Courier New" pitchFamily="49" charset="0"/>
              <a:buNone/>
            </a:pPr>
            <a:r>
              <a:rPr lang="en-US" sz="3000" b="1" i="0" u="sng" dirty="0">
                <a:solidFill>
                  <a:schemeClr val="tx1"/>
                </a:solidFill>
              </a:rPr>
              <a:t>Group A (Incomes): </a:t>
            </a:r>
          </a:p>
          <a:p>
            <a:pPr marL="514350" indent="-514350">
              <a:lnSpc>
                <a:spcPct val="130000"/>
              </a:lnSpc>
              <a:buFont typeface="Courier New" pitchFamily="49" charset="0"/>
              <a:buAutoNum type="arabicPeriod"/>
            </a:pPr>
            <a:r>
              <a:rPr lang="en-US" sz="3000" i="0" dirty="0">
                <a:solidFill>
                  <a:schemeClr val="tx1"/>
                </a:solidFill>
              </a:rPr>
              <a:t>$22,000;</a:t>
            </a:r>
          </a:p>
          <a:p>
            <a:pPr marL="514350" indent="-514350">
              <a:lnSpc>
                <a:spcPct val="130000"/>
              </a:lnSpc>
              <a:buFont typeface="Courier New" pitchFamily="49" charset="0"/>
              <a:buAutoNum type="arabicPeriod"/>
            </a:pPr>
            <a:r>
              <a:rPr lang="en-US" sz="3000" i="0" dirty="0">
                <a:solidFill>
                  <a:schemeClr val="tx1"/>
                </a:solidFill>
              </a:rPr>
              <a:t>$25,000;</a:t>
            </a:r>
          </a:p>
          <a:p>
            <a:pPr marL="514350" indent="-514350">
              <a:lnSpc>
                <a:spcPct val="130000"/>
              </a:lnSpc>
              <a:buFont typeface="Courier New" pitchFamily="49" charset="0"/>
              <a:buAutoNum type="arabicPeriod"/>
            </a:pPr>
            <a:r>
              <a:rPr lang="en-US" sz="3000" i="0" dirty="0">
                <a:solidFill>
                  <a:schemeClr val="tx1"/>
                </a:solidFill>
              </a:rPr>
              <a:t>$25,000;</a:t>
            </a:r>
          </a:p>
          <a:p>
            <a:pPr marL="514350" indent="-514350">
              <a:lnSpc>
                <a:spcPct val="130000"/>
              </a:lnSpc>
              <a:buFont typeface="Courier New" pitchFamily="49" charset="0"/>
              <a:buAutoNum type="arabicPeriod"/>
            </a:pPr>
            <a:r>
              <a:rPr lang="en-US" sz="3000" b="1" i="0" dirty="0">
                <a:solidFill>
                  <a:srgbClr val="C00000"/>
                </a:solidFill>
              </a:rPr>
              <a:t>$27,000</a:t>
            </a:r>
            <a:r>
              <a:rPr lang="en-US" sz="3000" i="0" dirty="0">
                <a:solidFill>
                  <a:srgbClr val="C00000"/>
                </a:solidFill>
              </a:rPr>
              <a:t>;</a:t>
            </a:r>
          </a:p>
          <a:p>
            <a:pPr marL="514350" indent="-514350">
              <a:lnSpc>
                <a:spcPct val="130000"/>
              </a:lnSpc>
              <a:buFont typeface="Courier New" pitchFamily="49" charset="0"/>
              <a:buAutoNum type="arabicPeriod"/>
            </a:pPr>
            <a:r>
              <a:rPr lang="en-US" sz="3000" b="1" i="0" dirty="0">
                <a:solidFill>
                  <a:srgbClr val="C00000"/>
                </a:solidFill>
              </a:rPr>
              <a:t>$28,000</a:t>
            </a:r>
            <a:r>
              <a:rPr lang="en-US" sz="3000" i="0" dirty="0">
                <a:solidFill>
                  <a:srgbClr val="C00000"/>
                </a:solidFill>
              </a:rPr>
              <a:t>;</a:t>
            </a:r>
          </a:p>
          <a:p>
            <a:pPr marL="514350" indent="-514350">
              <a:lnSpc>
                <a:spcPct val="130000"/>
              </a:lnSpc>
              <a:buFont typeface="Courier New" pitchFamily="49" charset="0"/>
              <a:buAutoNum type="arabicPeriod"/>
            </a:pPr>
            <a:r>
              <a:rPr lang="en-US" sz="3000" i="0" dirty="0">
                <a:solidFill>
                  <a:schemeClr val="tx1"/>
                </a:solidFill>
              </a:rPr>
              <a:t>$30,000;</a:t>
            </a:r>
          </a:p>
          <a:p>
            <a:pPr marL="514350" indent="-514350">
              <a:lnSpc>
                <a:spcPct val="130000"/>
              </a:lnSpc>
              <a:buFont typeface="Courier New" pitchFamily="49" charset="0"/>
              <a:buAutoNum type="arabicPeriod"/>
            </a:pPr>
            <a:r>
              <a:rPr lang="en-US" sz="3000" i="0" dirty="0">
                <a:solidFill>
                  <a:schemeClr val="tx1"/>
                </a:solidFill>
              </a:rPr>
              <a:t>$45,000;</a:t>
            </a:r>
          </a:p>
          <a:p>
            <a:pPr marL="514350" indent="-514350">
              <a:lnSpc>
                <a:spcPct val="130000"/>
              </a:lnSpc>
              <a:buFont typeface="Courier New" pitchFamily="49" charset="0"/>
              <a:buAutoNum type="arabicPeriod"/>
            </a:pPr>
            <a:r>
              <a:rPr lang="en-US" sz="3000" i="0" dirty="0">
                <a:solidFill>
                  <a:schemeClr val="tx1"/>
                </a:solidFill>
              </a:rPr>
              <a:t> $80,000</a:t>
            </a:r>
            <a:r>
              <a:rPr lang="en-US" sz="3000" dirty="0">
                <a:solidFill>
                  <a:schemeClr val="tx1"/>
                </a:solidFill>
              </a:rPr>
              <a:t> </a:t>
            </a:r>
          </a:p>
        </p:txBody>
      </p:sp>
      <p:sp>
        <p:nvSpPr>
          <p:cNvPr id="4" name="Right Brace 3"/>
          <p:cNvSpPr/>
          <p:nvPr/>
        </p:nvSpPr>
        <p:spPr>
          <a:xfrm>
            <a:off x="2362200" y="3352800"/>
            <a:ext cx="381000" cy="762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p>
        </p:txBody>
      </p:sp>
      <p:sp>
        <p:nvSpPr>
          <p:cNvPr id="5" name="Rectangle 4"/>
          <p:cNvSpPr/>
          <p:nvPr/>
        </p:nvSpPr>
        <p:spPr>
          <a:xfrm>
            <a:off x="2819400" y="3429000"/>
            <a:ext cx="2438400" cy="646331"/>
          </a:xfrm>
          <a:prstGeom prst="rect">
            <a:avLst/>
          </a:prstGeom>
        </p:spPr>
        <p:txBody>
          <a:bodyPr wrap="square">
            <a:spAutoFit/>
          </a:bodyPr>
          <a:lstStyle/>
          <a:p>
            <a:r>
              <a:rPr lang="en-US" dirty="0">
                <a:solidFill>
                  <a:srgbClr val="2D7D9F"/>
                </a:solidFill>
              </a:rPr>
              <a:t>The median is between</a:t>
            </a:r>
          </a:p>
          <a:p>
            <a:r>
              <a:rPr lang="en-US" dirty="0">
                <a:solidFill>
                  <a:srgbClr val="2D7D9F"/>
                </a:solidFill>
              </a:rPr>
              <a:t>$27,000 and $28,000.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67">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67">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2: </a:t>
            </a:r>
            <a:r>
              <a:rPr lang="en-US" sz="3200" dirty="0" smtClean="0">
                <a:solidFill>
                  <a:schemeClr val="accent1"/>
                </a:solidFill>
              </a:rPr>
              <a:t>Application </a:t>
            </a:r>
            <a:r>
              <a:rPr lang="en-US" sz="3200" dirty="0">
                <a:solidFill>
                  <a:schemeClr val="accent1"/>
                </a:solidFill>
              </a:rPr>
              <a:t>Finding the Median (cont.)</a:t>
            </a:r>
          </a:p>
        </p:txBody>
      </p:sp>
      <p:sp>
        <p:nvSpPr>
          <p:cNvPr id="12291" name="Rectangle 3"/>
          <p:cNvSpPr>
            <a:spLocks noGrp="1"/>
          </p:cNvSpPr>
          <p:nvPr>
            <p:ph idx="1"/>
          </p:nvPr>
        </p:nvSpPr>
        <p:spPr>
          <a:xfrm>
            <a:off x="457200" y="1280160"/>
            <a:ext cx="8229600" cy="2763834"/>
          </a:xfrm>
          <a:noFill/>
        </p:spPr>
        <p:txBody>
          <a:bodyPr>
            <a:spAutoFit/>
          </a:bodyPr>
          <a:lstStyle/>
          <a:p>
            <a:pPr marL="0" indent="0">
              <a:buFont typeface="Courier New" pitchFamily="49" charset="0"/>
              <a:buNone/>
            </a:pPr>
            <a:r>
              <a:rPr lang="en-US" b="1" i="0" dirty="0">
                <a:solidFill>
                  <a:schemeClr val="tx1"/>
                </a:solidFill>
              </a:rPr>
              <a:t>Group A:</a:t>
            </a:r>
          </a:p>
          <a:p>
            <a:r>
              <a:rPr lang="en-US" i="0" dirty="0">
                <a:solidFill>
                  <a:schemeClr val="tx1"/>
                </a:solidFill>
              </a:rPr>
              <a:t>There are 8 items (an </a:t>
            </a:r>
            <a:r>
              <a:rPr lang="en-US" b="1" i="0" dirty="0">
                <a:solidFill>
                  <a:schemeClr val="tx1"/>
                </a:solidFill>
              </a:rPr>
              <a:t>even </a:t>
            </a:r>
            <a:r>
              <a:rPr lang="en-US" i="0" dirty="0">
                <a:solidFill>
                  <a:schemeClr val="tx1"/>
                </a:solidFill>
              </a:rPr>
              <a:t>number) so we find the middle two items and average them: For this set of data, the middle two items are the 4th and 5th items or </a:t>
            </a:r>
            <a:r>
              <a:rPr lang="en-US" i="0" dirty="0">
                <a:solidFill>
                  <a:srgbClr val="000099"/>
                </a:solidFill>
              </a:rPr>
              <a:t>$27,000 </a:t>
            </a:r>
            <a:r>
              <a:rPr lang="en-US" i="0" dirty="0">
                <a:solidFill>
                  <a:schemeClr val="tx1"/>
                </a:solidFill>
              </a:rPr>
              <a:t>and </a:t>
            </a:r>
            <a:r>
              <a:rPr lang="en-US" i="0" dirty="0">
                <a:solidFill>
                  <a:srgbClr val="000099"/>
                </a:solidFill>
              </a:rPr>
              <a:t>$28,000. </a:t>
            </a:r>
            <a:r>
              <a:rPr lang="en-US" dirty="0">
                <a:solidFill>
                  <a:schemeClr val="tx1"/>
                </a:solidFill>
              </a:rPr>
              <a:t>(Count 4 from the top and 4 from the bottom.) </a:t>
            </a:r>
          </a:p>
        </p:txBody>
      </p:sp>
      <p:graphicFrame>
        <p:nvGraphicFramePr>
          <p:cNvPr id="12292" name="Object 4"/>
          <p:cNvGraphicFramePr>
            <a:graphicFrameLocks noChangeAspect="1"/>
          </p:cNvGraphicFramePr>
          <p:nvPr/>
        </p:nvGraphicFramePr>
        <p:xfrm>
          <a:off x="431800" y="4610100"/>
          <a:ext cx="2209800" cy="304800"/>
        </p:xfrm>
        <a:graphic>
          <a:graphicData uri="http://schemas.openxmlformats.org/presentationml/2006/ole">
            <mc:AlternateContent xmlns:mc="http://schemas.openxmlformats.org/markup-compatibility/2006">
              <mc:Choice xmlns:v="urn:schemas-microsoft-com:vml" Requires="v">
                <p:oleObj spid="_x0000_s3103" name="Equation" r:id="rId3" imgW="2209680" imgH="304560" progId="Equation.DSMT4">
                  <p:embed/>
                </p:oleObj>
              </mc:Choice>
              <mc:Fallback>
                <p:oleObj name="Equation" r:id="rId3" imgW="2209680" imgH="30456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1800" y="4610100"/>
                        <a:ext cx="2209800" cy="3048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3075" name="Object 3"/>
          <p:cNvGraphicFramePr>
            <a:graphicFrameLocks noChangeAspect="1"/>
          </p:cNvGraphicFramePr>
          <p:nvPr/>
        </p:nvGraphicFramePr>
        <p:xfrm>
          <a:off x="2679855" y="4343400"/>
          <a:ext cx="2641600" cy="838200"/>
        </p:xfrm>
        <a:graphic>
          <a:graphicData uri="http://schemas.openxmlformats.org/presentationml/2006/ole">
            <mc:AlternateContent xmlns:mc="http://schemas.openxmlformats.org/markup-compatibility/2006">
              <mc:Choice xmlns:v="urn:schemas-microsoft-com:vml" Requires="v">
                <p:oleObj spid="_x0000_s3104" name="Equation" r:id="rId5" imgW="2641320" imgH="838080" progId="Equation.DSMT4">
                  <p:embed/>
                </p:oleObj>
              </mc:Choice>
              <mc:Fallback>
                <p:oleObj name="Equation" r:id="rId5" imgW="2641320" imgH="83808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79855" y="4343400"/>
                        <a:ext cx="26416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389188" y="4343400"/>
          <a:ext cx="1320800" cy="838200"/>
        </p:xfrm>
        <a:graphic>
          <a:graphicData uri="http://schemas.openxmlformats.org/presentationml/2006/ole">
            <mc:AlternateContent xmlns:mc="http://schemas.openxmlformats.org/markup-compatibility/2006">
              <mc:Choice xmlns:v="urn:schemas-microsoft-com:vml" Requires="v">
                <p:oleObj spid="_x0000_s3105" name="Equation" r:id="rId7" imgW="1320800" imgH="838200" progId="Equation.DSMT4">
                  <p:embed/>
                </p:oleObj>
              </mc:Choice>
              <mc:Fallback>
                <p:oleObj name="Equation" r:id="rId7" imgW="1320800" imgH="8382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89188" y="4343400"/>
                        <a:ext cx="13208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6777722" y="4578350"/>
          <a:ext cx="1511300" cy="368300"/>
        </p:xfrm>
        <a:graphic>
          <a:graphicData uri="http://schemas.openxmlformats.org/presentationml/2006/ole">
            <mc:AlternateContent xmlns:mc="http://schemas.openxmlformats.org/markup-compatibility/2006">
              <mc:Choice xmlns:v="urn:schemas-microsoft-com:vml" Requires="v">
                <p:oleObj spid="_x0000_s3106" name="Equation" r:id="rId9" imgW="1511300" imgH="368300" progId="Equation.DSMT4">
                  <p:embed/>
                </p:oleObj>
              </mc:Choice>
              <mc:Fallback>
                <p:oleObj name="Equation" r:id="rId9" imgW="1511300" imgH="3683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77722" y="4578350"/>
                        <a:ext cx="1511300" cy="368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5410200"/>
            <a:ext cx="7924800" cy="523220"/>
          </a:xfrm>
          <a:prstGeom prst="rect">
            <a:avLst/>
          </a:prstGeom>
        </p:spPr>
        <p:txBody>
          <a:bodyPr wrap="square">
            <a:spAutoFit/>
          </a:bodyPr>
          <a:lstStyle/>
          <a:p>
            <a:r>
              <a:rPr lang="en-US" sz="2800" dirty="0"/>
              <a:t>Thus, the median annual income is </a:t>
            </a:r>
            <a:r>
              <a:rPr lang="en-US" sz="2800" dirty="0">
                <a:solidFill>
                  <a:srgbClr val="FF0000"/>
                </a:solidFill>
              </a:rPr>
              <a:t>$27,500</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Application Finding the Median (cont.)</a:t>
            </a:r>
            <a:endParaRPr lang="en-US" dirty="0"/>
          </a:p>
        </p:txBody>
      </p:sp>
      <p:sp>
        <p:nvSpPr>
          <p:cNvPr id="3" name="Content Placeholder 2"/>
          <p:cNvSpPr>
            <a:spLocks noGrp="1"/>
          </p:cNvSpPr>
          <p:nvPr>
            <p:ph idx="1"/>
          </p:nvPr>
        </p:nvSpPr>
        <p:spPr>
          <a:xfrm>
            <a:off x="457200" y="1066800"/>
            <a:ext cx="8229600" cy="4953000"/>
          </a:xfrm>
        </p:spPr>
        <p:txBody>
          <a:bodyPr>
            <a:normAutofit/>
          </a:bodyPr>
          <a:lstStyle/>
          <a:p>
            <a:r>
              <a:rPr lang="en-US" b="1" u="sng" dirty="0">
                <a:solidFill>
                  <a:schemeClr val="tx1"/>
                </a:solidFill>
              </a:rPr>
              <a:t>Group B (Movie Times): </a:t>
            </a:r>
          </a:p>
          <a:p>
            <a:pPr marL="514350" indent="-514350">
              <a:buAutoNum type="arabicPeriod"/>
            </a:pPr>
            <a:r>
              <a:rPr lang="en-US" dirty="0"/>
              <a:t>88 min					</a:t>
            </a:r>
          </a:p>
          <a:p>
            <a:pPr marL="514350" indent="-514350">
              <a:buAutoNum type="arabicPeriod"/>
            </a:pPr>
            <a:r>
              <a:rPr lang="en-US" dirty="0"/>
              <a:t>88 min				 </a:t>
            </a:r>
          </a:p>
          <a:p>
            <a:pPr marL="514350" indent="-514350">
              <a:buAutoNum type="arabicPeriod"/>
            </a:pPr>
            <a:r>
              <a:rPr lang="en-US" dirty="0"/>
              <a:t>90 min				</a:t>
            </a:r>
          </a:p>
          <a:p>
            <a:pPr marL="514350" indent="-514350">
              <a:buAutoNum type="arabicPeriod"/>
            </a:pPr>
            <a:r>
              <a:rPr lang="en-US" dirty="0"/>
              <a:t>90 min</a:t>
            </a:r>
          </a:p>
          <a:p>
            <a:pPr marL="514350" indent="-514350">
              <a:buAutoNum type="arabicPeriod"/>
            </a:pPr>
            <a:r>
              <a:rPr lang="en-US" dirty="0"/>
              <a:t>90 min</a:t>
            </a:r>
          </a:p>
          <a:p>
            <a:pPr marL="514350" indent="-514350">
              <a:buAutoNum type="arabicPeriod"/>
            </a:pPr>
            <a:r>
              <a:rPr lang="en-US" b="1" dirty="0">
                <a:solidFill>
                  <a:srgbClr val="C00000"/>
                </a:solidFill>
              </a:rPr>
              <a:t>93 min</a:t>
            </a:r>
          </a:p>
          <a:p>
            <a:pPr marL="514350" indent="-514350">
              <a:buAutoNum type="arabicPeriod"/>
            </a:pPr>
            <a:r>
              <a:rPr lang="en-US" dirty="0"/>
              <a:t>100 min</a:t>
            </a:r>
          </a:p>
          <a:p>
            <a:pPr marL="514350" indent="-514350">
              <a:buAutoNum type="arabicPeriod"/>
            </a:pPr>
            <a:r>
              <a:rPr lang="en-US" dirty="0"/>
              <a:t>105 min	</a:t>
            </a:r>
          </a:p>
        </p:txBody>
      </p:sp>
      <p:sp>
        <p:nvSpPr>
          <p:cNvPr id="4" name="Rectangle 3"/>
          <p:cNvSpPr/>
          <p:nvPr/>
        </p:nvSpPr>
        <p:spPr>
          <a:xfrm>
            <a:off x="2438400" y="4211756"/>
            <a:ext cx="2438400" cy="369332"/>
          </a:xfrm>
          <a:prstGeom prst="rect">
            <a:avLst/>
          </a:prstGeom>
        </p:spPr>
        <p:txBody>
          <a:bodyPr wrap="square">
            <a:spAutoFit/>
          </a:bodyPr>
          <a:lstStyle/>
          <a:p>
            <a:r>
              <a:rPr lang="en-US" dirty="0">
                <a:solidFill>
                  <a:srgbClr val="2D7D9F"/>
                </a:solidFill>
              </a:rPr>
              <a:t>The median is 93 min.</a:t>
            </a:r>
          </a:p>
        </p:txBody>
      </p:sp>
      <p:sp>
        <p:nvSpPr>
          <p:cNvPr id="5" name="TextBox 4"/>
          <p:cNvSpPr txBox="1"/>
          <p:nvPr/>
        </p:nvSpPr>
        <p:spPr>
          <a:xfrm>
            <a:off x="5486400" y="1600899"/>
            <a:ext cx="2667000" cy="1384995"/>
          </a:xfrm>
          <a:prstGeom prst="rect">
            <a:avLst/>
          </a:prstGeom>
          <a:noFill/>
        </p:spPr>
        <p:txBody>
          <a:bodyPr wrap="square" rtlCol="0">
            <a:spAutoFit/>
          </a:bodyPr>
          <a:lstStyle/>
          <a:p>
            <a:r>
              <a:rPr lang="en-US" sz="2800" dirty="0"/>
              <a:t>  9. 110 min</a:t>
            </a:r>
          </a:p>
          <a:p>
            <a:r>
              <a:rPr lang="en-US" sz="2800" dirty="0"/>
              <a:t>10. 113 min</a:t>
            </a:r>
          </a:p>
          <a:p>
            <a:r>
              <a:rPr lang="en-US" sz="2800" dirty="0"/>
              <a:t>11. 155 min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p:txBody>
          <a:bodyPr/>
          <a:lstStyle/>
          <a:p>
            <a:r>
              <a:rPr lang="en-US" sz="3200" dirty="0">
                <a:solidFill>
                  <a:schemeClr val="accent1"/>
                </a:solidFill>
              </a:rPr>
              <a:t>Example 2: Application Finding the Median (cont.)</a:t>
            </a:r>
          </a:p>
        </p:txBody>
      </p:sp>
      <p:sp>
        <p:nvSpPr>
          <p:cNvPr id="13315" name="Rectangle 3"/>
          <p:cNvSpPr>
            <a:spLocks noGrp="1"/>
          </p:cNvSpPr>
          <p:nvPr>
            <p:ph idx="1"/>
          </p:nvPr>
        </p:nvSpPr>
        <p:spPr>
          <a:xfrm>
            <a:off x="457200" y="1280160"/>
            <a:ext cx="8229600" cy="3453253"/>
          </a:xfrm>
        </p:spPr>
        <p:txBody>
          <a:bodyPr>
            <a:spAutoFit/>
          </a:bodyPr>
          <a:lstStyle/>
          <a:p>
            <a:pPr marL="0" indent="0" algn="just">
              <a:buFont typeface="Courier New" pitchFamily="49" charset="0"/>
              <a:buNone/>
              <a:defRPr/>
            </a:pPr>
            <a:r>
              <a:rPr lang="en-US" b="1" i="0" dirty="0">
                <a:solidFill>
                  <a:schemeClr val="tx1"/>
                </a:solidFill>
              </a:rPr>
              <a:t>Group B: </a:t>
            </a:r>
          </a:p>
          <a:p>
            <a:r>
              <a:rPr lang="en-US" dirty="0"/>
              <a:t>Group B has 11 items (an </a:t>
            </a:r>
            <a:r>
              <a:rPr lang="en-US" b="1" dirty="0"/>
              <a:t>odd </a:t>
            </a:r>
            <a:r>
              <a:rPr lang="en-US" dirty="0"/>
              <a:t>number) and the median is the 6th item.</a:t>
            </a:r>
          </a:p>
          <a:p>
            <a:r>
              <a:rPr lang="en-US" dirty="0"/>
              <a:t>Thus, the median movie time is 93 minutes.</a:t>
            </a:r>
          </a:p>
          <a:p>
            <a:r>
              <a:rPr lang="en-US" dirty="0"/>
              <a:t>(</a:t>
            </a:r>
            <a:r>
              <a:rPr lang="en-US" b="1" dirty="0"/>
              <a:t>Note: </a:t>
            </a:r>
            <a:r>
              <a:rPr lang="en-US" dirty="0"/>
              <a:t>Notice that in Group A the median is not one of the data items; while in Group B the median is one of the data items.)</a:t>
            </a:r>
            <a:endParaRPr lang="en-US" dirty="0">
              <a:solidFill>
                <a:schemeClr val="tx1"/>
              </a:solidFill>
            </a:endParaRPr>
          </a:p>
        </p:txBody>
      </p:sp>
      <p:graphicFrame>
        <p:nvGraphicFramePr>
          <p:cNvPr id="13316"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4106" name="Equation" r:id="rId3" imgW="457677" imgH="793306" progId="Equation.DSMT4">
                  <p:embed/>
                </p:oleObj>
              </mc:Choice>
              <mc:Fallback>
                <p:oleObj name="Equation" r:id="rId3" imgW="457677" imgH="79330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sz="3200" dirty="0">
                <a:solidFill>
                  <a:schemeClr val="accent1"/>
                </a:solidFill>
              </a:rPr>
              <a:t>Example 3: </a:t>
            </a:r>
            <a:r>
              <a:rPr lang="en-US" sz="3200" dirty="0" smtClean="0">
                <a:solidFill>
                  <a:schemeClr val="accent1"/>
                </a:solidFill>
              </a:rPr>
              <a:t>Application: </a:t>
            </a:r>
            <a:r>
              <a:rPr lang="en-US" sz="3200" dirty="0">
                <a:solidFill>
                  <a:schemeClr val="accent1"/>
                </a:solidFill>
              </a:rPr>
              <a:t>Finding the Mode and Range</a:t>
            </a:r>
          </a:p>
        </p:txBody>
      </p:sp>
      <p:sp>
        <p:nvSpPr>
          <p:cNvPr id="14339" name="Rectangle 3"/>
          <p:cNvSpPr>
            <a:spLocks noGrp="1"/>
          </p:cNvSpPr>
          <p:nvPr>
            <p:ph idx="1"/>
          </p:nvPr>
        </p:nvSpPr>
        <p:spPr>
          <a:xfrm>
            <a:off x="457200" y="1066800"/>
            <a:ext cx="8305800" cy="5053691"/>
          </a:xfrm>
          <a:noFill/>
        </p:spPr>
        <p:txBody>
          <a:bodyPr wrap="square">
            <a:spAutoFit/>
          </a:bodyPr>
          <a:lstStyle/>
          <a:p>
            <a:pPr>
              <a:spcAft>
                <a:spcPts val="1200"/>
              </a:spcAft>
            </a:pPr>
            <a:r>
              <a:rPr lang="en-US" dirty="0"/>
              <a:t>For Group A and Group B, find </a:t>
            </a:r>
            <a:r>
              <a:rPr lang="en-US" b="1" dirty="0"/>
              <a:t>a. </a:t>
            </a:r>
            <a:r>
              <a:rPr lang="en-US" dirty="0"/>
              <a:t>the mode </a:t>
            </a:r>
            <a:r>
              <a:rPr lang="en-US" b="1" dirty="0"/>
              <a:t>b. </a:t>
            </a:r>
            <a:r>
              <a:rPr lang="en-US" dirty="0"/>
              <a:t>the range. </a:t>
            </a:r>
          </a:p>
          <a:p>
            <a:pPr>
              <a:spcAft>
                <a:spcPts val="1200"/>
              </a:spcAft>
            </a:pPr>
            <a:r>
              <a:rPr lang="en-US" b="1" i="0" dirty="0">
                <a:solidFill>
                  <a:schemeClr val="tx1"/>
                </a:solidFill>
              </a:rPr>
              <a:t>Solution </a:t>
            </a:r>
          </a:p>
          <a:p>
            <a:pPr marL="514350" indent="-514350">
              <a:buFont typeface="+mj-lt"/>
              <a:buAutoNum type="alphaLcPeriod"/>
            </a:pPr>
            <a:r>
              <a:rPr lang="en-US" dirty="0"/>
              <a:t>From the arranged data in Example 2, we can find the mode by determining the most frequent item in each group. </a:t>
            </a:r>
          </a:p>
          <a:p>
            <a:pPr marL="461963" indent="-461963"/>
            <a:r>
              <a:rPr lang="en-US" b="1" dirty="0"/>
              <a:t>	Group A: </a:t>
            </a:r>
            <a:r>
              <a:rPr lang="en-US" dirty="0"/>
              <a:t>The mode is $25,000 ($25,000 occurs twice and no other item occurs more than once.)</a:t>
            </a:r>
          </a:p>
          <a:p>
            <a:pPr marL="461963" indent="-461963"/>
            <a:r>
              <a:rPr lang="en-US" b="1" dirty="0"/>
              <a:t>	Group B: </a:t>
            </a:r>
            <a:r>
              <a:rPr lang="en-US" dirty="0"/>
              <a:t>The mode is 90 minutes. (90 min occurs three times and no other item occurs more than twice.)</a:t>
            </a:r>
            <a:endParaRPr lang="en-US" i="0" dirty="0">
              <a:solidFill>
                <a:schemeClr val="tx1"/>
              </a:solidFill>
            </a:endParaRPr>
          </a:p>
        </p:txBody>
      </p:sp>
      <p:graphicFrame>
        <p:nvGraphicFramePr>
          <p:cNvPr id="14340"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5137" name="Equation" r:id="rId3" imgW="457677" imgH="793306" progId="Equation.DSMT4">
                  <p:embed/>
                </p:oleObj>
              </mc:Choice>
              <mc:Fallback>
                <p:oleObj name="Equation" r:id="rId3" imgW="457677" imgH="793306"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5138" name="Equation" r:id="rId5" imgW="457677" imgH="793306" progId="Equation.DSMT4">
                  <p:embed/>
                </p:oleObj>
              </mc:Choice>
              <mc:Fallback>
                <p:oleObj name="Equation" r:id="rId5" imgW="457677" imgH="79330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dirty="0">
                <a:solidFill>
                  <a:schemeClr val="accent1"/>
                </a:solidFill>
              </a:rPr>
              <a:t>Example 3: </a:t>
            </a:r>
            <a:r>
              <a:rPr lang="en-US" dirty="0">
                <a:solidFill>
                  <a:schemeClr val="accent1"/>
                </a:solidFill>
              </a:rPr>
              <a:t>Application: Finding </a:t>
            </a:r>
            <a:r>
              <a:rPr lang="en-US" sz="3200" dirty="0">
                <a:solidFill>
                  <a:schemeClr val="accent1"/>
                </a:solidFill>
              </a:rPr>
              <a:t>the Mode and Range (cont.)</a:t>
            </a:r>
          </a:p>
        </p:txBody>
      </p:sp>
      <p:sp>
        <p:nvSpPr>
          <p:cNvPr id="15363" name="Rectangle 3"/>
          <p:cNvSpPr>
            <a:spLocks noGrp="1"/>
          </p:cNvSpPr>
          <p:nvPr>
            <p:ph idx="1"/>
          </p:nvPr>
        </p:nvSpPr>
        <p:spPr>
          <a:xfrm>
            <a:off x="457200" y="1280160"/>
            <a:ext cx="8229600" cy="2505301"/>
          </a:xfrm>
          <a:noFill/>
        </p:spPr>
        <p:txBody>
          <a:bodyPr>
            <a:spAutoFit/>
          </a:bodyPr>
          <a:lstStyle/>
          <a:p>
            <a:r>
              <a:rPr lang="en-US" dirty="0"/>
              <a:t>Again referring to the arranged data in Example 2, we can calculate each range as follows.</a:t>
            </a:r>
          </a:p>
          <a:p>
            <a:pPr algn="ctr"/>
            <a:r>
              <a:rPr lang="en-US" dirty="0"/>
              <a:t>range = (largest value) − (smallest value) </a:t>
            </a:r>
            <a:r>
              <a:rPr lang="en-US" i="0" dirty="0">
                <a:solidFill>
                  <a:schemeClr val="tx1"/>
                </a:solidFill>
              </a:rPr>
              <a:t>	</a:t>
            </a:r>
          </a:p>
          <a:p>
            <a:r>
              <a:rPr lang="en-US" b="1" i="0" dirty="0">
                <a:solidFill>
                  <a:schemeClr val="tx1"/>
                </a:solidFill>
              </a:rPr>
              <a:t>Group A:</a:t>
            </a:r>
            <a:r>
              <a:rPr lang="en-US" i="0" dirty="0">
                <a:solidFill>
                  <a:schemeClr val="tx1"/>
                </a:solidFill>
              </a:rPr>
              <a:t> range</a:t>
            </a:r>
            <a:r>
              <a:rPr lang="en-US" b="1" i="0" dirty="0">
                <a:solidFill>
                  <a:schemeClr val="tx1"/>
                </a:solidFill>
              </a:rPr>
              <a:t> </a:t>
            </a:r>
            <a:r>
              <a:rPr lang="en-US" i="0" dirty="0">
                <a:solidFill>
                  <a:srgbClr val="000099"/>
                </a:solidFill>
              </a:rPr>
              <a:t>= $80,000 </a:t>
            </a:r>
            <a:r>
              <a:rPr lang="en-US" i="0" dirty="0">
                <a:solidFill>
                  <a:srgbClr val="000099"/>
                </a:solidFill>
                <a:latin typeface="Symbol" pitchFamily="18" charset="2"/>
              </a:rPr>
              <a:t>-</a:t>
            </a:r>
            <a:r>
              <a:rPr lang="en-US" i="0" dirty="0">
                <a:solidFill>
                  <a:srgbClr val="000099"/>
                </a:solidFill>
              </a:rPr>
              <a:t> $22,000 = </a:t>
            </a:r>
            <a:r>
              <a:rPr lang="en-US" i="0" dirty="0">
                <a:solidFill>
                  <a:srgbClr val="FF0008"/>
                </a:solidFill>
              </a:rPr>
              <a:t>$58,000</a:t>
            </a:r>
            <a:r>
              <a:rPr lang="en-US" i="0" dirty="0">
                <a:solidFill>
                  <a:schemeClr val="tx1"/>
                </a:solidFill>
              </a:rPr>
              <a:t>. </a:t>
            </a:r>
          </a:p>
          <a:p>
            <a:pPr marL="0" indent="0">
              <a:spcAft>
                <a:spcPts val="1200"/>
              </a:spcAft>
              <a:buFont typeface="Courier New" pitchFamily="49" charset="0"/>
              <a:buNone/>
            </a:pPr>
            <a:r>
              <a:rPr lang="en-US" b="1" i="0" dirty="0">
                <a:solidFill>
                  <a:schemeClr val="tx1"/>
                </a:solidFill>
              </a:rPr>
              <a:t>Group B:</a:t>
            </a:r>
            <a:r>
              <a:rPr lang="en-US" i="0" dirty="0">
                <a:solidFill>
                  <a:schemeClr val="tx1"/>
                </a:solidFill>
              </a:rPr>
              <a:t> range </a:t>
            </a:r>
            <a:r>
              <a:rPr lang="en-US" i="0" dirty="0">
                <a:solidFill>
                  <a:srgbClr val="000099"/>
                </a:solidFill>
              </a:rPr>
              <a:t>= 155 </a:t>
            </a:r>
            <a:r>
              <a:rPr lang="en-US" i="0" dirty="0">
                <a:solidFill>
                  <a:srgbClr val="000099"/>
                </a:solidFill>
                <a:latin typeface="Symbol" pitchFamily="18" charset="2"/>
              </a:rPr>
              <a:t>-</a:t>
            </a:r>
            <a:r>
              <a:rPr lang="en-US" i="0" dirty="0">
                <a:solidFill>
                  <a:srgbClr val="000099"/>
                </a:solidFill>
              </a:rPr>
              <a:t> 88 = </a:t>
            </a:r>
            <a:r>
              <a:rPr lang="en-US" i="0" dirty="0">
                <a:solidFill>
                  <a:srgbClr val="FF0000"/>
                </a:solidFill>
              </a:rPr>
              <a:t>67 minutes</a:t>
            </a:r>
            <a:r>
              <a:rPr lang="en-US" dirty="0">
                <a:solidFill>
                  <a:schemeClr val="tx1"/>
                </a:solidFill>
              </a:rPr>
              <a:t> </a:t>
            </a:r>
          </a:p>
        </p:txBody>
      </p:sp>
      <p:graphicFrame>
        <p:nvGraphicFramePr>
          <p:cNvPr id="15364"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6163" name="Equation" r:id="rId3" imgW="457677" imgH="793306" progId="Equation.DSMT4">
                  <p:embed/>
                </p:oleObj>
              </mc:Choice>
              <mc:Fallback>
                <p:oleObj name="Equation" r:id="rId3" imgW="457677" imgH="793306"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6164" name="Equation" r:id="rId5" imgW="457677" imgH="793306" progId="Equation.DSMT4">
                  <p:embed/>
                </p:oleObj>
              </mc:Choice>
              <mc:Fallback>
                <p:oleObj name="Equation" r:id="rId5" imgW="457677" imgH="79330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Completion Example </a:t>
            </a:r>
            <a:r>
              <a:rPr lang="en-US" dirty="0" smtClean="0"/>
              <a:t>4: </a:t>
            </a:r>
            <a:r>
              <a:rPr lang="en-US" dirty="0"/>
              <a:t>Application: Using the Mean to Find a Missing Value</a:t>
            </a:r>
          </a:p>
        </p:txBody>
      </p:sp>
      <p:sp>
        <p:nvSpPr>
          <p:cNvPr id="3" name="Content Placeholder 2"/>
          <p:cNvSpPr>
            <a:spLocks noGrp="1"/>
          </p:cNvSpPr>
          <p:nvPr>
            <p:ph idx="1"/>
          </p:nvPr>
        </p:nvSpPr>
        <p:spPr/>
        <p:txBody>
          <a:bodyPr>
            <a:normAutofit/>
          </a:bodyPr>
          <a:lstStyle/>
          <a:p>
            <a:r>
              <a:rPr lang="en-US" dirty="0"/>
              <a:t>Suppose that your grade in this class is the mean of 5 exam scores: 4 sectional exams and 1 comprehensive final exam, with each exam scored on an equal basis of 100 points. On the first 4 exams, you have scores of 85, 78, 82, and 70. What is the lowest score you can get on the final exam and still earn a grade of B in the course? (Assume that to get a B your mean score must be between 80 and 89.)</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a:t>
            </a:r>
            <a:r>
              <a:rPr lang="en-US" dirty="0" smtClean="0"/>
              <a:t>4: </a:t>
            </a:r>
            <a:r>
              <a:rPr lang="en-US" dirty="0"/>
              <a:t>Application: Using the Mean to Find a Missing Value (cont.)</a:t>
            </a:r>
          </a:p>
        </p:txBody>
      </p:sp>
      <p:sp>
        <p:nvSpPr>
          <p:cNvPr id="3" name="Content Placeholder 2"/>
          <p:cNvSpPr>
            <a:spLocks noGrp="1"/>
          </p:cNvSpPr>
          <p:nvPr>
            <p:ph idx="1"/>
          </p:nvPr>
        </p:nvSpPr>
        <p:spPr/>
        <p:txBody>
          <a:bodyPr/>
          <a:lstStyle/>
          <a:p>
            <a:r>
              <a:rPr lang="en-US" b="1" dirty="0"/>
              <a:t>Solution</a:t>
            </a:r>
          </a:p>
          <a:p>
            <a:r>
              <a:rPr lang="en-US" dirty="0"/>
              <a:t>Solve the problem by first finding the total number of points needed to obtain a mean of 80 on 5 exams. Then calculate the number of points accumulated on the first four exams. Finally, subtract the number of points  accumulated from the total needed. This will give the number of points needed on the final exam.</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a:t>
            </a:r>
            <a:r>
              <a:rPr lang="en-US" dirty="0" smtClean="0"/>
              <a:t>4: </a:t>
            </a:r>
            <a:r>
              <a:rPr lang="en-US" dirty="0"/>
              <a:t>Application: Using the Mean to Find a Missing Value (cont.)</a:t>
            </a:r>
          </a:p>
        </p:txBody>
      </p:sp>
      <p:sp>
        <p:nvSpPr>
          <p:cNvPr id="3" name="Content Placeholder 2"/>
          <p:cNvSpPr>
            <a:spLocks noGrp="1"/>
          </p:cNvSpPr>
          <p:nvPr>
            <p:ph idx="1"/>
          </p:nvPr>
        </p:nvSpPr>
        <p:spPr/>
        <p:txBody>
          <a:bodyPr/>
          <a:lstStyle/>
          <a:p>
            <a:pPr marL="514350" indent="-514350">
              <a:buFont typeface="+mj-lt"/>
              <a:buAutoNum type="alphaLcPeriod"/>
            </a:pPr>
            <a:r>
              <a:rPr lang="en-US" dirty="0"/>
              <a:t>Find the total number of points needed for a B. Since the 5 exams are to have a mean score of 80 (or more), then the total number of points must be at least the following product.</a:t>
            </a:r>
          </a:p>
        </p:txBody>
      </p:sp>
      <p:graphicFrame>
        <p:nvGraphicFramePr>
          <p:cNvPr id="24578" name="Object 2"/>
          <p:cNvGraphicFramePr>
            <a:graphicFrameLocks noChangeAspect="1"/>
          </p:cNvGraphicFramePr>
          <p:nvPr/>
        </p:nvGraphicFramePr>
        <p:xfrm>
          <a:off x="2057400" y="3263900"/>
          <a:ext cx="571500" cy="1536700"/>
        </p:xfrm>
        <a:graphic>
          <a:graphicData uri="http://schemas.openxmlformats.org/presentationml/2006/ole">
            <mc:AlternateContent xmlns:mc="http://schemas.openxmlformats.org/markup-compatibility/2006">
              <mc:Choice xmlns:v="urn:schemas-microsoft-com:vml" Requires="v">
                <p:oleObj spid="_x0000_s24585" name="Equation" r:id="rId3" imgW="571320" imgH="1536480" progId="Equation.DSMT4">
                  <p:embed/>
                </p:oleObj>
              </mc:Choice>
              <mc:Fallback>
                <p:oleObj name="Equation" r:id="rId3" imgW="571320" imgH="1536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3263900"/>
                        <a:ext cx="571500" cy="1536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048000" y="4419600"/>
            <a:ext cx="3962400" cy="369332"/>
          </a:xfrm>
          <a:prstGeom prst="rect">
            <a:avLst/>
          </a:prstGeom>
        </p:spPr>
        <p:txBody>
          <a:bodyPr wrap="square">
            <a:spAutoFit/>
          </a:bodyPr>
          <a:lstStyle/>
          <a:p>
            <a:r>
              <a:rPr lang="en-US" dirty="0">
                <a:solidFill>
                  <a:srgbClr val="2D7D9F"/>
                </a:solidFill>
              </a:rPr>
              <a:t>Minimum total points needed for a 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a:t>
            </a:r>
            <a:r>
              <a:rPr lang="en-US" dirty="0" smtClean="0"/>
              <a:t>4: </a:t>
            </a:r>
            <a:r>
              <a:rPr lang="en-US" dirty="0"/>
              <a:t>Application: Using the Mean to Find a Missing Value (cont.)</a:t>
            </a:r>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t>Calculate the number of points you have accumulated on the first 4 exams.</a:t>
            </a:r>
          </a:p>
        </p:txBody>
      </p:sp>
      <p:graphicFrame>
        <p:nvGraphicFramePr>
          <p:cNvPr id="25602" name="Object 2"/>
          <p:cNvGraphicFramePr>
            <a:graphicFrameLocks noChangeAspect="1"/>
          </p:cNvGraphicFramePr>
          <p:nvPr/>
        </p:nvGraphicFramePr>
        <p:xfrm>
          <a:off x="1860550" y="2273300"/>
          <a:ext cx="660400" cy="2679700"/>
        </p:xfrm>
        <a:graphic>
          <a:graphicData uri="http://schemas.openxmlformats.org/presentationml/2006/ole">
            <mc:AlternateContent xmlns:mc="http://schemas.openxmlformats.org/markup-compatibility/2006">
              <mc:Choice xmlns:v="urn:schemas-microsoft-com:vml" Requires="v">
                <p:oleObj spid="_x0000_s25609" name="Equation" r:id="rId3" imgW="660240" imgH="2679480" progId="Equation.DSMT4">
                  <p:embed/>
                </p:oleObj>
              </mc:Choice>
              <mc:Fallback>
                <p:oleObj name="Equation" r:id="rId3" imgW="660240" imgH="2679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0550" y="2273300"/>
                        <a:ext cx="660400" cy="2679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048000" y="4419600"/>
            <a:ext cx="2209800" cy="369332"/>
          </a:xfrm>
          <a:prstGeom prst="rect">
            <a:avLst/>
          </a:prstGeom>
        </p:spPr>
        <p:txBody>
          <a:bodyPr wrap="square">
            <a:spAutoFit/>
          </a:bodyPr>
          <a:lstStyle/>
          <a:p>
            <a:r>
              <a:rPr lang="en-US" dirty="0">
                <a:solidFill>
                  <a:srgbClr val="2D7D9F"/>
                </a:solidFill>
              </a:rPr>
              <a:t>Points accumulated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kern="1200" dirty="0">
                <a:solidFill>
                  <a:schemeClr val="accent1"/>
                </a:solidFill>
              </a:rPr>
              <a:t>Objectives</a:t>
            </a:r>
            <a:endParaRPr lang="en-US" kern="1200"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61963" indent="-461963">
              <a:buFont typeface="Courier New" pitchFamily="49" charset="0"/>
              <a:buChar char="o"/>
            </a:pPr>
            <a:r>
              <a:rPr lang="en-US" dirty="0"/>
              <a:t>Recognize common statistical terms.</a:t>
            </a:r>
            <a:endParaRPr lang="en-US" i="0" dirty="0">
              <a:solidFill>
                <a:schemeClr val="tx1"/>
              </a:solidFill>
            </a:endParaRPr>
          </a:p>
          <a:p>
            <a:pPr marL="461963" indent="-461963">
              <a:buFont typeface="Courier New" pitchFamily="49" charset="0"/>
              <a:buChar char="o"/>
            </a:pPr>
            <a:r>
              <a:rPr lang="en-US" dirty="0"/>
              <a:t>Calculate mean, median, mode, and range.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a:t>
            </a:r>
            <a:r>
              <a:rPr lang="en-US" dirty="0" smtClean="0"/>
              <a:t>4: </a:t>
            </a:r>
            <a:r>
              <a:rPr lang="en-US" dirty="0"/>
              <a:t>Application: Using the Mean to Find a Missing Value (cont.)</a:t>
            </a:r>
          </a:p>
        </p:txBody>
      </p:sp>
      <p:sp>
        <p:nvSpPr>
          <p:cNvPr id="3" name="Content Placeholder 2"/>
          <p:cNvSpPr>
            <a:spLocks noGrp="1"/>
          </p:cNvSpPr>
          <p:nvPr>
            <p:ph idx="1"/>
          </p:nvPr>
        </p:nvSpPr>
        <p:spPr/>
        <p:txBody>
          <a:bodyPr>
            <a:normAutofit/>
          </a:bodyPr>
          <a:lstStyle/>
          <a:p>
            <a:pPr marL="514350" indent="-514350">
              <a:buFont typeface="+mj-lt"/>
              <a:buAutoNum type="alphaLcPeriod" startAt="3"/>
            </a:pPr>
            <a:r>
              <a:rPr lang="en-US" dirty="0"/>
              <a:t>To obtain a mean of 80 (or more) on your 5 exams, you need the following score on the final exam.</a:t>
            </a:r>
          </a:p>
          <a:p>
            <a:pPr marL="514350" indent="-514350">
              <a:buFont typeface="+mj-lt"/>
              <a:buAutoNum type="alphaLcPeriod" startAt="3"/>
            </a:pPr>
            <a:endParaRPr lang="en-US" dirty="0"/>
          </a:p>
          <a:p>
            <a:pPr marL="514350" indent="-514350">
              <a:buFont typeface="+mj-lt"/>
              <a:buAutoNum type="alphaLcPeriod" startAt="3"/>
            </a:pPr>
            <a:endParaRPr lang="en-US" dirty="0"/>
          </a:p>
          <a:p>
            <a:pPr marL="514350" indent="-514350">
              <a:buFont typeface="+mj-lt"/>
              <a:buAutoNum type="alphaLcPeriod" startAt="3"/>
            </a:pPr>
            <a:endParaRPr lang="en-US" dirty="0"/>
          </a:p>
          <a:p>
            <a:pPr marL="514350" indent="-514350">
              <a:buFont typeface="+mj-lt"/>
              <a:buAutoNum type="alphaLcPeriod" startAt="3"/>
            </a:pPr>
            <a:endParaRPr lang="en-US" dirty="0"/>
          </a:p>
          <a:p>
            <a:r>
              <a:rPr lang="en-US" dirty="0"/>
              <a:t>Thus, you need at least a score of </a:t>
            </a:r>
            <a:r>
              <a:rPr lang="en-US" u="sng" dirty="0">
                <a:solidFill>
                  <a:srgbClr val="C00000"/>
                </a:solidFill>
              </a:rPr>
              <a:t>85</a:t>
            </a:r>
            <a:r>
              <a:rPr lang="en-US" dirty="0"/>
              <a:t> on your final exam to earn a grade of B for the course. </a:t>
            </a:r>
            <a:endParaRPr lang="en-US" dirty="0" smtClean="0"/>
          </a:p>
        </p:txBody>
      </p:sp>
      <p:graphicFrame>
        <p:nvGraphicFramePr>
          <p:cNvPr id="26626" name="Object 2"/>
          <p:cNvGraphicFramePr>
            <a:graphicFrameLocks noChangeAspect="1"/>
          </p:cNvGraphicFramePr>
          <p:nvPr>
            <p:extLst>
              <p:ext uri="{D42A27DB-BD31-4B8C-83A1-F6EECF244321}">
                <p14:modId xmlns:p14="http://schemas.microsoft.com/office/powerpoint/2010/main" val="3311173631"/>
              </p:ext>
            </p:extLst>
          </p:nvPr>
        </p:nvGraphicFramePr>
        <p:xfrm>
          <a:off x="1784350" y="2349500"/>
          <a:ext cx="1270000" cy="1612900"/>
        </p:xfrm>
        <a:graphic>
          <a:graphicData uri="http://schemas.openxmlformats.org/presentationml/2006/ole">
            <mc:AlternateContent xmlns:mc="http://schemas.openxmlformats.org/markup-compatibility/2006">
              <mc:Choice xmlns:v="urn:schemas-microsoft-com:vml" Requires="v">
                <p:oleObj spid="_x0000_s26633" name="Equation" r:id="rId3" imgW="1269720" imgH="1612800" progId="Equation.DSMT4">
                  <p:embed/>
                </p:oleObj>
              </mc:Choice>
              <mc:Fallback>
                <p:oleObj name="Equation" r:id="rId3" imgW="1269720" imgH="1612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84350" y="2349500"/>
                        <a:ext cx="1270000" cy="1612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225567" y="2345655"/>
            <a:ext cx="2209800" cy="369332"/>
          </a:xfrm>
          <a:prstGeom prst="rect">
            <a:avLst/>
          </a:prstGeom>
        </p:spPr>
        <p:txBody>
          <a:bodyPr wrap="square">
            <a:spAutoFit/>
          </a:bodyPr>
          <a:lstStyle/>
          <a:p>
            <a:r>
              <a:rPr lang="en-US" dirty="0">
                <a:solidFill>
                  <a:srgbClr val="2D7D9F"/>
                </a:solidFill>
              </a:rPr>
              <a:t>Total points needed</a:t>
            </a:r>
          </a:p>
        </p:txBody>
      </p:sp>
      <p:sp>
        <p:nvSpPr>
          <p:cNvPr id="6" name="Rectangle 5"/>
          <p:cNvSpPr/>
          <p:nvPr/>
        </p:nvSpPr>
        <p:spPr>
          <a:xfrm>
            <a:off x="3233956" y="2882334"/>
            <a:ext cx="2209800" cy="369332"/>
          </a:xfrm>
          <a:prstGeom prst="rect">
            <a:avLst/>
          </a:prstGeom>
        </p:spPr>
        <p:txBody>
          <a:bodyPr wrap="square">
            <a:spAutoFit/>
          </a:bodyPr>
          <a:lstStyle/>
          <a:p>
            <a:r>
              <a:rPr lang="en-US" dirty="0">
                <a:solidFill>
                  <a:srgbClr val="2D7D9F"/>
                </a:solidFill>
              </a:rPr>
              <a:t>Points accumulated</a:t>
            </a:r>
          </a:p>
        </p:txBody>
      </p:sp>
      <p:sp>
        <p:nvSpPr>
          <p:cNvPr id="7" name="Rectangle 6"/>
          <p:cNvSpPr/>
          <p:nvPr/>
        </p:nvSpPr>
        <p:spPr>
          <a:xfrm>
            <a:off x="3233956" y="3479567"/>
            <a:ext cx="3624044" cy="369332"/>
          </a:xfrm>
          <a:prstGeom prst="rect">
            <a:avLst/>
          </a:prstGeom>
        </p:spPr>
        <p:txBody>
          <a:bodyPr wrap="square">
            <a:spAutoFit/>
          </a:bodyPr>
          <a:lstStyle/>
          <a:p>
            <a:r>
              <a:rPr lang="en-US" dirty="0">
                <a:solidFill>
                  <a:srgbClr val="2D7D9F"/>
                </a:solidFill>
              </a:rPr>
              <a:t>Points needed on the final exam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Mean, Median, Mode, and Range</a:t>
            </a:r>
          </a:p>
        </p:txBody>
      </p:sp>
      <p:sp>
        <p:nvSpPr>
          <p:cNvPr id="4" name="Content Placeholder 3"/>
          <p:cNvSpPr>
            <a:spLocks noGrp="1"/>
          </p:cNvSpPr>
          <p:nvPr>
            <p:ph idx="1"/>
          </p:nvPr>
        </p:nvSpPr>
        <p:spPr>
          <a:xfrm>
            <a:off x="457200" y="1050498"/>
            <a:ext cx="8229600" cy="4918269"/>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Of the four statistics mentioned in this section, the mean and median are most commonly used. Many people feel that the mean (or arithmetic average) is relied on too much in reporting central tendencies. A few very large (or very small) data items can distort the mean as a picture of a central tendency. As you can see in the Group A data, the median of $27,500 is probably more representative of the data than the mean of $35,250. Note how the one income of $80,000 raises the mean considerably. </a:t>
            </a:r>
            <a:endParaRPr lang="en-US"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Mean, Median, Mode, and Range</a:t>
            </a:r>
          </a:p>
        </p:txBody>
      </p:sp>
      <p:sp>
        <p:nvSpPr>
          <p:cNvPr id="4" name="Content Placeholder 3"/>
          <p:cNvSpPr>
            <a:spLocks noGrp="1"/>
          </p:cNvSpPr>
          <p:nvPr>
            <p:ph idx="1"/>
          </p:nvPr>
        </p:nvSpPr>
        <p:spPr>
          <a:xfrm>
            <a:off x="457200" y="1280160"/>
            <a:ext cx="8229600" cy="1902059"/>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 (cont.)</a:t>
            </a:r>
          </a:p>
          <a:p>
            <a:r>
              <a:rPr lang="en-US" dirty="0">
                <a:solidFill>
                  <a:srgbClr val="000000"/>
                </a:solidFill>
              </a:rPr>
              <a:t>When you read an article in a magazine or newspaper that reports means or medians, you should now have a better understanding of the implications.</a:t>
            </a:r>
            <a:endParaRPr lang="en-US"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Terms Used in the Study of Statistics</a:t>
            </a:r>
            <a:endParaRPr lang="en-US" sz="3200" dirty="0">
              <a:solidFill>
                <a:schemeClr val="accent1"/>
              </a:solidFill>
            </a:endParaRPr>
          </a:p>
        </p:txBody>
      </p:sp>
      <p:sp>
        <p:nvSpPr>
          <p:cNvPr id="5" name="Content Placeholder 4"/>
          <p:cNvSpPr>
            <a:spLocks noGrp="1"/>
          </p:cNvSpPr>
          <p:nvPr>
            <p:ph idx="1"/>
          </p:nvPr>
        </p:nvSpPr>
        <p:spPr>
          <a:xfrm>
            <a:off x="457200" y="1219200"/>
            <a:ext cx="8229600" cy="4690515"/>
          </a:xfrm>
          <a:solidFill>
            <a:srgbClr val="FFFFCC"/>
          </a:solidFill>
          <a:ln w="28575">
            <a:solidFill>
              <a:srgbClr val="000000"/>
            </a:solidFill>
          </a:ln>
        </p:spPr>
        <p:txBody>
          <a:bodyPr>
            <a:spAutoFit/>
          </a:bodyPr>
          <a:lstStyle/>
          <a:p>
            <a:pPr algn="ctr" eaLnBrk="0" hangingPunct="0">
              <a:spcAft>
                <a:spcPts val="1200"/>
              </a:spcAft>
            </a:pPr>
            <a:r>
              <a:rPr lang="en-US" b="1" dirty="0">
                <a:solidFill>
                  <a:srgbClr val="000000"/>
                </a:solidFill>
                <a:latin typeface="Calibri" pitchFamily="34" charset="0"/>
              </a:rPr>
              <a:t>Definition</a:t>
            </a:r>
            <a:endParaRPr lang="en-US" i="1" dirty="0">
              <a:solidFill>
                <a:srgbClr val="000000"/>
              </a:solidFill>
              <a:latin typeface="Calibri" pitchFamily="34" charset="0"/>
            </a:endParaRPr>
          </a:p>
          <a:p>
            <a:pPr eaLnBrk="0" hangingPunct="0">
              <a:spcAft>
                <a:spcPts val="1200"/>
              </a:spcAft>
            </a:pPr>
            <a:r>
              <a:rPr lang="en-US" b="1" dirty="0">
                <a:solidFill>
                  <a:srgbClr val="C00000"/>
                </a:solidFill>
                <a:latin typeface="Calibri" pitchFamily="34" charset="0"/>
              </a:rPr>
              <a:t>Data</a:t>
            </a:r>
            <a:r>
              <a:rPr lang="en-US" dirty="0">
                <a:solidFill>
                  <a:srgbClr val="000000"/>
                </a:solidFill>
                <a:latin typeface="Calibri" pitchFamily="34" charset="0"/>
              </a:rPr>
              <a:t>: Value(s) measuring some characteristic of interest such as income, height, weight, grade point averages, scores on tests, and so on.  (We will consider only numerical data.)</a:t>
            </a:r>
          </a:p>
          <a:p>
            <a:pPr eaLnBrk="0" hangingPunct="0">
              <a:spcAft>
                <a:spcPts val="1200"/>
              </a:spcAft>
            </a:pPr>
            <a:r>
              <a:rPr lang="en-US" b="1" dirty="0">
                <a:solidFill>
                  <a:srgbClr val="C00000"/>
                </a:solidFill>
              </a:rPr>
              <a:t>Statistic</a:t>
            </a:r>
            <a:r>
              <a:rPr lang="en-US" dirty="0">
                <a:solidFill>
                  <a:srgbClr val="000000"/>
                </a:solidFill>
              </a:rPr>
              <a:t>: A single number describing some characteristic of the data.</a:t>
            </a:r>
            <a:r>
              <a:rPr lang="en-US" dirty="0">
                <a:solidFill>
                  <a:srgbClr val="000000"/>
                </a:solidFill>
                <a:latin typeface="Calibri" pitchFamily="34" charset="0"/>
              </a:rPr>
              <a:t> </a:t>
            </a:r>
          </a:p>
          <a:p>
            <a:r>
              <a:rPr lang="en-US" b="1" dirty="0">
                <a:solidFill>
                  <a:srgbClr val="C00000"/>
                </a:solidFill>
                <a:latin typeface="Calibri" pitchFamily="34" charset="0"/>
              </a:rPr>
              <a:t>Mean</a:t>
            </a:r>
            <a:r>
              <a:rPr lang="en-US" dirty="0">
                <a:solidFill>
                  <a:srgbClr val="000000"/>
                </a:solidFill>
                <a:latin typeface="Calibri" pitchFamily="34" charset="0"/>
              </a:rPr>
              <a:t>:</a:t>
            </a:r>
            <a:r>
              <a:rPr lang="en-US" b="1" dirty="0">
                <a:solidFill>
                  <a:srgbClr val="000000"/>
                </a:solidFill>
                <a:latin typeface="Calibri" pitchFamily="34" charset="0"/>
              </a:rPr>
              <a:t> </a:t>
            </a:r>
            <a:r>
              <a:rPr lang="en-US" dirty="0">
                <a:solidFill>
                  <a:srgbClr val="000000"/>
                </a:solidFill>
                <a:latin typeface="Calibri" pitchFamily="34" charset="0"/>
              </a:rPr>
              <a:t>The sum of all the data divided by the number of data items.  (</a:t>
            </a:r>
            <a:r>
              <a:rPr lang="en-US" dirty="0">
                <a:solidFill>
                  <a:srgbClr val="000000"/>
                </a:solidFill>
              </a:rPr>
              <a:t>The arithmetic average of the data.</a:t>
            </a:r>
            <a:r>
              <a:rPr lang="en-US" dirty="0">
                <a:solidFill>
                  <a:srgbClr val="000000"/>
                </a:solidFill>
                <a:latin typeface="Calibri" pitchFamily="34" charset="0"/>
              </a:rPr>
              <a:t>)</a:t>
            </a:r>
            <a:endParaRPr lang="en-US" b="1" dirty="0">
              <a:solidFill>
                <a:srgbClr val="000000"/>
              </a:solidFill>
              <a:latin typeface="Calibri" pitchFamily="34" charset="0"/>
            </a:endParaRPr>
          </a:p>
        </p:txBody>
      </p:sp>
      <p:graphicFrame>
        <p:nvGraphicFramePr>
          <p:cNvPr id="6147" name="Object 4"/>
          <p:cNvGraphicFramePr>
            <a:graphicFrameLocks noChangeAspect="1"/>
          </p:cNvGraphicFramePr>
          <p:nvPr/>
        </p:nvGraphicFramePr>
        <p:xfrm>
          <a:off x="3276600" y="1790700"/>
          <a:ext cx="914400" cy="190500"/>
        </p:xfrm>
        <a:graphic>
          <a:graphicData uri="http://schemas.openxmlformats.org/presentationml/2006/ole">
            <mc:AlternateContent xmlns:mc="http://schemas.openxmlformats.org/markup-compatibility/2006">
              <mc:Choice xmlns:v="urn:schemas-microsoft-com:vml" Requires="v">
                <p:oleObj spid="_x0000_s1034" name="Equation" r:id="rId3" imgW="451710" imgH="652471" progId="Equation.DSMT4">
                  <p:embed/>
                </p:oleObj>
              </mc:Choice>
              <mc:Fallback>
                <p:oleObj name="Equation" r:id="rId3" imgW="451710" imgH="652471"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190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dirty="0"/>
              <a:t>Terms Used in the Study of Statistics</a:t>
            </a:r>
            <a:endParaRPr lang="en-US" sz="3200" dirty="0">
              <a:solidFill>
                <a:schemeClr val="accent1"/>
              </a:solidFill>
            </a:endParaRPr>
          </a:p>
        </p:txBody>
      </p:sp>
      <p:sp>
        <p:nvSpPr>
          <p:cNvPr id="4" name="Content Placeholder 3"/>
          <p:cNvSpPr>
            <a:spLocks noGrp="1"/>
          </p:cNvSpPr>
          <p:nvPr>
            <p:ph idx="1"/>
          </p:nvPr>
        </p:nvSpPr>
        <p:spPr>
          <a:xfrm>
            <a:off x="457200" y="1280160"/>
            <a:ext cx="8229600" cy="4659737"/>
          </a:xfrm>
          <a:solidFill>
            <a:srgbClr val="FFFFCC"/>
          </a:solidFill>
          <a:ln w="28575">
            <a:solidFill>
              <a:srgbClr val="000000"/>
            </a:solidFill>
          </a:ln>
        </p:spPr>
        <p:txBody>
          <a:bodyPr>
            <a:spAutoFit/>
          </a:bodyPr>
          <a:lstStyle/>
          <a:p>
            <a:pPr algn="ctr" eaLnBrk="0" hangingPunct="0">
              <a:spcBef>
                <a:spcPts val="0"/>
              </a:spcBef>
            </a:pPr>
            <a:r>
              <a:rPr lang="en-US" b="1" dirty="0">
                <a:solidFill>
                  <a:srgbClr val="000000"/>
                </a:solidFill>
                <a:latin typeface="Calibri" pitchFamily="34" charset="0"/>
              </a:rPr>
              <a:t>Definition</a:t>
            </a:r>
            <a:r>
              <a:rPr lang="en-US" i="1" dirty="0">
                <a:solidFill>
                  <a:srgbClr val="000000"/>
                </a:solidFill>
                <a:latin typeface="Calibri" pitchFamily="34" charset="0"/>
              </a:rPr>
              <a:t> </a:t>
            </a:r>
            <a:r>
              <a:rPr lang="en-US" b="1" dirty="0">
                <a:solidFill>
                  <a:srgbClr val="000000"/>
                </a:solidFill>
                <a:latin typeface="Calibri" pitchFamily="34" charset="0"/>
              </a:rPr>
              <a:t>(cont.)</a:t>
            </a:r>
          </a:p>
          <a:p>
            <a:r>
              <a:rPr lang="en-US" b="1" dirty="0">
                <a:solidFill>
                  <a:srgbClr val="C00000"/>
                </a:solidFill>
                <a:latin typeface="Calibri" pitchFamily="34" charset="0"/>
              </a:rPr>
              <a:t>Median</a:t>
            </a:r>
            <a:r>
              <a:rPr lang="en-US" dirty="0">
                <a:solidFill>
                  <a:srgbClr val="000000"/>
                </a:solidFill>
                <a:latin typeface="Calibri" pitchFamily="34" charset="0"/>
              </a:rPr>
              <a:t>:</a:t>
            </a:r>
            <a:r>
              <a:rPr lang="en-US" b="1" dirty="0">
                <a:solidFill>
                  <a:srgbClr val="000000"/>
                </a:solidFill>
                <a:latin typeface="Calibri" pitchFamily="34" charset="0"/>
              </a:rPr>
              <a:t> </a:t>
            </a:r>
            <a:r>
              <a:rPr lang="en-US" dirty="0">
                <a:solidFill>
                  <a:srgbClr val="000000"/>
                </a:solidFill>
              </a:rPr>
              <a:t>The middle of the data after the data have been arranged in order (smallest to largest or vice versa). (The median may or may not be one of the data items.)</a:t>
            </a:r>
            <a:r>
              <a:rPr lang="en-US" dirty="0">
                <a:solidFill>
                  <a:srgbClr val="000000"/>
                </a:solidFill>
                <a:latin typeface="Calibri" pitchFamily="34" charset="0"/>
              </a:rPr>
              <a:t> </a:t>
            </a:r>
          </a:p>
          <a:p>
            <a:r>
              <a:rPr lang="en-US" b="1" dirty="0">
                <a:solidFill>
                  <a:srgbClr val="C00000"/>
                </a:solidFill>
                <a:latin typeface="Calibri" pitchFamily="34" charset="0"/>
              </a:rPr>
              <a:t>Mode</a:t>
            </a:r>
            <a:r>
              <a:rPr lang="en-US" dirty="0">
                <a:solidFill>
                  <a:srgbClr val="000000"/>
                </a:solidFill>
                <a:latin typeface="Calibri" pitchFamily="34" charset="0"/>
              </a:rPr>
              <a:t>:</a:t>
            </a:r>
            <a:r>
              <a:rPr lang="en-US" b="1" dirty="0">
                <a:solidFill>
                  <a:srgbClr val="000000"/>
                </a:solidFill>
                <a:latin typeface="Calibri" pitchFamily="34" charset="0"/>
              </a:rPr>
              <a:t> </a:t>
            </a:r>
            <a:r>
              <a:rPr lang="en-US" dirty="0">
                <a:solidFill>
                  <a:srgbClr val="000000"/>
                </a:solidFill>
              </a:rPr>
              <a:t>The data item(s) that appears the most number of times. (A set of data may have more than one mode.)</a:t>
            </a:r>
            <a:endParaRPr lang="en-US" dirty="0">
              <a:solidFill>
                <a:srgbClr val="000000"/>
              </a:solidFill>
              <a:latin typeface="Calibri" pitchFamily="34" charset="0"/>
            </a:endParaRPr>
          </a:p>
          <a:p>
            <a:pPr eaLnBrk="0" hangingPunct="0">
              <a:spcBef>
                <a:spcPts val="0"/>
              </a:spcBef>
            </a:pPr>
            <a:r>
              <a:rPr lang="en-US" b="1" dirty="0" smtClean="0">
                <a:solidFill>
                  <a:srgbClr val="C00000"/>
                </a:solidFill>
                <a:latin typeface="Calibri" pitchFamily="34" charset="0"/>
              </a:rPr>
              <a:t>Range</a:t>
            </a:r>
            <a:r>
              <a:rPr lang="en-US" dirty="0" smtClean="0">
                <a:solidFill>
                  <a:srgbClr val="000000"/>
                </a:solidFill>
                <a:latin typeface="Calibri" pitchFamily="34" charset="0"/>
              </a:rPr>
              <a:t>:</a:t>
            </a:r>
            <a:r>
              <a:rPr lang="en-US" b="1" dirty="0" smtClean="0">
                <a:solidFill>
                  <a:srgbClr val="000000"/>
                </a:solidFill>
                <a:latin typeface="Calibri" pitchFamily="34" charset="0"/>
              </a:rPr>
              <a:t> </a:t>
            </a:r>
            <a:r>
              <a:rPr lang="en-US" dirty="0">
                <a:solidFill>
                  <a:srgbClr val="000000"/>
                </a:solidFill>
                <a:latin typeface="Calibri" pitchFamily="34" charset="0"/>
              </a:rPr>
              <a:t>The difference between the largest and smallest data items.</a:t>
            </a:r>
            <a:endParaRPr lang="en-US" i="1" dirty="0">
              <a:solidFill>
                <a:srgbClr val="10253F"/>
              </a:solidFill>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Mean, Median, Mode, and Range</a:t>
            </a:r>
          </a:p>
        </p:txBody>
      </p:sp>
      <p:graphicFrame>
        <p:nvGraphicFramePr>
          <p:cNvPr id="4" name="Content Placeholder 3"/>
          <p:cNvGraphicFramePr>
            <a:graphicFrameLocks noGrp="1"/>
          </p:cNvGraphicFramePr>
          <p:nvPr>
            <p:ph idx="1"/>
          </p:nvPr>
        </p:nvGraphicFramePr>
        <p:xfrm>
          <a:off x="457200" y="1279525"/>
          <a:ext cx="8229600" cy="158496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xmlns="" val="20000"/>
                    </a:ext>
                  </a:extLst>
                </a:gridCol>
                <a:gridCol w="2057400">
                  <a:extLst>
                    <a:ext uri="{9D8B030D-6E8A-4147-A177-3AD203B41FA5}">
                      <a16:colId xmlns:a16="http://schemas.microsoft.com/office/drawing/2014/main" xmlns="" val="20001"/>
                    </a:ext>
                  </a:extLst>
                </a:gridCol>
                <a:gridCol w="20574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370840">
                <a:tc gridSpan="4">
                  <a:txBody>
                    <a:bodyPr/>
                    <a:lstStyle/>
                    <a:p>
                      <a:pPr algn="ctr"/>
                      <a:r>
                        <a:rPr lang="en-US" sz="2000" dirty="0"/>
                        <a:t>Group A</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70840">
                <a:tc gridSpan="4">
                  <a:txBody>
                    <a:bodyPr/>
                    <a:lstStyle/>
                    <a:p>
                      <a:pPr algn="ctr"/>
                      <a:r>
                        <a:rPr lang="en-US" sz="2000" b="1" dirty="0">
                          <a:solidFill>
                            <a:srgbClr val="000000"/>
                          </a:solidFill>
                        </a:rPr>
                        <a:t>Annual Income for 8 Families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1"/>
                  </a:ext>
                </a:extLst>
              </a:tr>
              <a:tr h="370840">
                <a:tc>
                  <a:txBody>
                    <a:bodyPr/>
                    <a:lstStyle/>
                    <a:p>
                      <a:pPr algn="ctr"/>
                      <a:r>
                        <a:rPr lang="en-US" sz="2000" kern="1200" baseline="0" dirty="0">
                          <a:solidFill>
                            <a:srgbClr val="000000"/>
                          </a:solidFill>
                          <a:latin typeface="+mn-lt"/>
                          <a:ea typeface="+mn-ea"/>
                          <a:cs typeface="+mn-cs"/>
                        </a:rPr>
                        <a:t>$28,000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$22,000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$25,000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$27,000</a:t>
                      </a:r>
                      <a:endParaRPr lang="en-US" sz="2000" dirty="0">
                        <a:solidFill>
                          <a:srgbClr val="000000"/>
                        </a:solidFill>
                      </a:endParaRPr>
                    </a:p>
                  </a:txBody>
                  <a:tcPr/>
                </a:tc>
                <a:extLst>
                  <a:ext uri="{0D108BD9-81ED-4DB2-BD59-A6C34878D82A}">
                    <a16:rowId xmlns:a16="http://schemas.microsoft.com/office/drawing/2014/main" xmlns="" val="10002"/>
                  </a:ext>
                </a:extLst>
              </a:tr>
              <a:tr h="370840">
                <a:tc>
                  <a:txBody>
                    <a:bodyPr/>
                    <a:lstStyle/>
                    <a:p>
                      <a:pPr algn="ctr"/>
                      <a:r>
                        <a:rPr lang="en-US" sz="2000" kern="1200" baseline="0" dirty="0">
                          <a:solidFill>
                            <a:srgbClr val="000000"/>
                          </a:solidFill>
                          <a:latin typeface="+mn-lt"/>
                          <a:ea typeface="+mn-ea"/>
                          <a:cs typeface="+mn-cs"/>
                        </a:rPr>
                        <a:t>$45,000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$80,000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$25,000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$30,000</a:t>
                      </a:r>
                      <a:endParaRPr lang="en-US" sz="2000" dirty="0">
                        <a:solidFill>
                          <a:srgbClr val="000000"/>
                        </a:solidFill>
                      </a:endParaRPr>
                    </a:p>
                  </a:txBody>
                  <a:tcPr/>
                </a:tc>
                <a:extLst>
                  <a:ext uri="{0D108BD9-81ED-4DB2-BD59-A6C34878D82A}">
                    <a16:rowId xmlns:a16="http://schemas.microsoft.com/office/drawing/2014/main" xmlns="" val="10003"/>
                  </a:ext>
                </a:extLst>
              </a:tr>
            </a:tbl>
          </a:graphicData>
        </a:graphic>
      </p:graphicFrame>
      <p:graphicFrame>
        <p:nvGraphicFramePr>
          <p:cNvPr id="8" name="Table 7"/>
          <p:cNvGraphicFramePr>
            <a:graphicFrameLocks noGrp="1"/>
          </p:cNvGraphicFramePr>
          <p:nvPr/>
        </p:nvGraphicFramePr>
        <p:xfrm>
          <a:off x="457200" y="3352800"/>
          <a:ext cx="8229600" cy="158496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gridCol w="1371600">
                  <a:extLst>
                    <a:ext uri="{9D8B030D-6E8A-4147-A177-3AD203B41FA5}">
                      <a16:colId xmlns:a16="http://schemas.microsoft.com/office/drawing/2014/main" xmlns="" val="20003"/>
                    </a:ext>
                  </a:extLst>
                </a:gridCol>
                <a:gridCol w="1371600">
                  <a:extLst>
                    <a:ext uri="{9D8B030D-6E8A-4147-A177-3AD203B41FA5}">
                      <a16:colId xmlns:a16="http://schemas.microsoft.com/office/drawing/2014/main" xmlns="" val="20004"/>
                    </a:ext>
                  </a:extLst>
                </a:gridCol>
                <a:gridCol w="1371600">
                  <a:extLst>
                    <a:ext uri="{9D8B030D-6E8A-4147-A177-3AD203B41FA5}">
                      <a16:colId xmlns:a16="http://schemas.microsoft.com/office/drawing/2014/main" xmlns="" val="20005"/>
                    </a:ext>
                  </a:extLst>
                </a:gridCol>
              </a:tblGrid>
              <a:tr h="370840">
                <a:tc gridSpan="6">
                  <a:txBody>
                    <a:bodyPr/>
                    <a:lstStyle/>
                    <a:p>
                      <a:pPr algn="ctr"/>
                      <a:r>
                        <a:rPr lang="en-US" sz="2000" dirty="0"/>
                        <a:t>Group B</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70840">
                <a:tc gridSpan="6">
                  <a:txBody>
                    <a:bodyPr/>
                    <a:lstStyle/>
                    <a:p>
                      <a:pPr algn="ctr"/>
                      <a:r>
                        <a:rPr lang="en-US" sz="2000" b="1" dirty="0">
                          <a:solidFill>
                            <a:srgbClr val="000000"/>
                          </a:solidFill>
                        </a:rPr>
                        <a:t>The Time (in Minutes) of 11 Movies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1"/>
                  </a:ext>
                </a:extLst>
              </a:tr>
              <a:tr h="370840">
                <a:tc>
                  <a:txBody>
                    <a:bodyPr/>
                    <a:lstStyle/>
                    <a:p>
                      <a:pPr algn="ctr"/>
                      <a:r>
                        <a:rPr lang="en-US" sz="2000" dirty="0">
                          <a:solidFill>
                            <a:srgbClr val="000000"/>
                          </a:solidFill>
                        </a:rPr>
                        <a:t>100 min</a:t>
                      </a:r>
                    </a:p>
                  </a:txBody>
                  <a:tcPr/>
                </a:tc>
                <a:tc>
                  <a:txBody>
                    <a:bodyPr/>
                    <a:lstStyle/>
                    <a:p>
                      <a:pPr algn="ctr"/>
                      <a:r>
                        <a:rPr lang="en-US" sz="2000" dirty="0">
                          <a:solidFill>
                            <a:srgbClr val="000000"/>
                          </a:solidFill>
                        </a:rPr>
                        <a:t>90 min</a:t>
                      </a:r>
                    </a:p>
                  </a:txBody>
                  <a:tcPr/>
                </a:tc>
                <a:tc>
                  <a:txBody>
                    <a:bodyPr/>
                    <a:lstStyle/>
                    <a:p>
                      <a:pPr algn="ctr"/>
                      <a:r>
                        <a:rPr lang="en-US" sz="2000" dirty="0">
                          <a:solidFill>
                            <a:srgbClr val="000000"/>
                          </a:solidFill>
                        </a:rPr>
                        <a:t>113 min</a:t>
                      </a:r>
                    </a:p>
                  </a:txBody>
                  <a:tcPr/>
                </a:tc>
                <a:tc>
                  <a:txBody>
                    <a:bodyPr/>
                    <a:lstStyle/>
                    <a:p>
                      <a:pPr algn="ctr"/>
                      <a:r>
                        <a:rPr lang="en-US" sz="2000" dirty="0">
                          <a:solidFill>
                            <a:srgbClr val="000000"/>
                          </a:solidFill>
                        </a:rPr>
                        <a:t>110 min</a:t>
                      </a:r>
                    </a:p>
                  </a:txBody>
                  <a:tcPr/>
                </a:tc>
                <a:tc>
                  <a:txBody>
                    <a:bodyPr/>
                    <a:lstStyle/>
                    <a:p>
                      <a:pPr algn="ctr"/>
                      <a:r>
                        <a:rPr lang="en-US" sz="2000" dirty="0">
                          <a:solidFill>
                            <a:srgbClr val="000000"/>
                          </a:solidFill>
                        </a:rPr>
                        <a:t>88 min</a:t>
                      </a:r>
                    </a:p>
                  </a:txBody>
                  <a:tcPr/>
                </a:tc>
                <a:tc>
                  <a:txBody>
                    <a:bodyPr/>
                    <a:lstStyle/>
                    <a:p>
                      <a:pPr algn="ctr"/>
                      <a:r>
                        <a:rPr lang="en-US" sz="2000" dirty="0">
                          <a:solidFill>
                            <a:srgbClr val="000000"/>
                          </a:solidFill>
                        </a:rPr>
                        <a:t>90 min</a:t>
                      </a:r>
                    </a:p>
                  </a:txBody>
                  <a:tcPr/>
                </a:tc>
                <a:extLst>
                  <a:ext uri="{0D108BD9-81ED-4DB2-BD59-A6C34878D82A}">
                    <a16:rowId xmlns:a16="http://schemas.microsoft.com/office/drawing/2014/main" xmlns="" val="10002"/>
                  </a:ext>
                </a:extLst>
              </a:tr>
              <a:tr h="370840">
                <a:tc>
                  <a:txBody>
                    <a:bodyPr/>
                    <a:lstStyle/>
                    <a:p>
                      <a:pPr algn="ctr"/>
                      <a:r>
                        <a:rPr lang="en-US" sz="2000" dirty="0">
                          <a:solidFill>
                            <a:srgbClr val="000000"/>
                          </a:solidFill>
                        </a:rPr>
                        <a:t>155 min</a:t>
                      </a:r>
                    </a:p>
                  </a:txBody>
                  <a:tcPr/>
                </a:tc>
                <a:tc>
                  <a:txBody>
                    <a:bodyPr/>
                    <a:lstStyle/>
                    <a:p>
                      <a:pPr algn="ctr"/>
                      <a:r>
                        <a:rPr lang="en-US" sz="2000" dirty="0">
                          <a:solidFill>
                            <a:srgbClr val="000000"/>
                          </a:solidFill>
                        </a:rPr>
                        <a:t>88 min</a:t>
                      </a:r>
                    </a:p>
                  </a:txBody>
                  <a:tcPr/>
                </a:tc>
                <a:tc>
                  <a:txBody>
                    <a:bodyPr/>
                    <a:lstStyle/>
                    <a:p>
                      <a:pPr algn="ctr"/>
                      <a:r>
                        <a:rPr lang="en-US" sz="2000" dirty="0">
                          <a:solidFill>
                            <a:srgbClr val="000000"/>
                          </a:solidFill>
                        </a:rPr>
                        <a:t>105 min</a:t>
                      </a:r>
                    </a:p>
                  </a:txBody>
                  <a:tcPr/>
                </a:tc>
                <a:tc>
                  <a:txBody>
                    <a:bodyPr/>
                    <a:lstStyle/>
                    <a:p>
                      <a:pPr algn="ctr"/>
                      <a:r>
                        <a:rPr lang="en-US" sz="2000" dirty="0">
                          <a:solidFill>
                            <a:srgbClr val="000000"/>
                          </a:solidFill>
                        </a:rPr>
                        <a:t>93</a:t>
                      </a:r>
                      <a:r>
                        <a:rPr lang="en-US" sz="2000" baseline="0" dirty="0">
                          <a:solidFill>
                            <a:srgbClr val="000000"/>
                          </a:solidFill>
                        </a:rPr>
                        <a:t> min</a:t>
                      </a:r>
                      <a:endParaRPr lang="en-US" sz="2000" dirty="0">
                        <a:solidFill>
                          <a:srgbClr val="000000"/>
                        </a:solidFill>
                      </a:endParaRPr>
                    </a:p>
                  </a:txBody>
                  <a:tcPr/>
                </a:tc>
                <a:tc>
                  <a:txBody>
                    <a:bodyPr/>
                    <a:lstStyle/>
                    <a:p>
                      <a:pPr algn="ctr"/>
                      <a:r>
                        <a:rPr lang="en-US" sz="2000" dirty="0">
                          <a:solidFill>
                            <a:srgbClr val="000000"/>
                          </a:solidFill>
                        </a:rPr>
                        <a:t>90 min</a:t>
                      </a:r>
                    </a:p>
                  </a:txBody>
                  <a:tcPr/>
                </a:tc>
                <a:tc>
                  <a:txBody>
                    <a:bodyPr/>
                    <a:lstStyle/>
                    <a:p>
                      <a:pPr algn="ctr"/>
                      <a:endParaRPr lang="en-US" sz="2000" dirty="0">
                        <a:solidFill>
                          <a:srgbClr val="000000"/>
                        </a:solidFill>
                      </a:endParaRPr>
                    </a:p>
                  </a:txBody>
                  <a:tcPr/>
                </a:tc>
                <a:extLst>
                  <a:ext uri="{0D108BD9-81ED-4DB2-BD59-A6C34878D82A}">
                    <a16:rowId xmlns:a16="http://schemas.microsoft.com/office/drawing/2014/main" xmlns="" val="10003"/>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en-US" sz="3200" dirty="0">
                <a:solidFill>
                  <a:schemeClr val="accent1"/>
                </a:solidFill>
              </a:rPr>
              <a:t>Example 1:  Application Finding the Mean</a:t>
            </a:r>
            <a:r>
              <a:rPr lang="en-US" sz="3200" dirty="0">
                <a:solidFill>
                  <a:srgbClr val="FF0000"/>
                </a:solidFill>
              </a:rPr>
              <a:t> </a:t>
            </a:r>
          </a:p>
        </p:txBody>
      </p:sp>
      <p:sp>
        <p:nvSpPr>
          <p:cNvPr id="8195" name="Rectangle 3"/>
          <p:cNvSpPr>
            <a:spLocks noGrp="1"/>
          </p:cNvSpPr>
          <p:nvPr>
            <p:ph idx="1"/>
          </p:nvPr>
        </p:nvSpPr>
        <p:spPr>
          <a:xfrm>
            <a:off x="457200" y="1280160"/>
            <a:ext cx="8229600" cy="2419124"/>
          </a:xfrm>
        </p:spPr>
        <p:txBody>
          <a:bodyPr>
            <a:spAutoFit/>
          </a:bodyPr>
          <a:lstStyle/>
          <a:p>
            <a:pPr algn="just">
              <a:buFont typeface="Courier New" pitchFamily="49" charset="0"/>
              <a:buNone/>
              <a:tabLst>
                <a:tab pos="457200" algn="l"/>
                <a:tab pos="2286000" algn="l"/>
                <a:tab pos="4114800" algn="l"/>
                <a:tab pos="5943600" algn="l"/>
              </a:tabLst>
            </a:pPr>
            <a:r>
              <a:rPr lang="en-US" i="0" dirty="0">
                <a:solidFill>
                  <a:schemeClr val="tx1"/>
                </a:solidFill>
              </a:rPr>
              <a:t>Find the </a:t>
            </a:r>
            <a:r>
              <a:rPr lang="en-US" i="0" dirty="0">
                <a:solidFill>
                  <a:srgbClr val="0000FF"/>
                </a:solidFill>
              </a:rPr>
              <a:t>mean</a:t>
            </a:r>
            <a:r>
              <a:rPr lang="en-US" i="0" dirty="0">
                <a:solidFill>
                  <a:schemeClr val="tx1"/>
                </a:solidFill>
              </a:rPr>
              <a:t> annual income for the families in Group A.</a:t>
            </a:r>
            <a:r>
              <a:rPr lang="en-US" dirty="0">
                <a:solidFill>
                  <a:schemeClr val="tx1"/>
                </a:solidFill>
              </a:rPr>
              <a:t> </a:t>
            </a:r>
          </a:p>
          <a:p>
            <a:pPr algn="just">
              <a:buFont typeface="Courier New" pitchFamily="49" charset="0"/>
              <a:buNone/>
              <a:tabLst>
                <a:tab pos="457200" algn="l"/>
                <a:tab pos="2286000" algn="l"/>
                <a:tab pos="4114800" algn="l"/>
                <a:tab pos="5943600" algn="l"/>
              </a:tabLst>
            </a:pPr>
            <a:r>
              <a:rPr lang="en-US" b="1" i="0" dirty="0">
                <a:solidFill>
                  <a:schemeClr val="tx1"/>
                </a:solidFill>
              </a:rPr>
              <a:t>Solution </a:t>
            </a:r>
          </a:p>
          <a:p>
            <a:r>
              <a:rPr lang="en-US" dirty="0"/>
              <a:t>The mean is the average of the data. Therefore, we add the salaries and divide the sum by 8.</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dirty="0">
                <a:solidFill>
                  <a:schemeClr val="accent1"/>
                </a:solidFill>
              </a:rPr>
              <a:t>Example 1:  Application Finding the Mean (cont.)</a:t>
            </a:r>
          </a:p>
        </p:txBody>
      </p:sp>
      <p:graphicFrame>
        <p:nvGraphicFramePr>
          <p:cNvPr id="9222" name="Object 4"/>
          <p:cNvGraphicFramePr>
            <a:graphicFrameLocks noChangeAspect="1"/>
          </p:cNvGraphicFramePr>
          <p:nvPr/>
        </p:nvGraphicFramePr>
        <p:xfrm>
          <a:off x="1409700" y="1546860"/>
          <a:ext cx="1524000" cy="3924300"/>
        </p:xfrm>
        <a:graphic>
          <a:graphicData uri="http://schemas.openxmlformats.org/presentationml/2006/ole">
            <mc:AlternateContent xmlns:mc="http://schemas.openxmlformats.org/markup-compatibility/2006">
              <mc:Choice xmlns:v="urn:schemas-microsoft-com:vml" Requires="v">
                <p:oleObj spid="_x0000_s2199" name="Equation" r:id="rId3" imgW="1524000" imgH="3924300" progId="Equation.DSMT4">
                  <p:embed/>
                </p:oleObj>
              </mc:Choice>
              <mc:Fallback>
                <p:oleObj name="Equation" r:id="rId3" imgW="1524000" imgH="3924300" progId="Equation.DSMT4">
                  <p:embed/>
                  <p:pic>
                    <p:nvPicPr>
                      <p:cNvPr id="0" name="Picture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9700" y="1546860"/>
                        <a:ext cx="1524000" cy="39243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685800" y="1546860"/>
          <a:ext cx="635000" cy="304800"/>
        </p:xfrm>
        <a:graphic>
          <a:graphicData uri="http://schemas.openxmlformats.org/presentationml/2006/ole">
            <mc:AlternateContent xmlns:mc="http://schemas.openxmlformats.org/markup-compatibility/2006">
              <mc:Choice xmlns:v="urn:schemas-microsoft-com:vml" Requires="v">
                <p:oleObj spid="_x0000_s2200" name="Equation" r:id="rId5" imgW="634725" imgH="304668" progId="Equation.DSMT4">
                  <p:embed/>
                </p:oleObj>
              </mc:Choice>
              <mc:Fallback>
                <p:oleObj name="Equation" r:id="rId5" imgW="634725" imgH="304668" progId="Equation.DSMT4">
                  <p:embed/>
                  <p:pic>
                    <p:nvPicPr>
                      <p:cNvPr id="0" name="Picture 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1546860"/>
                        <a:ext cx="635000" cy="3048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4438650" y="1428715"/>
          <a:ext cx="952500" cy="304800"/>
        </p:xfrm>
        <a:graphic>
          <a:graphicData uri="http://schemas.openxmlformats.org/presentationml/2006/ole">
            <mc:AlternateContent xmlns:mc="http://schemas.openxmlformats.org/markup-compatibility/2006">
              <mc:Choice xmlns:v="urn:schemas-microsoft-com:vml" Requires="v">
                <p:oleObj spid="_x0000_s2201" name="Equation" r:id="rId7" imgW="952087" imgH="304668" progId="Equation.DSMT4">
                  <p:embed/>
                </p:oleObj>
              </mc:Choice>
              <mc:Fallback>
                <p:oleObj name="Equation" r:id="rId7" imgW="952087" imgH="304668" progId="Equation.DSMT4">
                  <p:embed/>
                  <p:pic>
                    <p:nvPicPr>
                      <p:cNvPr id="0" name="Picture 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8650" y="1428715"/>
                        <a:ext cx="952500" cy="3048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1409700" y="5499100"/>
          <a:ext cx="1524000" cy="419100"/>
        </p:xfrm>
        <a:graphic>
          <a:graphicData uri="http://schemas.openxmlformats.org/presentationml/2006/ole">
            <mc:AlternateContent xmlns:mc="http://schemas.openxmlformats.org/markup-compatibility/2006">
              <mc:Choice xmlns:v="urn:schemas-microsoft-com:vml" Requires="v">
                <p:oleObj spid="_x0000_s2202" name="Equation" r:id="rId9" imgW="1524000" imgH="419100" progId="Equation.DSMT4">
                  <p:embed/>
                </p:oleObj>
              </mc:Choice>
              <mc:Fallback>
                <p:oleObj name="Equation" r:id="rId9" imgW="1524000" imgH="419100" progId="Equation.DSMT4">
                  <p:embed/>
                  <p:pic>
                    <p:nvPicPr>
                      <p:cNvPr id="0" name="Picture 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09700" y="5499100"/>
                        <a:ext cx="1524000" cy="419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969000" y="1024855"/>
          <a:ext cx="190500" cy="292100"/>
        </p:xfrm>
        <a:graphic>
          <a:graphicData uri="http://schemas.openxmlformats.org/presentationml/2006/ole">
            <mc:AlternateContent xmlns:mc="http://schemas.openxmlformats.org/markup-compatibility/2006">
              <mc:Choice xmlns:v="urn:schemas-microsoft-com:vml" Requires="v">
                <p:oleObj spid="_x0000_s2203" name="Equation" r:id="rId11" imgW="190417" imgH="291973" progId="Equation.DSMT4">
                  <p:embed/>
                </p:oleObj>
              </mc:Choice>
              <mc:Fallback>
                <p:oleObj name="Equation" r:id="rId11" imgW="190417" imgH="291973" progId="Equation.DSMT4">
                  <p:embed/>
                  <p:pic>
                    <p:nvPicPr>
                      <p:cNvPr id="0" name="Picture 4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69000" y="1024855"/>
                        <a:ext cx="190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5511800" y="1342355"/>
          <a:ext cx="1549400" cy="571500"/>
        </p:xfrm>
        <a:graphic>
          <a:graphicData uri="http://schemas.openxmlformats.org/presentationml/2006/ole">
            <mc:AlternateContent xmlns:mc="http://schemas.openxmlformats.org/markup-compatibility/2006">
              <mc:Choice xmlns:v="urn:schemas-microsoft-com:vml" Requires="v">
                <p:oleObj spid="_x0000_s2204" name="Equation" r:id="rId13" imgW="1548728" imgH="571252" progId="Equation.DSMT4">
                  <p:embed/>
                </p:oleObj>
              </mc:Choice>
              <mc:Fallback>
                <p:oleObj name="Equation" r:id="rId13" imgW="1548728" imgH="571252" progId="Equation.DSMT4">
                  <p:embed/>
                  <p:pic>
                    <p:nvPicPr>
                      <p:cNvPr id="0" name="Picture 5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11800" y="1342355"/>
                        <a:ext cx="1549400" cy="571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5638800" y="1799555"/>
          <a:ext cx="596900" cy="393700"/>
        </p:xfrm>
        <a:graphic>
          <a:graphicData uri="http://schemas.openxmlformats.org/presentationml/2006/ole">
            <mc:AlternateContent xmlns:mc="http://schemas.openxmlformats.org/markup-compatibility/2006">
              <mc:Choice xmlns:v="urn:schemas-microsoft-com:vml" Requires="v">
                <p:oleObj spid="_x0000_s2205" name="Equation" r:id="rId15" imgW="596880" imgH="393480" progId="Equation.DSMT4">
                  <p:embed/>
                </p:oleObj>
              </mc:Choice>
              <mc:Fallback>
                <p:oleObj name="Equation" r:id="rId15" imgW="596880" imgH="393480" progId="Equation.DSMT4">
                  <p:embed/>
                  <p:pic>
                    <p:nvPicPr>
                      <p:cNvPr id="0" name="Picture 5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38800" y="1799555"/>
                        <a:ext cx="5969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6007100" y="2244055"/>
          <a:ext cx="381000" cy="279400"/>
        </p:xfrm>
        <a:graphic>
          <a:graphicData uri="http://schemas.openxmlformats.org/presentationml/2006/ole">
            <mc:AlternateContent xmlns:mc="http://schemas.openxmlformats.org/markup-compatibility/2006">
              <mc:Choice xmlns:v="urn:schemas-microsoft-com:vml" Requires="v">
                <p:oleObj spid="_x0000_s2206" name="Equation" r:id="rId17" imgW="380835" imgH="279279" progId="Equation.DSMT4">
                  <p:embed/>
                </p:oleObj>
              </mc:Choice>
              <mc:Fallback>
                <p:oleObj name="Equation" r:id="rId17" imgW="380835" imgH="279279" progId="Equation.DSMT4">
                  <p:embed/>
                  <p:pic>
                    <p:nvPicPr>
                      <p:cNvPr id="0" name="Picture 5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07100" y="2244055"/>
                        <a:ext cx="3810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5807978" y="2574255"/>
          <a:ext cx="596900" cy="406400"/>
        </p:xfrm>
        <a:graphic>
          <a:graphicData uri="http://schemas.openxmlformats.org/presentationml/2006/ole">
            <mc:AlternateContent xmlns:mc="http://schemas.openxmlformats.org/markup-compatibility/2006">
              <mc:Choice xmlns:v="urn:schemas-microsoft-com:vml" Requires="v">
                <p:oleObj spid="_x0000_s2207" name="Equation" r:id="rId19" imgW="596880" imgH="406080" progId="Equation.DSMT4">
                  <p:embed/>
                </p:oleObj>
              </mc:Choice>
              <mc:Fallback>
                <p:oleObj name="Equation" r:id="rId19" imgW="596880" imgH="406080" progId="Equation.DSMT4">
                  <p:embed/>
                  <p:pic>
                    <p:nvPicPr>
                      <p:cNvPr id="0" name="Picture 5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807978" y="2574255"/>
                        <a:ext cx="5969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6178550" y="3031455"/>
          <a:ext cx="381000" cy="292100"/>
        </p:xfrm>
        <a:graphic>
          <a:graphicData uri="http://schemas.openxmlformats.org/presentationml/2006/ole">
            <mc:AlternateContent xmlns:mc="http://schemas.openxmlformats.org/markup-compatibility/2006">
              <mc:Choice xmlns:v="urn:schemas-microsoft-com:vml" Requires="v">
                <p:oleObj spid="_x0000_s2208" name="Equation" r:id="rId21" imgW="380835" imgH="291973" progId="Equation.DSMT4">
                  <p:embed/>
                </p:oleObj>
              </mc:Choice>
              <mc:Fallback>
                <p:oleObj name="Equation" r:id="rId21" imgW="380835" imgH="291973" progId="Equation.DSMT4">
                  <p:embed/>
                  <p:pic>
                    <p:nvPicPr>
                      <p:cNvPr id="0" name="Picture 5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78550" y="3031455"/>
                        <a:ext cx="3810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5960378" y="3374355"/>
          <a:ext cx="596900" cy="406400"/>
        </p:xfrm>
        <a:graphic>
          <a:graphicData uri="http://schemas.openxmlformats.org/presentationml/2006/ole">
            <mc:AlternateContent xmlns:mc="http://schemas.openxmlformats.org/markup-compatibility/2006">
              <mc:Choice xmlns:v="urn:schemas-microsoft-com:vml" Requires="v">
                <p:oleObj spid="_x0000_s2209" name="Equation" r:id="rId23" imgW="596880" imgH="406080" progId="Equation.DSMT4">
                  <p:embed/>
                </p:oleObj>
              </mc:Choice>
              <mc:Fallback>
                <p:oleObj name="Equation" r:id="rId23" imgW="596880" imgH="406080" progId="Equation.DSMT4">
                  <p:embed/>
                  <p:pic>
                    <p:nvPicPr>
                      <p:cNvPr id="0" name="Picture 5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960378" y="3374355"/>
                        <a:ext cx="5969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6350000" y="3831555"/>
          <a:ext cx="393700" cy="292100"/>
        </p:xfrm>
        <a:graphic>
          <a:graphicData uri="http://schemas.openxmlformats.org/presentationml/2006/ole">
            <mc:AlternateContent xmlns:mc="http://schemas.openxmlformats.org/markup-compatibility/2006">
              <mc:Choice xmlns:v="urn:schemas-microsoft-com:vml" Requires="v">
                <p:oleObj spid="_x0000_s2210" name="Equation" r:id="rId25" imgW="393529" imgH="291973" progId="Equation.DSMT4">
                  <p:embed/>
                </p:oleObj>
              </mc:Choice>
              <mc:Fallback>
                <p:oleObj name="Equation" r:id="rId25" imgW="393529" imgH="291973" progId="Equation.DSMT4">
                  <p:embed/>
                  <p:pic>
                    <p:nvPicPr>
                      <p:cNvPr id="0" name="Picture 5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350000" y="3831555"/>
                        <a:ext cx="3937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6154723" y="4174455"/>
          <a:ext cx="596900" cy="406400"/>
        </p:xfrm>
        <a:graphic>
          <a:graphicData uri="http://schemas.openxmlformats.org/presentationml/2006/ole">
            <mc:AlternateContent xmlns:mc="http://schemas.openxmlformats.org/markup-compatibility/2006">
              <mc:Choice xmlns:v="urn:schemas-microsoft-com:vml" Requires="v">
                <p:oleObj spid="_x0000_s2211" name="Equation" r:id="rId27" imgW="596880" imgH="406080" progId="Equation.DSMT4">
                  <p:embed/>
                </p:oleObj>
              </mc:Choice>
              <mc:Fallback>
                <p:oleObj name="Equation" r:id="rId27" imgW="596880" imgH="406080" progId="Equation.DSMT4">
                  <p:embed/>
                  <p:pic>
                    <p:nvPicPr>
                      <p:cNvPr id="0" name="Picture 5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154723" y="4174455"/>
                        <a:ext cx="5969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6527800" y="4631655"/>
          <a:ext cx="393700" cy="292100"/>
        </p:xfrm>
        <a:graphic>
          <a:graphicData uri="http://schemas.openxmlformats.org/presentationml/2006/ole">
            <mc:AlternateContent xmlns:mc="http://schemas.openxmlformats.org/markup-compatibility/2006">
              <mc:Choice xmlns:v="urn:schemas-microsoft-com:vml" Requires="v">
                <p:oleObj spid="_x0000_s2212" name="Equation" r:id="rId29" imgW="393529" imgH="291973" progId="Equation.DSMT4">
                  <p:embed/>
                </p:oleObj>
              </mc:Choice>
              <mc:Fallback>
                <p:oleObj name="Equation" r:id="rId29" imgW="393529" imgH="291973" progId="Equation.DSMT4">
                  <p:embed/>
                  <p:pic>
                    <p:nvPicPr>
                      <p:cNvPr id="0" name="Picture 5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527800" y="4631655"/>
                        <a:ext cx="3937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6298734" y="4974555"/>
          <a:ext cx="609600" cy="406400"/>
        </p:xfrm>
        <a:graphic>
          <a:graphicData uri="http://schemas.openxmlformats.org/presentationml/2006/ole">
            <mc:AlternateContent xmlns:mc="http://schemas.openxmlformats.org/markup-compatibility/2006">
              <mc:Choice xmlns:v="urn:schemas-microsoft-com:vml" Requires="v">
                <p:oleObj spid="_x0000_s2213" name="Equation" r:id="rId31" imgW="609480" imgH="406080" progId="Equation.DSMT4">
                  <p:embed/>
                </p:oleObj>
              </mc:Choice>
              <mc:Fallback>
                <p:oleObj name="Equation" r:id="rId31" imgW="609480" imgH="406080" progId="Equation.DSMT4">
                  <p:embed/>
                  <p:pic>
                    <p:nvPicPr>
                      <p:cNvPr id="0" name="Picture 5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298734" y="4974555"/>
                        <a:ext cx="6096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6" name="Object 18"/>
          <p:cNvGraphicFramePr>
            <a:graphicFrameLocks noChangeAspect="1"/>
          </p:cNvGraphicFramePr>
          <p:nvPr/>
        </p:nvGraphicFramePr>
        <p:xfrm>
          <a:off x="6731000" y="5431755"/>
          <a:ext cx="215900" cy="292100"/>
        </p:xfrm>
        <a:graphic>
          <a:graphicData uri="http://schemas.openxmlformats.org/presentationml/2006/ole">
            <mc:AlternateContent xmlns:mc="http://schemas.openxmlformats.org/markup-compatibility/2006">
              <mc:Choice xmlns:v="urn:schemas-microsoft-com:vml" Requires="v">
                <p:oleObj spid="_x0000_s2214" name="Equation" r:id="rId33" imgW="215713" imgH="291847" progId="Equation.DSMT4">
                  <p:embed/>
                </p:oleObj>
              </mc:Choice>
              <mc:Fallback>
                <p:oleObj name="Equation" r:id="rId33" imgW="215713" imgH="291847" progId="Equation.DSMT4">
                  <p:embed/>
                  <p:pic>
                    <p:nvPicPr>
                      <p:cNvPr id="0" name="Picture 6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731000" y="5431755"/>
                        <a:ext cx="2159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7" name="Object 19"/>
          <p:cNvGraphicFramePr>
            <a:graphicFrameLocks noChangeAspect="1"/>
          </p:cNvGraphicFramePr>
          <p:nvPr/>
        </p:nvGraphicFramePr>
        <p:xfrm>
          <a:off x="6164580" y="1024855"/>
          <a:ext cx="203200" cy="292100"/>
        </p:xfrm>
        <a:graphic>
          <a:graphicData uri="http://schemas.openxmlformats.org/presentationml/2006/ole">
            <mc:AlternateContent xmlns:mc="http://schemas.openxmlformats.org/markup-compatibility/2006">
              <mc:Choice xmlns:v="urn:schemas-microsoft-com:vml" Requires="v">
                <p:oleObj spid="_x0000_s2215" name="Equation" r:id="rId35" imgW="203112" imgH="291973" progId="Equation.DSMT4">
                  <p:embed/>
                </p:oleObj>
              </mc:Choice>
              <mc:Fallback>
                <p:oleObj name="Equation" r:id="rId35" imgW="203112" imgH="291973" progId="Equation.DSMT4">
                  <p:embed/>
                  <p:pic>
                    <p:nvPicPr>
                      <p:cNvPr id="0" name="Picture 61"/>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164580" y="1024855"/>
                        <a:ext cx="2032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8" name="Object 20"/>
          <p:cNvGraphicFramePr>
            <a:graphicFrameLocks noChangeAspect="1"/>
          </p:cNvGraphicFramePr>
          <p:nvPr/>
        </p:nvGraphicFramePr>
        <p:xfrm>
          <a:off x="6426200" y="1024855"/>
          <a:ext cx="190500" cy="279400"/>
        </p:xfrm>
        <a:graphic>
          <a:graphicData uri="http://schemas.openxmlformats.org/presentationml/2006/ole">
            <mc:AlternateContent xmlns:mc="http://schemas.openxmlformats.org/markup-compatibility/2006">
              <mc:Choice xmlns:v="urn:schemas-microsoft-com:vml" Requires="v">
                <p:oleObj spid="_x0000_s2216" name="Equation" r:id="rId37" imgW="190500" imgH="279400" progId="Equation.DSMT4">
                  <p:embed/>
                </p:oleObj>
              </mc:Choice>
              <mc:Fallback>
                <p:oleObj name="Equation" r:id="rId37" imgW="190500" imgH="279400" progId="Equation.DSMT4">
                  <p:embed/>
                  <p:pic>
                    <p:nvPicPr>
                      <p:cNvPr id="0" name="Picture 6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426200" y="1024855"/>
                        <a:ext cx="1905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9" name="Object 21"/>
          <p:cNvGraphicFramePr>
            <a:graphicFrameLocks noChangeAspect="1"/>
          </p:cNvGraphicFramePr>
          <p:nvPr/>
        </p:nvGraphicFramePr>
        <p:xfrm>
          <a:off x="6320289" y="1203121"/>
          <a:ext cx="114300" cy="152400"/>
        </p:xfrm>
        <a:graphic>
          <a:graphicData uri="http://schemas.openxmlformats.org/presentationml/2006/ole">
            <mc:AlternateContent xmlns:mc="http://schemas.openxmlformats.org/markup-compatibility/2006">
              <mc:Choice xmlns:v="urn:schemas-microsoft-com:vml" Requires="v">
                <p:oleObj spid="_x0000_s2217" name="Equation" r:id="rId39" imgW="114151" imgH="152202" progId="Equation.DSMT4">
                  <p:embed/>
                </p:oleObj>
              </mc:Choice>
              <mc:Fallback>
                <p:oleObj name="Equation" r:id="rId39" imgW="114151" imgH="152202" progId="Equation.DSMT4">
                  <p:embed/>
                  <p:pic>
                    <p:nvPicPr>
                      <p:cNvPr id="0" name="Picture 63"/>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320289" y="1203121"/>
                        <a:ext cx="114300" cy="152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0" name="Object 22"/>
          <p:cNvGraphicFramePr>
            <a:graphicFrameLocks noChangeAspect="1"/>
          </p:cNvGraphicFramePr>
          <p:nvPr/>
        </p:nvGraphicFramePr>
        <p:xfrm>
          <a:off x="6621780" y="1024855"/>
          <a:ext cx="203200" cy="292100"/>
        </p:xfrm>
        <a:graphic>
          <a:graphicData uri="http://schemas.openxmlformats.org/presentationml/2006/ole">
            <mc:AlternateContent xmlns:mc="http://schemas.openxmlformats.org/markup-compatibility/2006">
              <mc:Choice xmlns:v="urn:schemas-microsoft-com:vml" Requires="v">
                <p:oleObj spid="_x0000_s2218" name="Equation" r:id="rId41" imgW="203112" imgH="291973" progId="Equation.DSMT4">
                  <p:embed/>
                </p:oleObj>
              </mc:Choice>
              <mc:Fallback>
                <p:oleObj name="Equation" r:id="rId41" imgW="203112" imgH="291973" progId="Equation.DSMT4">
                  <p:embed/>
                  <p:pic>
                    <p:nvPicPr>
                      <p:cNvPr id="0" name="Picture 64"/>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621780" y="1024855"/>
                        <a:ext cx="2032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1" name="Object 23"/>
          <p:cNvGraphicFramePr>
            <a:graphicFrameLocks noChangeAspect="1"/>
          </p:cNvGraphicFramePr>
          <p:nvPr/>
        </p:nvGraphicFramePr>
        <p:xfrm>
          <a:off x="6830060" y="1024855"/>
          <a:ext cx="215900" cy="292100"/>
        </p:xfrm>
        <a:graphic>
          <a:graphicData uri="http://schemas.openxmlformats.org/presentationml/2006/ole">
            <mc:AlternateContent xmlns:mc="http://schemas.openxmlformats.org/markup-compatibility/2006">
              <mc:Choice xmlns:v="urn:schemas-microsoft-com:vml" Requires="v">
                <p:oleObj spid="_x0000_s2219" name="Equation" r:id="rId43" imgW="215713" imgH="291847" progId="Equation.DSMT4">
                  <p:embed/>
                </p:oleObj>
              </mc:Choice>
              <mc:Fallback>
                <p:oleObj name="Equation" r:id="rId43" imgW="215713" imgH="291847" progId="Equation.DSMT4">
                  <p:embed/>
                  <p:pic>
                    <p:nvPicPr>
                      <p:cNvPr id="0" name="Picture 65"/>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6830060" y="1024855"/>
                        <a:ext cx="2159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Rectangle 23"/>
          <p:cNvSpPr/>
          <p:nvPr/>
        </p:nvSpPr>
        <p:spPr>
          <a:xfrm>
            <a:off x="7027877" y="990600"/>
            <a:ext cx="2167260" cy="369332"/>
          </a:xfrm>
          <a:prstGeom prst="rect">
            <a:avLst/>
          </a:prstGeom>
        </p:spPr>
        <p:txBody>
          <a:bodyPr wrap="none">
            <a:spAutoFit/>
          </a:bodyPr>
          <a:lstStyle/>
          <a:p>
            <a:r>
              <a:rPr lang="en-US" dirty="0">
                <a:solidFill>
                  <a:srgbClr val="007E7E"/>
                </a:solidFill>
              </a:rPr>
              <a:t>Mean annual income</a:t>
            </a:r>
            <a:endParaRPr lang="en-US" dirty="0"/>
          </a:p>
        </p:txBody>
      </p:sp>
      <p:sp>
        <p:nvSpPr>
          <p:cNvPr id="25" name="Content Placeholder 7"/>
          <p:cNvSpPr>
            <a:spLocks noGrp="1"/>
          </p:cNvSpPr>
          <p:nvPr>
            <p:ph idx="1"/>
          </p:nvPr>
        </p:nvSpPr>
        <p:spPr>
          <a:xfrm>
            <a:off x="3276600" y="5579378"/>
            <a:ext cx="5715000" cy="523220"/>
          </a:xfrm>
        </p:spPr>
        <p:txBody>
          <a:bodyPr wrap="square">
            <a:spAutoFit/>
          </a:bodyPr>
          <a:lstStyle/>
          <a:p>
            <a:pPr marL="342900" indent="-342900" algn="just" eaLnBrk="0" hangingPunct="0">
              <a:defRPr/>
            </a:pPr>
            <a:r>
              <a:rPr lang="en-US" dirty="0"/>
              <a:t>The mean annual income is </a:t>
            </a:r>
            <a:r>
              <a:rPr lang="en-US" dirty="0">
                <a:solidFill>
                  <a:srgbClr val="FF0008"/>
                </a:solidFill>
                <a:latin typeface="Calibri" pitchFamily="34" charset="0"/>
              </a:rPr>
              <a:t>$35,250</a:t>
            </a:r>
            <a:r>
              <a:rPr lang="en-US" dirty="0">
                <a:latin typeface="Calibri" pitchFamily="34" charset="0"/>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6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6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7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06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6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07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206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2066"/>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206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r>
              <a:rPr lang="en-US" dirty="0"/>
              <a:t>To Find the Median</a:t>
            </a:r>
            <a:endParaRPr lang="en-US" sz="3200" dirty="0">
              <a:solidFill>
                <a:schemeClr val="accent1"/>
              </a:solidFill>
            </a:endParaRPr>
          </a:p>
        </p:txBody>
      </p:sp>
      <p:sp>
        <p:nvSpPr>
          <p:cNvPr id="4" name="Content Placeholder 3"/>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533400" indent="-533400" algn="ctr" eaLnBrk="0" hangingPunct="0"/>
            <a:r>
              <a:rPr lang="en-US" b="1" dirty="0">
                <a:solidFill>
                  <a:srgbClr val="000000"/>
                </a:solidFill>
                <a:latin typeface="Calibri" pitchFamily="34" charset="0"/>
              </a:rPr>
              <a:t>Procedure</a:t>
            </a:r>
          </a:p>
          <a:p>
            <a:pPr marL="461963" indent="-461963"/>
            <a:r>
              <a:rPr lang="en-US" b="1" dirty="0">
                <a:solidFill>
                  <a:srgbClr val="000000"/>
                </a:solidFill>
                <a:latin typeface="Calibri" pitchFamily="34" charset="0"/>
              </a:rPr>
              <a:t>1.	</a:t>
            </a:r>
            <a:r>
              <a:rPr lang="en-US" dirty="0">
                <a:solidFill>
                  <a:srgbClr val="000000"/>
                </a:solidFill>
              </a:rPr>
              <a:t>Arrange the data in order, either from smallest to largest or largest to smallest.</a:t>
            </a:r>
            <a:endParaRPr lang="en-US" dirty="0">
              <a:solidFill>
                <a:srgbClr val="000000"/>
              </a:solidFill>
              <a:latin typeface="Calibri" pitchFamily="34" charset="0"/>
            </a:endParaRPr>
          </a:p>
          <a:p>
            <a:pPr marL="533400" indent="-533400" eaLnBrk="0" hangingPunct="0">
              <a:buAutoNum type="arabicPeriod" startAt="2"/>
            </a:pPr>
            <a:r>
              <a:rPr lang="en-US" b="1" dirty="0">
                <a:solidFill>
                  <a:srgbClr val="000000"/>
                </a:solidFill>
                <a:latin typeface="Calibri" pitchFamily="34" charset="0"/>
              </a:rPr>
              <a:t>a.</a:t>
            </a:r>
            <a:r>
              <a:rPr lang="en-US" dirty="0">
                <a:solidFill>
                  <a:srgbClr val="000000"/>
                </a:solidFill>
                <a:latin typeface="Calibri" pitchFamily="34" charset="0"/>
              </a:rPr>
              <a:t>	If there is an </a:t>
            </a:r>
            <a:r>
              <a:rPr lang="en-US" b="1" dirty="0">
                <a:solidFill>
                  <a:srgbClr val="C00000"/>
                </a:solidFill>
                <a:latin typeface="Calibri" pitchFamily="34" charset="0"/>
              </a:rPr>
              <a:t>odd</a:t>
            </a:r>
            <a:r>
              <a:rPr lang="en-US" b="1" dirty="0">
                <a:solidFill>
                  <a:srgbClr val="000000"/>
                </a:solidFill>
                <a:latin typeface="Calibri" pitchFamily="34" charset="0"/>
              </a:rPr>
              <a:t> </a:t>
            </a:r>
            <a:r>
              <a:rPr lang="en-US" dirty="0">
                <a:solidFill>
                  <a:srgbClr val="000000"/>
                </a:solidFill>
                <a:latin typeface="Calibri" pitchFamily="34" charset="0"/>
              </a:rPr>
              <a:t>number of items, the median is 	the middle item. </a:t>
            </a:r>
          </a:p>
          <a:p>
            <a:pPr marL="514350" indent="-514350"/>
            <a:r>
              <a:rPr lang="en-US" b="1" dirty="0">
                <a:solidFill>
                  <a:srgbClr val="000000"/>
                </a:solidFill>
                <a:latin typeface="Calibri" pitchFamily="34" charset="0"/>
              </a:rPr>
              <a:t>	b.</a:t>
            </a:r>
            <a:r>
              <a:rPr lang="en-US" dirty="0">
                <a:solidFill>
                  <a:srgbClr val="000000"/>
                </a:solidFill>
                <a:latin typeface="Calibri" pitchFamily="34" charset="0"/>
              </a:rPr>
              <a:t>	</a:t>
            </a:r>
            <a:r>
              <a:rPr lang="en-US" dirty="0">
                <a:solidFill>
                  <a:srgbClr val="000000"/>
                </a:solidFill>
              </a:rPr>
              <a:t>If there is an </a:t>
            </a:r>
            <a:r>
              <a:rPr lang="en-US" b="1" dirty="0">
                <a:solidFill>
                  <a:srgbClr val="C00000"/>
                </a:solidFill>
              </a:rPr>
              <a:t>even</a:t>
            </a:r>
            <a:r>
              <a:rPr lang="en-US" b="1" dirty="0">
                <a:solidFill>
                  <a:srgbClr val="000000"/>
                </a:solidFill>
              </a:rPr>
              <a:t> </a:t>
            </a:r>
            <a:r>
              <a:rPr lang="en-US" dirty="0">
                <a:solidFill>
                  <a:srgbClr val="000000"/>
                </a:solidFill>
              </a:rPr>
              <a:t>number of items, the median 	is found by</a:t>
            </a:r>
            <a:r>
              <a:rPr lang="en-US" b="1" dirty="0">
                <a:solidFill>
                  <a:srgbClr val="000000"/>
                </a:solidFill>
              </a:rPr>
              <a:t> </a:t>
            </a:r>
            <a:r>
              <a:rPr lang="en-US" dirty="0">
                <a:solidFill>
                  <a:srgbClr val="000000"/>
                </a:solidFill>
              </a:rPr>
              <a:t>calculating the average of the two 	middle items. (</a:t>
            </a:r>
            <a:r>
              <a:rPr lang="en-US" b="1" dirty="0">
                <a:solidFill>
                  <a:srgbClr val="000000"/>
                </a:solidFill>
              </a:rPr>
              <a:t>Note: </a:t>
            </a:r>
            <a:r>
              <a:rPr lang="en-US" dirty="0">
                <a:solidFill>
                  <a:srgbClr val="000000"/>
                </a:solidFill>
              </a:rPr>
              <a:t>This value may or may not 	be in the data.)</a:t>
            </a:r>
            <a:endParaRPr lang="en-US" b="1"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dirty="0">
                <a:solidFill>
                  <a:schemeClr val="accent1"/>
                </a:solidFill>
              </a:rPr>
              <a:t>Example 2: </a:t>
            </a:r>
            <a:r>
              <a:rPr lang="en-US" sz="3200" dirty="0" smtClean="0">
                <a:solidFill>
                  <a:schemeClr val="accent1"/>
                </a:solidFill>
              </a:rPr>
              <a:t>Application </a:t>
            </a:r>
            <a:r>
              <a:rPr lang="en-US" sz="3200" dirty="0">
                <a:solidFill>
                  <a:schemeClr val="accent1"/>
                </a:solidFill>
              </a:rPr>
              <a:t>Finding the Median</a:t>
            </a:r>
          </a:p>
        </p:txBody>
      </p:sp>
      <p:sp>
        <p:nvSpPr>
          <p:cNvPr id="11267" name="Rectangle 3"/>
          <p:cNvSpPr>
            <a:spLocks noGrp="1"/>
          </p:cNvSpPr>
          <p:nvPr>
            <p:ph idx="1"/>
          </p:nvPr>
        </p:nvSpPr>
        <p:spPr>
          <a:xfrm>
            <a:off x="457200" y="1280160"/>
            <a:ext cx="8229600" cy="2850011"/>
          </a:xfrm>
        </p:spPr>
        <p:txBody>
          <a:bodyPr>
            <a:spAutoFit/>
          </a:bodyPr>
          <a:lstStyle/>
          <a:p>
            <a:r>
              <a:rPr lang="en-US" dirty="0"/>
              <a:t>Find the</a:t>
            </a:r>
            <a:r>
              <a:rPr lang="en-US" dirty="0">
                <a:solidFill>
                  <a:srgbClr val="0000FF"/>
                </a:solidFill>
              </a:rPr>
              <a:t> median</a:t>
            </a:r>
            <a:r>
              <a:rPr lang="en-US" dirty="0"/>
              <a:t> annual income for the 8 people in Group A and the median time for the movies in Group B.</a:t>
            </a:r>
          </a:p>
          <a:p>
            <a:r>
              <a:rPr lang="en-US" b="1" i="0" dirty="0">
                <a:solidFill>
                  <a:schemeClr val="tx1"/>
                </a:solidFill>
              </a:rPr>
              <a:t>Solution</a:t>
            </a:r>
          </a:p>
          <a:p>
            <a:r>
              <a:rPr lang="en-US" dirty="0"/>
              <a:t>First, we arrange both sets of data in order from smallest to largest.</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TotalTime>
  <Words>1087</Words>
  <Application>Microsoft Office PowerPoint</Application>
  <PresentationFormat>On-screen Show (4:3)</PresentationFormat>
  <Paragraphs>129</Paragraphs>
  <Slides>22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Calibri</vt:lpstr>
      <vt:lpstr>Symbol</vt:lpstr>
      <vt:lpstr>Arial</vt:lpstr>
      <vt:lpstr>Courier New</vt:lpstr>
      <vt:lpstr>Office Theme</vt:lpstr>
      <vt:lpstr>Equation</vt:lpstr>
      <vt:lpstr>Section 7.1</vt:lpstr>
      <vt:lpstr>Objectives</vt:lpstr>
      <vt:lpstr>Terms Used in the Study of Statistics</vt:lpstr>
      <vt:lpstr>Terms Used in the Study of Statistics</vt:lpstr>
      <vt:lpstr>Calculating Mean, Median, Mode, and Range</vt:lpstr>
      <vt:lpstr>Example 1:  Application Finding the Mean </vt:lpstr>
      <vt:lpstr>Example 1:  Application Finding the Mean (cont.)</vt:lpstr>
      <vt:lpstr>To Find the Median</vt:lpstr>
      <vt:lpstr>Example 2: Application Finding the Median</vt:lpstr>
      <vt:lpstr>Example 2: Application Finding the Median (cont.)</vt:lpstr>
      <vt:lpstr>Example 2: Application Finding the Median (cont.)</vt:lpstr>
      <vt:lpstr>Example 2: Application Finding the Median (cont.)</vt:lpstr>
      <vt:lpstr>Example 2: Application Finding the Median (cont.)</vt:lpstr>
      <vt:lpstr>Example 3: Application: Finding the Mode and Range</vt:lpstr>
      <vt:lpstr>Example 3: Application: Finding the Mode and Range (cont.)</vt:lpstr>
      <vt:lpstr>Completion Example 4: Application: Using the Mean to Find a Missing Value</vt:lpstr>
      <vt:lpstr>Completion Example 4: Application: Using the Mean to Find a Missing Value (cont.)</vt:lpstr>
      <vt:lpstr>Completion Example 4: Application: Using the Mean to Find a Missing Value (cont.)</vt:lpstr>
      <vt:lpstr>Completion Example 4: Application: Using the Mean to Find a Missing Value (cont.)</vt:lpstr>
      <vt:lpstr>Completion Example 4: Application: Using the Mean to Find a Missing Value (cont.)</vt:lpstr>
      <vt:lpstr>Calculating Mean, Median, Mode, and Range</vt:lpstr>
      <vt:lpstr>Calculating Mean, Median, Mode, and Range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86</cp:revision>
  <dcterms:created xsi:type="dcterms:W3CDTF">2013-04-26T14:43:13Z</dcterms:created>
  <dcterms:modified xsi:type="dcterms:W3CDTF">2018-08-13T20:40:24Z</dcterms:modified>
</cp:coreProperties>
</file>