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18"/>
  </p:notesMasterIdLst>
  <p:handoutMasterIdLst>
    <p:handoutMasterId r:id="rId19"/>
  </p:handoutMasterIdLst>
  <p:sldIdLst>
    <p:sldId id="256" r:id="rId2"/>
    <p:sldId id="259" r:id="rId3"/>
    <p:sldId id="260" r:id="rId4"/>
    <p:sldId id="273" r:id="rId5"/>
    <p:sldId id="261" r:id="rId6"/>
    <p:sldId id="274" r:id="rId7"/>
    <p:sldId id="263" r:id="rId8"/>
    <p:sldId id="275" r:id="rId9"/>
    <p:sldId id="266" r:id="rId10"/>
    <p:sldId id="276" r:id="rId11"/>
    <p:sldId id="267" r:id="rId12"/>
    <p:sldId id="268" r:id="rId13"/>
    <p:sldId id="269" r:id="rId14"/>
    <p:sldId id="272" r:id="rId15"/>
    <p:sldId id="270" r:id="rId16"/>
    <p:sldId id="271" r:id="rId17"/>
  </p:sldIdLst>
  <p:sldSz cx="9144000" cy="6858000" type="screen4x3"/>
  <p:notesSz cx="6858000" cy="9144000"/>
  <p:embeddedFontLst>
    <p:embeddedFont>
      <p:font typeface="Calibri" panose="020F0502020204030204" pitchFamily="34" charset="0"/>
      <p:regular r:id="rId20"/>
      <p:bold r:id="rId21"/>
      <p:italic r:id="rId22"/>
      <p:boldItalic r:id="rId23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Nick  Belloit" initials="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D7D9F"/>
    <a:srgbClr val="0000FF"/>
    <a:srgbClr val="000099"/>
    <a:srgbClr val="007F7F"/>
    <a:srgbClr val="996600"/>
    <a:srgbClr val="FF00FF"/>
    <a:srgbClr val="339933"/>
    <a:srgbClr val="A50021"/>
    <a:srgbClr val="FF9900"/>
    <a:srgbClr val="99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891" autoAdjust="0"/>
    <p:restoredTop sz="94660"/>
  </p:normalViewPr>
  <p:slideViewPr>
    <p:cSldViewPr>
      <p:cViewPr varScale="1">
        <p:scale>
          <a:sx n="105" d="100"/>
          <a:sy n="105" d="100"/>
        </p:scale>
        <p:origin x="756" y="114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font" Target="fonts/font2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font" Target="fonts/font1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font" Target="fonts/font4.fntdata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font" Target="fonts/font3.fntdata"/><Relationship Id="rId27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image" Target="../media/image9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image" Target="../media/image12.wmf"/><Relationship Id="rId1" Type="http://schemas.openxmlformats.org/officeDocument/2006/relationships/image" Target="../media/image11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16.wmf"/><Relationship Id="rId2" Type="http://schemas.openxmlformats.org/officeDocument/2006/relationships/image" Target="../media/image15.wmf"/><Relationship Id="rId1" Type="http://schemas.openxmlformats.org/officeDocument/2006/relationships/image" Target="../media/image14.wmf"/><Relationship Id="rId4" Type="http://schemas.openxmlformats.org/officeDocument/2006/relationships/image" Target="../media/image17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20.wmf"/><Relationship Id="rId2" Type="http://schemas.openxmlformats.org/officeDocument/2006/relationships/image" Target="../media/image19.wmf"/><Relationship Id="rId1" Type="http://schemas.openxmlformats.org/officeDocument/2006/relationships/image" Target="../media/image18.wmf"/><Relationship Id="rId4" Type="http://schemas.openxmlformats.org/officeDocument/2006/relationships/image" Target="../media/image21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24.wmf"/><Relationship Id="rId2" Type="http://schemas.openxmlformats.org/officeDocument/2006/relationships/image" Target="../media/image23.wmf"/><Relationship Id="rId1" Type="http://schemas.openxmlformats.org/officeDocument/2006/relationships/image" Target="../media/image22.wmf"/><Relationship Id="rId4" Type="http://schemas.openxmlformats.org/officeDocument/2006/relationships/image" Target="../media/image25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8/13/2018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747841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2B08EE-9B9D-4E8B-9A72-A4970A486A38}" type="datetimeFigureOut">
              <a:rPr lang="en-US" smtClean="0"/>
              <a:pPr/>
              <a:t>8/13/2018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6EB8E2B-766E-40D4-ABC8-2EA49EF6F62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5491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16387" name="Slide Number Placeholder 3"/>
          <p:cNvSpPr txBox="1">
            <a:spLocks noGrp="1"/>
          </p:cNvSpPr>
          <p:nvPr/>
        </p:nvSpPr>
        <p:spPr bwMode="auto">
          <a:xfrm>
            <a:off x="3884783" y="8685545"/>
            <a:ext cx="2972037" cy="456363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/>
          <a:p>
            <a:pPr algn="r">
              <a:defRPr/>
            </a:pPr>
            <a:fld id="{3395C098-21DD-4C97-BECF-3E12D05DB815}" type="slidenum">
              <a:rPr lang="en-US" sz="1200">
                <a:latin typeface="+mn-lt"/>
              </a:rPr>
              <a:pPr algn="r">
                <a:defRPr/>
              </a:pPr>
              <a:t>2</a:t>
            </a:fld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3859810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55399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endParaRPr lang="en-US" dirty="0"/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55399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endParaRPr lang="en-US" dirty="0"/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C38085-509F-46BC-AD62-34A62E716CFA}" type="datetimeFigureOut">
              <a:rPr lang="en-US"/>
              <a:pPr>
                <a:defRPr/>
              </a:pPr>
              <a:t>8/13/2018</a:t>
            </a:fld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1E6D0A-4503-4B45-86D1-E14374F61A0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0.wmf"/><Relationship Id="rId5" Type="http://schemas.openxmlformats.org/officeDocument/2006/relationships/oleObject" Target="../embeddings/oleObject6.bin"/><Relationship Id="rId4" Type="http://schemas.openxmlformats.org/officeDocument/2006/relationships/image" Target="../media/image9.wmf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wmf"/><Relationship Id="rId3" Type="http://schemas.openxmlformats.org/officeDocument/2006/relationships/oleObject" Target="../embeddings/oleObject7.bin"/><Relationship Id="rId7" Type="http://schemas.openxmlformats.org/officeDocument/2006/relationships/oleObject" Target="../embeddings/oleObject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12.wmf"/><Relationship Id="rId5" Type="http://schemas.openxmlformats.org/officeDocument/2006/relationships/oleObject" Target="../embeddings/oleObject8.bin"/><Relationship Id="rId4" Type="http://schemas.openxmlformats.org/officeDocument/2006/relationships/image" Target="../media/image11.wmf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wmf"/><Relationship Id="rId3" Type="http://schemas.openxmlformats.org/officeDocument/2006/relationships/oleObject" Target="../embeddings/oleObject10.bin"/><Relationship Id="rId7" Type="http://schemas.openxmlformats.org/officeDocument/2006/relationships/oleObject" Target="../embeddings/oleObject1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15.wmf"/><Relationship Id="rId5" Type="http://schemas.openxmlformats.org/officeDocument/2006/relationships/oleObject" Target="../embeddings/oleObject11.bin"/><Relationship Id="rId10" Type="http://schemas.openxmlformats.org/officeDocument/2006/relationships/image" Target="../media/image17.wmf"/><Relationship Id="rId4" Type="http://schemas.openxmlformats.org/officeDocument/2006/relationships/image" Target="../media/image14.wmf"/><Relationship Id="rId9" Type="http://schemas.openxmlformats.org/officeDocument/2006/relationships/oleObject" Target="../embeddings/oleObject13.bin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wmf"/><Relationship Id="rId3" Type="http://schemas.openxmlformats.org/officeDocument/2006/relationships/oleObject" Target="../embeddings/oleObject14.bin"/><Relationship Id="rId7" Type="http://schemas.openxmlformats.org/officeDocument/2006/relationships/oleObject" Target="../embeddings/oleObject1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19.wmf"/><Relationship Id="rId5" Type="http://schemas.openxmlformats.org/officeDocument/2006/relationships/oleObject" Target="../embeddings/oleObject15.bin"/><Relationship Id="rId10" Type="http://schemas.openxmlformats.org/officeDocument/2006/relationships/image" Target="../media/image21.wmf"/><Relationship Id="rId4" Type="http://schemas.openxmlformats.org/officeDocument/2006/relationships/image" Target="../media/image18.wmf"/><Relationship Id="rId9" Type="http://schemas.openxmlformats.org/officeDocument/2006/relationships/oleObject" Target="../embeddings/oleObject17.bin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wmf"/><Relationship Id="rId3" Type="http://schemas.openxmlformats.org/officeDocument/2006/relationships/oleObject" Target="../embeddings/oleObject18.bin"/><Relationship Id="rId7" Type="http://schemas.openxmlformats.org/officeDocument/2006/relationships/oleObject" Target="../embeddings/oleObject2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23.wmf"/><Relationship Id="rId5" Type="http://schemas.openxmlformats.org/officeDocument/2006/relationships/oleObject" Target="../embeddings/oleObject19.bin"/><Relationship Id="rId10" Type="http://schemas.openxmlformats.org/officeDocument/2006/relationships/image" Target="../media/image25.wmf"/><Relationship Id="rId4" Type="http://schemas.openxmlformats.org/officeDocument/2006/relationships/image" Target="../media/image22.wmf"/><Relationship Id="rId9" Type="http://schemas.openxmlformats.org/officeDocument/2006/relationships/oleObject" Target="../embeddings/oleObject21.bin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wmf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5.png"/><Relationship Id="rId4" Type="http://schemas.openxmlformats.org/officeDocument/2006/relationships/image" Target="../media/image4.wmf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6.wmf"/><Relationship Id="rId4" Type="http://schemas.openxmlformats.org/officeDocument/2006/relationships/oleObject" Target="../embeddings/oleObject3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8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7.4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Probability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Basic Characteristics of Probabilities.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022366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533400" indent="-533400" algn="ctr" eaLnBrk="0" hangingPunct="0"/>
            <a:r>
              <a:rPr lang="en-US" b="1" dirty="0">
                <a:solidFill>
                  <a:schemeClr val="accent6">
                    <a:lumMod val="10000"/>
                  </a:schemeClr>
                </a:solidFill>
                <a:latin typeface="Calibri" pitchFamily="34" charset="0"/>
              </a:rPr>
              <a:t>Properties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chemeClr val="accent6">
                    <a:lumMod val="10000"/>
                  </a:schemeClr>
                </a:solidFill>
              </a:rPr>
              <a:t>Probabilities are between 0 and 1, inclusive. </a:t>
            </a:r>
          </a:p>
          <a:p>
            <a:pPr marL="514350" indent="-514350"/>
            <a:r>
              <a:rPr lang="en-US" dirty="0">
                <a:solidFill>
                  <a:schemeClr val="accent6">
                    <a:lumMod val="10000"/>
                  </a:schemeClr>
                </a:solidFill>
              </a:rPr>
              <a:t>	If an event can never occur, its probability is 0.</a:t>
            </a:r>
          </a:p>
          <a:p>
            <a:pPr marL="514350" indent="-514350"/>
            <a:r>
              <a:rPr lang="en-US" dirty="0">
                <a:solidFill>
                  <a:schemeClr val="accent6">
                    <a:lumMod val="10000"/>
                  </a:schemeClr>
                </a:solidFill>
              </a:rPr>
              <a:t>	If an event will always occur, its probability is 1.</a:t>
            </a:r>
          </a:p>
          <a:p>
            <a:pPr marL="514350" indent="-514350"/>
            <a:r>
              <a:rPr lang="en-US" dirty="0">
                <a:solidFill>
                  <a:schemeClr val="accent6">
                    <a:lumMod val="10000"/>
                  </a:schemeClr>
                </a:solidFill>
              </a:rPr>
              <a:t>2.	The sum of the probabilities of the outcomes in a sample space is 1.</a:t>
            </a:r>
            <a:endParaRPr lang="en-US" i="1" dirty="0">
              <a:solidFill>
                <a:schemeClr val="accent6">
                  <a:lumMod val="10000"/>
                </a:schemeClr>
              </a:solidFill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4: Calculating a Probability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3315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068806"/>
          </a:xfrm>
          <a:noFill/>
        </p:spPr>
        <p:txBody>
          <a:bodyPr>
            <a:spAutoFit/>
          </a:bodyPr>
          <a:lstStyle/>
          <a:p>
            <a:pPr marL="0" indent="0">
              <a:spcAft>
                <a:spcPts val="1200"/>
              </a:spcAft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A coin is tossed twice. Find the probability that both tosses are tails, </a:t>
            </a:r>
            <a:r>
              <a:rPr lang="en-US" i="0" dirty="0">
                <a:solidFill>
                  <a:srgbClr val="0000FF"/>
                </a:solidFill>
              </a:rPr>
              <a:t>TT</a:t>
            </a:r>
            <a:r>
              <a:rPr lang="en-US" i="0" dirty="0">
                <a:solidFill>
                  <a:schemeClr val="tx1"/>
                </a:solidFill>
              </a:rPr>
              <a:t>. </a:t>
            </a:r>
          </a:p>
          <a:p>
            <a:pPr marL="0" indent="0">
              <a:spcAft>
                <a:spcPts val="1200"/>
              </a:spcAft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 </a:t>
            </a:r>
          </a:p>
          <a:p>
            <a:pPr marL="0" indent="0">
              <a:spcAft>
                <a:spcPts val="1200"/>
              </a:spcAft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There are four outcomes in the sample space: </a:t>
            </a:r>
          </a:p>
          <a:p>
            <a:pPr marL="0" indent="0">
              <a:spcBef>
                <a:spcPct val="120000"/>
              </a:spcBef>
              <a:spcAft>
                <a:spcPts val="1200"/>
              </a:spcAft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One of these outcomes is the event </a:t>
            </a:r>
            <a:r>
              <a:rPr lang="en-US" i="0" dirty="0">
                <a:solidFill>
                  <a:srgbClr val="FF0008"/>
                </a:solidFill>
              </a:rPr>
              <a:t>TT</a:t>
            </a:r>
            <a:r>
              <a:rPr lang="en-US" i="0" dirty="0">
                <a:solidFill>
                  <a:schemeClr val="tx1"/>
                </a:solidFill>
              </a:rPr>
              <a:t>. </a:t>
            </a:r>
          </a:p>
          <a:p>
            <a:pPr marL="0" indent="0">
              <a:spcAft>
                <a:spcPts val="1200"/>
              </a:spcAft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So,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</p:txBody>
      </p:sp>
      <p:graphicFrame>
        <p:nvGraphicFramePr>
          <p:cNvPr id="13316" name="Object 5"/>
          <p:cNvGraphicFramePr>
            <a:graphicFrameLocks noChangeAspect="1"/>
          </p:cNvGraphicFramePr>
          <p:nvPr/>
        </p:nvGraphicFramePr>
        <p:xfrm>
          <a:off x="2717800" y="5029200"/>
          <a:ext cx="30734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5" name="Equation" r:id="rId3" imgW="3073400" imgH="825500" progId="Equation.DSMT4">
                  <p:embed/>
                </p:oleObj>
              </mc:Choice>
              <mc:Fallback>
                <p:oleObj name="Equation" r:id="rId3" imgW="3073400" imgH="8255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17800" y="5029200"/>
                        <a:ext cx="3073400" cy="825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7" name="Object 6"/>
          <p:cNvGraphicFramePr>
            <a:graphicFrameLocks noChangeAspect="1"/>
          </p:cNvGraphicFramePr>
          <p:nvPr/>
        </p:nvGraphicFramePr>
        <p:xfrm>
          <a:off x="2667000" y="3657600"/>
          <a:ext cx="28575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6" name="Equation" r:id="rId5" imgW="2857500" imgH="469900" progId="Equation.DSMT4">
                  <p:embed/>
                </p:oleObj>
              </mc:Choice>
              <mc:Fallback>
                <p:oleObj name="Equation" r:id="rId5" imgW="2857500" imgH="4699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67000" y="3657600"/>
                        <a:ext cx="2857500" cy="469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5: Calculating a Probability</a:t>
            </a:r>
          </a:p>
        </p:txBody>
      </p:sp>
      <p:sp>
        <p:nvSpPr>
          <p:cNvPr id="14339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924151"/>
          </a:xfrm>
          <a:noFill/>
        </p:spPr>
        <p:txBody>
          <a:bodyPr>
            <a:spAutoFit/>
          </a:bodyPr>
          <a:lstStyle/>
          <a:p>
            <a:pPr marL="0" indent="0">
              <a:spcAft>
                <a:spcPts val="600"/>
              </a:spcAft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A die is rolled once. Find the probability of rolling an even number. </a:t>
            </a:r>
          </a:p>
          <a:p>
            <a:pPr marL="0" indent="0">
              <a:spcAft>
                <a:spcPts val="600"/>
              </a:spcAft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 </a:t>
            </a:r>
          </a:p>
          <a:p>
            <a:pPr marL="0" indent="0">
              <a:spcAft>
                <a:spcPts val="600"/>
              </a:spcAft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There are six possible outcomes in rolling a die. </a:t>
            </a:r>
          </a:p>
          <a:p>
            <a:pPr marL="0" indent="0">
              <a:spcAft>
                <a:spcPts val="600"/>
              </a:spcAft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The sample space is </a:t>
            </a:r>
          </a:p>
          <a:p>
            <a:pPr marL="0" indent="0">
              <a:spcAft>
                <a:spcPts val="600"/>
              </a:spcAft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Of these six, three are even numbers: </a:t>
            </a:r>
            <a:r>
              <a:rPr lang="en-US" i="0" dirty="0">
                <a:solidFill>
                  <a:srgbClr val="FF0008"/>
                </a:solidFill>
              </a:rPr>
              <a:t>2, 4, 6</a:t>
            </a:r>
            <a:r>
              <a:rPr lang="en-US" i="0" dirty="0">
                <a:solidFill>
                  <a:schemeClr val="tx1"/>
                </a:solidFill>
              </a:rPr>
              <a:t>. </a:t>
            </a:r>
          </a:p>
          <a:p>
            <a:pPr marL="0" indent="0">
              <a:spcAft>
                <a:spcPts val="600"/>
              </a:spcAft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So,</a:t>
            </a:r>
          </a:p>
        </p:txBody>
      </p:sp>
      <p:graphicFrame>
        <p:nvGraphicFramePr>
          <p:cNvPr id="14340" name="Object 6"/>
          <p:cNvGraphicFramePr>
            <a:graphicFrameLocks noChangeAspect="1"/>
          </p:cNvGraphicFramePr>
          <p:nvPr/>
        </p:nvGraphicFramePr>
        <p:xfrm>
          <a:off x="1600200" y="4914900"/>
          <a:ext cx="4953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5" name="Equation" r:id="rId3" imgW="4953000" imgH="838200" progId="Equation.DSMT4">
                  <p:embed/>
                </p:oleObj>
              </mc:Choice>
              <mc:Fallback>
                <p:oleObj name="Equation" r:id="rId3" imgW="4953000" imgH="8382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00200" y="4914900"/>
                        <a:ext cx="49530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1" name="Object 7"/>
          <p:cNvGraphicFramePr>
            <a:graphicFrameLocks noChangeAspect="1"/>
          </p:cNvGraphicFramePr>
          <p:nvPr/>
        </p:nvGraphicFramePr>
        <p:xfrm>
          <a:off x="3505200" y="3522133"/>
          <a:ext cx="25781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6" name="Equation" r:id="rId5" imgW="2578100" imgH="469900" progId="Equation.DSMT4">
                  <p:embed/>
                </p:oleObj>
              </mc:Choice>
              <mc:Fallback>
                <p:oleObj name="Equation" r:id="rId5" imgW="2578100" imgH="46990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05200" y="3522133"/>
                        <a:ext cx="2578100" cy="469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8" name="Object 4"/>
          <p:cNvGraphicFramePr>
            <a:graphicFrameLocks noChangeAspect="1"/>
          </p:cNvGraphicFramePr>
          <p:nvPr/>
        </p:nvGraphicFramePr>
        <p:xfrm>
          <a:off x="6705600" y="4914900"/>
          <a:ext cx="584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7" name="Equation" r:id="rId7" imgW="583947" imgH="837836" progId="Equation.DSMT4">
                  <p:embed/>
                </p:oleObj>
              </mc:Choice>
              <mc:Fallback>
                <p:oleObj name="Equation" r:id="rId7" imgW="583947" imgH="837836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05600" y="4914900"/>
                        <a:ext cx="584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6: Calculating a Probability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5363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228850"/>
          </a:xfrm>
          <a:noFill/>
        </p:spPr>
        <p:txBody>
          <a:bodyPr>
            <a:spAutoFit/>
          </a:bodyPr>
          <a:lstStyle/>
          <a:p>
            <a:pPr marL="0" indent="0">
              <a:buFont typeface="Courier New" pitchFamily="49" charset="0"/>
              <a:buNone/>
              <a:tabLst>
                <a:tab pos="463550" algn="l"/>
              </a:tabLst>
            </a:pPr>
            <a:r>
              <a:rPr lang="en-US" i="0" dirty="0">
                <a:solidFill>
                  <a:schemeClr val="tx1"/>
                </a:solidFill>
              </a:rPr>
              <a:t>A standard deck of cards is </a:t>
            </a:r>
            <a:r>
              <a:rPr lang="en-US" i="0" dirty="0">
                <a:solidFill>
                  <a:srgbClr val="0000FF"/>
                </a:solidFill>
              </a:rPr>
              <a:t>52 cards </a:t>
            </a:r>
            <a:r>
              <a:rPr lang="en-US" i="0" dirty="0">
                <a:solidFill>
                  <a:schemeClr val="tx1"/>
                </a:solidFill>
              </a:rPr>
              <a:t>with four suits (hearts, diamonds, spades, and clubs) and </a:t>
            </a:r>
            <a:r>
              <a:rPr lang="en-US" i="0" dirty="0">
                <a:solidFill>
                  <a:srgbClr val="0000FF"/>
                </a:solidFill>
              </a:rPr>
              <a:t>13 cards </a:t>
            </a:r>
            <a:r>
              <a:rPr lang="en-US" i="0" dirty="0">
                <a:solidFill>
                  <a:schemeClr val="tx1"/>
                </a:solidFill>
              </a:rPr>
              <a:t>in each suit. The cards are ace, king, queen, jack, 10, 9, 8, 7, 6, 5, 4, 3, and 2. If one card is drawn from a deck of cards, find the probability of each of the following events.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The card is a 10.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The card is a diamond.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The card is a 2 or a 3.</a:t>
            </a:r>
            <a:r>
              <a:rPr lang="en-US" i="0" dirty="0">
                <a:solidFill>
                  <a:schemeClr val="tx1"/>
                </a:solidFill>
              </a:rPr>
              <a:t>	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6: Calculating a Probability </a:t>
            </a:r>
            <a:r>
              <a:rPr lang="en-US" sz="3200" dirty="0">
                <a:solidFill>
                  <a:schemeClr val="accent1"/>
                </a:solidFill>
              </a:rPr>
              <a:t>(cont.)</a:t>
            </a:r>
          </a:p>
        </p:txBody>
      </p:sp>
      <p:sp>
        <p:nvSpPr>
          <p:cNvPr id="15363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988237"/>
          </a:xfrm>
          <a:noFill/>
        </p:spPr>
        <p:txBody>
          <a:bodyPr>
            <a:spAutoFit/>
          </a:bodyPr>
          <a:lstStyle/>
          <a:p>
            <a:pPr marL="0" indent="0">
              <a:buFont typeface="Courier New" pitchFamily="49" charset="0"/>
              <a:buNone/>
              <a:tabLst>
                <a:tab pos="463550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Solution </a:t>
            </a:r>
          </a:p>
          <a:p>
            <a:pPr marL="514350" indent="-514350">
              <a:buFont typeface="+mj-lt"/>
              <a:buAutoNum type="alphaLcPeriod"/>
              <a:tabLst>
                <a:tab pos="463550" algn="l"/>
              </a:tabLst>
            </a:pPr>
            <a:r>
              <a:rPr lang="en-US" i="0" dirty="0">
                <a:solidFill>
                  <a:schemeClr val="tx1"/>
                </a:solidFill>
              </a:rPr>
              <a:t>There are four 10s in a deck (one 10 in each suit). So, </a:t>
            </a:r>
          </a:p>
          <a:p>
            <a:pPr marL="0" indent="0">
              <a:buFont typeface="Courier New" pitchFamily="49" charset="0"/>
              <a:buNone/>
              <a:tabLst>
                <a:tab pos="463550" algn="l"/>
              </a:tabLst>
            </a:pPr>
            <a:r>
              <a:rPr lang="en-US" i="0" dirty="0">
                <a:solidFill>
                  <a:schemeClr val="tx1"/>
                </a:solidFill>
              </a:rPr>
              <a:t>	</a:t>
            </a:r>
          </a:p>
        </p:txBody>
      </p:sp>
      <p:graphicFrame>
        <p:nvGraphicFramePr>
          <p:cNvPr id="15364" name="Object 4"/>
          <p:cNvGraphicFramePr>
            <a:graphicFrameLocks noChangeAspect="1"/>
          </p:cNvGraphicFramePr>
          <p:nvPr/>
        </p:nvGraphicFramePr>
        <p:xfrm>
          <a:off x="1028700" y="3098800"/>
          <a:ext cx="26543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55" name="Equation" r:id="rId3" imgW="2654300" imgH="381000" progId="Equation.DSMT4">
                  <p:embed/>
                </p:oleObj>
              </mc:Choice>
              <mc:Fallback>
                <p:oleObj name="Equation" r:id="rId3" imgW="2654300" imgH="3810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28700" y="3098800"/>
                        <a:ext cx="265430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31" name="Object 3"/>
          <p:cNvGraphicFramePr>
            <a:graphicFrameLocks noChangeAspect="1"/>
          </p:cNvGraphicFramePr>
          <p:nvPr/>
        </p:nvGraphicFramePr>
        <p:xfrm>
          <a:off x="3784600" y="2819400"/>
          <a:ext cx="711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56" name="Equation" r:id="rId5" imgW="711200" imgH="838200" progId="Equation.DSMT4">
                  <p:embed/>
                </p:oleObj>
              </mc:Choice>
              <mc:Fallback>
                <p:oleObj name="Equation" r:id="rId5" imgW="711200" imgH="83820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84600" y="2819400"/>
                        <a:ext cx="711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32" name="Object 4"/>
          <p:cNvGraphicFramePr>
            <a:graphicFrameLocks noChangeAspect="1"/>
          </p:cNvGraphicFramePr>
          <p:nvPr/>
        </p:nvGraphicFramePr>
        <p:xfrm>
          <a:off x="4622800" y="2819400"/>
          <a:ext cx="1041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57" name="Equation" r:id="rId7" imgW="1041400" imgH="838200" progId="Equation.DSMT4">
                  <p:embed/>
                </p:oleObj>
              </mc:Choice>
              <mc:Fallback>
                <p:oleObj name="Equation" r:id="rId7" imgW="1041400" imgH="83820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22800" y="2819400"/>
                        <a:ext cx="1041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33" name="Object 5"/>
          <p:cNvGraphicFramePr>
            <a:graphicFrameLocks noChangeAspect="1"/>
          </p:cNvGraphicFramePr>
          <p:nvPr/>
        </p:nvGraphicFramePr>
        <p:xfrm>
          <a:off x="5772150" y="2819400"/>
          <a:ext cx="787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58" name="Equation" r:id="rId9" imgW="787400" imgH="838200" progId="Equation.DSMT4">
                  <p:embed/>
                </p:oleObj>
              </mc:Choice>
              <mc:Fallback>
                <p:oleObj name="Equation" r:id="rId9" imgW="787400" imgH="83820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72150" y="2819400"/>
                        <a:ext cx="787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9" name="Straight Connector 8"/>
          <p:cNvCxnSpPr/>
          <p:nvPr/>
        </p:nvCxnSpPr>
        <p:spPr>
          <a:xfrm rot="5400000">
            <a:off x="4980940" y="2899410"/>
            <a:ext cx="27432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rot="5400000">
            <a:off x="4892040" y="3387090"/>
            <a:ext cx="27432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6: Calculating a Probability</a:t>
            </a:r>
            <a:r>
              <a:rPr lang="en-US" sz="3200" dirty="0">
                <a:solidFill>
                  <a:schemeClr val="accent1"/>
                </a:solidFill>
              </a:rPr>
              <a:t> (cont.)</a:t>
            </a:r>
          </a:p>
        </p:txBody>
      </p:sp>
      <p:sp>
        <p:nvSpPr>
          <p:cNvPr id="16387" name="Rectangle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lphaLcPeriod" startAt="2"/>
            </a:pPr>
            <a:r>
              <a:rPr lang="en-US" i="0" dirty="0">
                <a:solidFill>
                  <a:schemeClr val="tx1"/>
                </a:solidFill>
              </a:rPr>
              <a:t>There are 13 diamonds in a deck (diamonds is one of the suits). So,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16388" name="Object 5"/>
          <p:cNvGraphicFramePr>
            <a:graphicFrameLocks noChangeAspect="1"/>
          </p:cNvGraphicFramePr>
          <p:nvPr/>
        </p:nvGraphicFramePr>
        <p:xfrm>
          <a:off x="1003300" y="2616200"/>
          <a:ext cx="3579812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9" name="Equation" r:id="rId3" imgW="3581400" imgH="381000" progId="Equation.DSMT4">
                  <p:embed/>
                </p:oleObj>
              </mc:Choice>
              <mc:Fallback>
                <p:oleObj name="Equation" r:id="rId3" imgW="3581400" imgH="3810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03300" y="2616200"/>
                        <a:ext cx="3579812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5" name="Object 3"/>
          <p:cNvGraphicFramePr>
            <a:graphicFrameLocks noChangeAspect="1"/>
          </p:cNvGraphicFramePr>
          <p:nvPr/>
        </p:nvGraphicFramePr>
        <p:xfrm>
          <a:off x="4648200" y="2362200"/>
          <a:ext cx="711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20" name="Equation" r:id="rId5" imgW="711200" imgH="838200" progId="Equation.DSMT4">
                  <p:embed/>
                </p:oleObj>
              </mc:Choice>
              <mc:Fallback>
                <p:oleObj name="Equation" r:id="rId5" imgW="711200" imgH="83820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48200" y="2362200"/>
                        <a:ext cx="711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6" name="Object 4"/>
          <p:cNvGraphicFramePr>
            <a:graphicFrameLocks noChangeAspect="1"/>
          </p:cNvGraphicFramePr>
          <p:nvPr/>
        </p:nvGraphicFramePr>
        <p:xfrm>
          <a:off x="5410200" y="2362200"/>
          <a:ext cx="1041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21" name="Equation" r:id="rId7" imgW="1041400" imgH="838200" progId="Equation.DSMT4">
                  <p:embed/>
                </p:oleObj>
              </mc:Choice>
              <mc:Fallback>
                <p:oleObj name="Equation" r:id="rId7" imgW="1041400" imgH="83820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10200" y="2362200"/>
                        <a:ext cx="1041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7" name="Object 5"/>
          <p:cNvGraphicFramePr>
            <a:graphicFrameLocks noChangeAspect="1"/>
          </p:cNvGraphicFramePr>
          <p:nvPr/>
        </p:nvGraphicFramePr>
        <p:xfrm>
          <a:off x="6515100" y="2362200"/>
          <a:ext cx="647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22" name="Equation" r:id="rId9" imgW="647700" imgH="838200" progId="Equation.DSMT4">
                  <p:embed/>
                </p:oleObj>
              </mc:Choice>
              <mc:Fallback>
                <p:oleObj name="Equation" r:id="rId9" imgW="647700" imgH="83820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15100" y="2362200"/>
                        <a:ext cx="647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8" name="Straight Connector 7"/>
          <p:cNvCxnSpPr/>
          <p:nvPr/>
        </p:nvCxnSpPr>
        <p:spPr>
          <a:xfrm rot="5400000">
            <a:off x="5748020" y="2456180"/>
            <a:ext cx="36576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rot="5400000">
            <a:off x="6103620" y="2943860"/>
            <a:ext cx="36576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6: Calculating a Probability</a:t>
            </a:r>
            <a:r>
              <a:rPr lang="en-US" sz="3200" dirty="0">
                <a:solidFill>
                  <a:schemeClr val="accent1"/>
                </a:solidFill>
              </a:rPr>
              <a:t> (cont.)</a:t>
            </a:r>
          </a:p>
        </p:txBody>
      </p:sp>
      <p:sp>
        <p:nvSpPr>
          <p:cNvPr id="17411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471172"/>
          </a:xfrm>
          <a:noFill/>
        </p:spPr>
        <p:txBody>
          <a:bodyPr>
            <a:spAutoFit/>
          </a:bodyPr>
          <a:lstStyle/>
          <a:p>
            <a:pPr marL="514350" indent="-514350">
              <a:buFont typeface="+mj-lt"/>
              <a:buAutoNum type="alphaLcPeriod" startAt="3"/>
            </a:pPr>
            <a:r>
              <a:rPr lang="en-US" i="0" dirty="0">
                <a:solidFill>
                  <a:schemeClr val="tx1"/>
                </a:solidFill>
              </a:rPr>
              <a:t>There are four 2s and four 3s in a deck (one of each in each suit) for a total of 8. So, </a:t>
            </a:r>
          </a:p>
          <a:p>
            <a:pPr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</p:txBody>
      </p:sp>
      <p:graphicFrame>
        <p:nvGraphicFramePr>
          <p:cNvPr id="17412" name="Object 5"/>
          <p:cNvGraphicFramePr>
            <a:graphicFrameLocks noChangeAspect="1"/>
          </p:cNvGraphicFramePr>
          <p:nvPr/>
        </p:nvGraphicFramePr>
        <p:xfrm>
          <a:off x="1066800" y="2667000"/>
          <a:ext cx="33655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43" name="Equation" r:id="rId3" imgW="3365500" imgH="381000" progId="Equation.DSMT4">
                  <p:embed/>
                </p:oleObj>
              </mc:Choice>
              <mc:Fallback>
                <p:oleObj name="Equation" r:id="rId3" imgW="3365500" imgH="3810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2667000"/>
                        <a:ext cx="336550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19" name="Object 3"/>
          <p:cNvGraphicFramePr>
            <a:graphicFrameLocks noChangeAspect="1"/>
          </p:cNvGraphicFramePr>
          <p:nvPr/>
        </p:nvGraphicFramePr>
        <p:xfrm>
          <a:off x="4504267" y="2438400"/>
          <a:ext cx="711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44" name="Equation" r:id="rId5" imgW="711200" imgH="838200" progId="Equation.DSMT4">
                  <p:embed/>
                </p:oleObj>
              </mc:Choice>
              <mc:Fallback>
                <p:oleObj name="Equation" r:id="rId5" imgW="711200" imgH="83820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04267" y="2438400"/>
                        <a:ext cx="711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0" name="Object 4"/>
          <p:cNvGraphicFramePr>
            <a:graphicFrameLocks noChangeAspect="1"/>
          </p:cNvGraphicFramePr>
          <p:nvPr/>
        </p:nvGraphicFramePr>
        <p:xfrm>
          <a:off x="5287434" y="2438400"/>
          <a:ext cx="1041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45" name="Equation" r:id="rId7" imgW="1041400" imgH="838200" progId="Equation.DSMT4">
                  <p:embed/>
                </p:oleObj>
              </mc:Choice>
              <mc:Fallback>
                <p:oleObj name="Equation" r:id="rId7" imgW="1041400" imgH="83820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87434" y="2438400"/>
                        <a:ext cx="1041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1" name="Object 5"/>
          <p:cNvGraphicFramePr>
            <a:graphicFrameLocks noChangeAspect="1"/>
          </p:cNvGraphicFramePr>
          <p:nvPr/>
        </p:nvGraphicFramePr>
        <p:xfrm>
          <a:off x="6400800" y="2438400"/>
          <a:ext cx="787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46" name="Equation" r:id="rId9" imgW="787400" imgH="838200" progId="Equation.DSMT4">
                  <p:embed/>
                </p:oleObj>
              </mc:Choice>
              <mc:Fallback>
                <p:oleObj name="Equation" r:id="rId9" imgW="787400" imgH="83820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00800" y="2438400"/>
                        <a:ext cx="787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8" name="Straight Connector 7"/>
          <p:cNvCxnSpPr/>
          <p:nvPr/>
        </p:nvCxnSpPr>
        <p:spPr>
          <a:xfrm rot="5400000">
            <a:off x="5595620" y="2526030"/>
            <a:ext cx="36576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rot="5400000">
            <a:off x="5510798" y="3022099"/>
            <a:ext cx="36576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kern="1200" dirty="0">
                <a:solidFill>
                  <a:schemeClr val="accent1"/>
                </a:solidFill>
              </a:rPr>
              <a:t>Objectives</a:t>
            </a:r>
            <a:endParaRPr lang="en-US" kern="12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buFont typeface="Courier New" pitchFamily="49" charset="0"/>
              <a:buChar char="o"/>
              <a:tabLst>
                <a:tab pos="461963" algn="l"/>
              </a:tabLst>
            </a:pPr>
            <a:r>
              <a:rPr lang="en-US" dirty="0"/>
              <a:t>	Use a tree diagram to determine the sample space 	of an experiment. </a:t>
            </a:r>
          </a:p>
          <a:p>
            <a:pPr>
              <a:buFont typeface="Courier New" pitchFamily="49" charset="0"/>
              <a:buChar char="o"/>
              <a:tabLst>
                <a:tab pos="461963" algn="l"/>
              </a:tabLst>
            </a:pPr>
            <a:r>
              <a:rPr lang="en-US" dirty="0"/>
              <a:t>	Calculate the probability of an event.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Terms Related to Probability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936188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algn="ctr" eaLnBrk="0" hangingPunct="0"/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Definition</a:t>
            </a:r>
            <a:endParaRPr lang="en-US" i="1" dirty="0">
              <a:solidFill>
                <a:srgbClr val="000000"/>
              </a:solidFill>
              <a:latin typeface="Calibri" pitchFamily="34" charset="0"/>
            </a:endParaRPr>
          </a:p>
          <a:p>
            <a:pPr eaLnBrk="0" hangingPunct="0"/>
            <a:r>
              <a:rPr lang="en-US" b="1" dirty="0">
                <a:solidFill>
                  <a:srgbClr val="C00000"/>
                </a:solidFill>
                <a:latin typeface="Calibri" pitchFamily="34" charset="0"/>
              </a:rPr>
              <a:t>Outcome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:</a:t>
            </a:r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 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An individual result of an experiment. </a:t>
            </a:r>
          </a:p>
          <a:p>
            <a:pPr eaLnBrk="0" hangingPunct="0"/>
            <a:r>
              <a:rPr lang="en-US" b="1" dirty="0">
                <a:solidFill>
                  <a:srgbClr val="C00000"/>
                </a:solidFill>
                <a:latin typeface="Calibri" pitchFamily="34" charset="0"/>
              </a:rPr>
              <a:t>Sample Space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:</a:t>
            </a:r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 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The set of all possible outcomes of an experiment.</a:t>
            </a:r>
          </a:p>
          <a:p>
            <a:pPr eaLnBrk="0" hangingPunct="0"/>
            <a:r>
              <a:rPr lang="en-US" b="1" dirty="0" smtClean="0">
                <a:solidFill>
                  <a:srgbClr val="C00000"/>
                </a:solidFill>
                <a:latin typeface="Calibri" pitchFamily="34" charset="0"/>
              </a:rPr>
              <a:t>Event</a:t>
            </a:r>
            <a:r>
              <a:rPr lang="en-US" dirty="0" smtClean="0">
                <a:solidFill>
                  <a:srgbClr val="000000"/>
                </a:solidFill>
                <a:latin typeface="Calibri" pitchFamily="34" charset="0"/>
              </a:rPr>
              <a:t>:</a:t>
            </a:r>
            <a:r>
              <a:rPr lang="en-US" b="1" dirty="0" smtClean="0">
                <a:solidFill>
                  <a:srgbClr val="000000"/>
                </a:solidFill>
                <a:latin typeface="Calibri" pitchFamily="34" charset="0"/>
              </a:rPr>
              <a:t> 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Some (or all) of the outcomes from the sample space.</a:t>
            </a:r>
            <a:endParaRPr lang="en-US" b="1" dirty="0">
              <a:solidFill>
                <a:srgbClr val="000000"/>
              </a:solidFill>
              <a:latin typeface="Calibri" pitchFamily="34" charset="0"/>
            </a:endParaRPr>
          </a:p>
        </p:txBody>
      </p:sp>
      <p:graphicFrame>
        <p:nvGraphicFramePr>
          <p:cNvPr id="6147" name="Object 4"/>
          <p:cNvGraphicFramePr>
            <a:graphicFrameLocks noChangeAspect="1"/>
          </p:cNvGraphicFramePr>
          <p:nvPr/>
        </p:nvGraphicFramePr>
        <p:xfrm>
          <a:off x="3276600" y="1790700"/>
          <a:ext cx="9144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3" name="Equation" r:id="rId3" imgW="451710" imgH="652471" progId="Equation.DSMT4">
                  <p:embed/>
                </p:oleObj>
              </mc:Choice>
              <mc:Fallback>
                <p:oleObj name="Equation" r:id="rId3" imgW="451710" imgH="652471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1790700"/>
                        <a:ext cx="914400" cy="190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1: Finding All Outcomes Using a Tree Diagram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6-sided die is rolled. Draw a tree diagram illustrating the possible outcomes </a:t>
            </a:r>
            <a:r>
              <a:rPr lang="en-US" dirty="0" smtClean="0"/>
              <a:t>of this </a:t>
            </a:r>
            <a:r>
              <a:rPr lang="en-US" dirty="0"/>
              <a:t>experiment.</a:t>
            </a:r>
          </a:p>
          <a:p>
            <a:r>
              <a:rPr lang="en-US" b="1" dirty="0"/>
              <a:t>Solution</a:t>
            </a:r>
          </a:p>
          <a:p>
            <a:r>
              <a:rPr lang="en-US" dirty="0"/>
              <a:t>Since the die has 6 sides, we will label </a:t>
            </a:r>
            <a:br>
              <a:rPr lang="en-US" dirty="0"/>
            </a:br>
            <a:r>
              <a:rPr lang="en-US" dirty="0"/>
              <a:t>the possible outcomes as 1, 2, 3, 4, 5,</a:t>
            </a:r>
            <a:br>
              <a:rPr lang="en-US" dirty="0"/>
            </a:br>
            <a:r>
              <a:rPr lang="en-US" dirty="0"/>
              <a:t>and 6.</a:t>
            </a:r>
          </a:p>
        </p:txBody>
      </p:sp>
      <p:pic>
        <p:nvPicPr>
          <p:cNvPr id="26628" name="Picture 4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553200" y="1905000"/>
            <a:ext cx="1355195" cy="381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2: Finding the Sample Space Using a Tree Diagram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7171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850011"/>
          </a:xfrm>
          <a:noFill/>
        </p:spPr>
        <p:txBody>
          <a:bodyPr>
            <a:spAutoFit/>
          </a:bodyPr>
          <a:lstStyle/>
          <a:p>
            <a:pPr marL="0" indent="0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A coin is tossed twice. Draw a tree diagram illustrating this experiment and list the possible outcomes in the sample space.</a:t>
            </a:r>
            <a:endParaRPr lang="en-US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r>
              <a:rPr lang="en-US" dirty="0"/>
              <a:t>Following the branches (left to right) shows the four outcomes in the sample space.</a:t>
            </a:r>
            <a:endParaRPr lang="en-US" b="1" i="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2: Finding the Sample Space Using a Tree Diagram (cont.)</a:t>
            </a:r>
            <a:endParaRPr lang="en-US" sz="3200" dirty="0">
              <a:solidFill>
                <a:schemeClr val="accent1"/>
              </a:solidFill>
            </a:endParaRPr>
          </a:p>
        </p:txBody>
      </p:sp>
      <p:graphicFrame>
        <p:nvGraphicFramePr>
          <p:cNvPr id="27650" name="Object 2"/>
          <p:cNvGraphicFramePr>
            <a:graphicFrameLocks noGrp="1" noChangeAspect="1"/>
          </p:cNvGraphicFramePr>
          <p:nvPr>
            <p:ph idx="1"/>
          </p:nvPr>
        </p:nvGraphicFramePr>
        <p:xfrm>
          <a:off x="4648200" y="4495800"/>
          <a:ext cx="28702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655" name="Equation" r:id="rId3" imgW="2870200" imgH="469900" progId="Equation.DSMT4">
                  <p:embed/>
                </p:oleObj>
              </mc:Choice>
              <mc:Fallback>
                <p:oleObj name="Equation" r:id="rId3" imgW="2870200" imgH="46990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48200" y="4495800"/>
                        <a:ext cx="2870200" cy="469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27651" name="Picture 3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81000" y="1143000"/>
            <a:ext cx="2847975" cy="4076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2" name="Rectangle 31"/>
          <p:cNvSpPr/>
          <p:nvPr/>
        </p:nvSpPr>
        <p:spPr>
          <a:xfrm>
            <a:off x="4114800" y="2743200"/>
            <a:ext cx="392857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/>
              <a:t>Outcomes: HH, HT, TH, TT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3: Finding the Sample Space Using a Tree Diagram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453253"/>
          </a:xfrm>
        </p:spPr>
        <p:txBody>
          <a:bodyPr>
            <a:spAutoFit/>
          </a:bodyPr>
          <a:lstStyle/>
          <a:p>
            <a:r>
              <a:rPr lang="en-US" dirty="0"/>
              <a:t>A coin is tossed and then one of the numbers (1, 2, and 3) is chosen at random from a box. Draw a tree diagram illustrating the possible outcomes of the experiment and list the outcomes in the sample space.</a:t>
            </a:r>
          </a:p>
          <a:p>
            <a:r>
              <a:rPr lang="en-US" b="1" dirty="0"/>
              <a:t>Solution</a:t>
            </a:r>
          </a:p>
          <a:p>
            <a:r>
              <a:rPr lang="en-US" dirty="0"/>
              <a:t>There are six outcomes in the sample space.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3: Finding the Sample Space Using a Tree Diagram (cont.)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625608"/>
          </a:xfrm>
        </p:spPr>
        <p:txBody>
          <a:bodyPr>
            <a:spAutoFit/>
          </a:bodyPr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7" name="Rectangle 46"/>
          <p:cNvSpPr/>
          <p:nvPr/>
        </p:nvSpPr>
        <p:spPr>
          <a:xfrm>
            <a:off x="3810000" y="2057400"/>
            <a:ext cx="3505200" cy="9925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300"/>
              </a:spcBef>
            </a:pPr>
            <a:r>
              <a:rPr lang="en-US" sz="2800" dirty="0"/>
              <a:t>Outcomes:</a:t>
            </a:r>
          </a:p>
          <a:p>
            <a:pPr>
              <a:spcBef>
                <a:spcPts val="300"/>
              </a:spcBef>
            </a:pPr>
            <a:r>
              <a:rPr lang="en-US" sz="2800" dirty="0"/>
              <a:t> H1, H2, H3, T1, T2, T3</a:t>
            </a:r>
          </a:p>
        </p:txBody>
      </p:sp>
      <p:pic>
        <p:nvPicPr>
          <p:cNvPr id="28674" name="Picture 2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81000" y="1219199"/>
            <a:ext cx="2286000" cy="36368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28675" name="Object 3"/>
          <p:cNvGraphicFramePr>
            <a:graphicFrameLocks noChangeAspect="1"/>
          </p:cNvGraphicFramePr>
          <p:nvPr/>
        </p:nvGraphicFramePr>
        <p:xfrm>
          <a:off x="4038600" y="3429000"/>
          <a:ext cx="3814763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680" name="Equation" r:id="rId4" imgW="3822480" imgH="469800" progId="Equation.DSMT4">
                  <p:embed/>
                </p:oleObj>
              </mc:Choice>
              <mc:Fallback>
                <p:oleObj name="Equation" r:id="rId4" imgW="3822480" imgH="4698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38600" y="3429000"/>
                        <a:ext cx="3814763" cy="469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Probability of an Event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108543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533400" indent="-533400" algn="ctr" eaLnBrk="0" hangingPunct="0"/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Definition</a:t>
            </a:r>
            <a:endParaRPr lang="en-US" i="1" dirty="0">
              <a:solidFill>
                <a:srgbClr val="000000"/>
              </a:solidFill>
              <a:latin typeface="Calibri" pitchFamily="34" charset="0"/>
            </a:endParaRPr>
          </a:p>
          <a:p>
            <a:pPr marL="533400" indent="-533400" algn="ctr" eaLnBrk="0" hangingPunct="0"/>
            <a:endParaRPr lang="en-US" i="1" dirty="0">
              <a:solidFill>
                <a:srgbClr val="000000"/>
              </a:solidFill>
              <a:latin typeface="Calibri" pitchFamily="34" charset="0"/>
            </a:endParaRPr>
          </a:p>
          <a:p>
            <a:pPr marL="533400" indent="-533400" algn="ctr" eaLnBrk="0" hangingPunct="0"/>
            <a:endParaRPr lang="en-US" i="1" dirty="0">
              <a:solidFill>
                <a:srgbClr val="000000"/>
              </a:solidFill>
              <a:latin typeface="Calibri" pitchFamily="34" charset="0"/>
            </a:endParaRPr>
          </a:p>
          <a:p>
            <a:pPr marL="533400" indent="-533400" algn="ctr" eaLnBrk="0" hangingPunct="0"/>
            <a:endParaRPr lang="en-US" i="1" dirty="0">
              <a:solidFill>
                <a:srgbClr val="000000"/>
              </a:solidFill>
              <a:latin typeface="Calibri" pitchFamily="34" charset="0"/>
            </a:endParaRPr>
          </a:p>
          <a:p>
            <a:pPr marL="533400" indent="-533400" algn="ctr" eaLnBrk="0" hangingPunct="0"/>
            <a:endParaRPr lang="en-US" i="1" dirty="0">
              <a:solidFill>
                <a:srgbClr val="000000"/>
              </a:solidFill>
              <a:latin typeface="Calibri" pitchFamily="34" charset="0"/>
            </a:endParaRPr>
          </a:p>
          <a:p>
            <a:pPr marL="533400" indent="-533400" algn="ctr" eaLnBrk="0" hangingPunct="0"/>
            <a:endParaRPr lang="en-US" i="1" dirty="0">
              <a:solidFill>
                <a:srgbClr val="000000"/>
              </a:solidFill>
              <a:latin typeface="Calibri" pitchFamily="34" charset="0"/>
            </a:endParaRPr>
          </a:p>
        </p:txBody>
      </p:sp>
      <p:graphicFrame>
        <p:nvGraphicFramePr>
          <p:cNvPr id="12292" name="Object 5"/>
          <p:cNvGraphicFramePr>
            <a:graphicFrameLocks noChangeAspect="1"/>
          </p:cNvGraphicFramePr>
          <p:nvPr/>
        </p:nvGraphicFramePr>
        <p:xfrm>
          <a:off x="1149350" y="2159000"/>
          <a:ext cx="6845300" cy="162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5" name="Equation" r:id="rId3" imgW="6845300" imgH="1625600" progId="Equation.DSMT4">
                  <p:embed/>
                </p:oleObj>
              </mc:Choice>
              <mc:Fallback>
                <p:oleObj name="Equation" r:id="rId3" imgW="6845300" imgH="16256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9350" y="2159000"/>
                        <a:ext cx="6845300" cy="1625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199</TotalTime>
  <Words>566</Words>
  <Application>Microsoft Office PowerPoint</Application>
  <PresentationFormat>On-screen Show (4:3)</PresentationFormat>
  <Paragraphs>70</Paragraphs>
  <Slides>16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1" baseType="lpstr">
      <vt:lpstr>Calibri</vt:lpstr>
      <vt:lpstr>Arial</vt:lpstr>
      <vt:lpstr>Courier New</vt:lpstr>
      <vt:lpstr>Office Theme</vt:lpstr>
      <vt:lpstr>Equation</vt:lpstr>
      <vt:lpstr>Section 7.4</vt:lpstr>
      <vt:lpstr>Objectives</vt:lpstr>
      <vt:lpstr>Terms Related to Probability</vt:lpstr>
      <vt:lpstr>Example 1: Finding All Outcomes Using a Tree Diagram</vt:lpstr>
      <vt:lpstr>Example 2: Finding the Sample Space Using a Tree Diagram</vt:lpstr>
      <vt:lpstr>Example 2: Finding the Sample Space Using a Tree Diagram (cont.)</vt:lpstr>
      <vt:lpstr>Example 3: Finding the Sample Space Using a Tree Diagram</vt:lpstr>
      <vt:lpstr>Example 3: Finding the Sample Space Using a Tree Diagram (cont.)</vt:lpstr>
      <vt:lpstr>Probability of an Event</vt:lpstr>
      <vt:lpstr>Basic Characteristics of Probabilities.</vt:lpstr>
      <vt:lpstr>Example 4: Calculating a Probability</vt:lpstr>
      <vt:lpstr>Example 5: Calculating a Probability</vt:lpstr>
      <vt:lpstr>Example 6: Calculating a Probability</vt:lpstr>
      <vt:lpstr>Example 6: Calculating a Probability (cont.)</vt:lpstr>
      <vt:lpstr>Example 6: Calculating a Probability (cont.)</vt:lpstr>
      <vt:lpstr>Example 6: Calculating a Probability (cont.)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Developmental Mathematics</dc:title>
  <dc:creator>Hawkes Learning</dc:creator>
  <cp:lastModifiedBy>Kara Roche</cp:lastModifiedBy>
  <cp:revision>56</cp:revision>
  <dcterms:created xsi:type="dcterms:W3CDTF">2013-04-26T14:43:13Z</dcterms:created>
  <dcterms:modified xsi:type="dcterms:W3CDTF">2018-08-13T20:47:17Z</dcterms:modified>
</cp:coreProperties>
</file>