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9" r:id="rId3"/>
    <p:sldId id="260" r:id="rId4"/>
    <p:sldId id="264" r:id="rId5"/>
    <p:sldId id="293" r:id="rId6"/>
    <p:sldId id="295" r:id="rId7"/>
    <p:sldId id="296" r:id="rId8"/>
    <p:sldId id="297" r:id="rId9"/>
    <p:sldId id="266" r:id="rId10"/>
    <p:sldId id="268" r:id="rId11"/>
    <p:sldId id="270" r:id="rId12"/>
    <p:sldId id="294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9" r:id="rId21"/>
    <p:sldId id="280" r:id="rId22"/>
    <p:sldId id="281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90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>
    <p:extLst/>
  </p:cmAuthor>
  <p:cmAuthor id="2" name="Belloit, Nicholas G" initials="BNG [2]" lastIdx="1" clrIdx="1">
    <p:extLst/>
  </p:cmAuthor>
  <p:cmAuthor id="3" name="Belloit, Nicholas G" initials="BNG [3]" lastIdx="1" clrIdx="2">
    <p:extLst/>
  </p:cmAuthor>
  <p:cmAuthor id="4" name="Belloit, Nicholas G" initials="BNG [4]" lastIdx="1" clrIdx="3">
    <p:extLst/>
  </p:cmAuthor>
  <p:cmAuthor id="5" name="Belloit, Nicholas G" initials="BNG [5]" lastIdx="1" clrIdx="4">
    <p:extLst/>
  </p:cmAuthor>
  <p:cmAuthor id="6" name="Belloit, Nicholas G" initials="BNG [6]" lastIdx="1" clrIdx="5">
    <p:extLst/>
  </p:cmAuthor>
  <p:cmAuthor id="7" name="Belloit, Nicholas G" initials="BNG [7]" lastIdx="1" clrIdx="6">
    <p:extLst/>
  </p:cmAuthor>
  <p:cmAuthor id="8" name="Belloit, Nicholas G" initials="BNG [8]" lastIdx="1" clrIdx="7">
    <p:extLst/>
  </p:cmAuthor>
  <p:cmAuthor id="9" name="Belloit, Nicholas G" initials="BNG [9]" lastIdx="1" clrIdx="8">
    <p:extLst/>
  </p:cmAuthor>
  <p:cmAuthor id="10" name="Belloit, Nicholas G" initials="BNG [10]" lastIdx="1" clrIdx="9">
    <p:extLst/>
  </p:cmAuthor>
  <p:cmAuthor id="11" name="Belloit, Nicholas G" initials="BNG [11]" lastIdx="1" clrIdx="10">
    <p:extLst/>
  </p:cmAuthor>
  <p:cmAuthor id="12" name="Belloit, Nicholas G" initials="BNG [12]" lastIdx="1" clrIdx="11">
    <p:extLst/>
  </p:cmAuthor>
  <p:cmAuthor id="13" name="Belloit, Nicholas G" initials="BNG [13]" lastIdx="1" clrIdx="12">
    <p:extLst/>
  </p:cmAuthor>
  <p:cmAuthor id="14" name="Belloit, Nicholas G" initials="BNG [14]" lastIdx="1" clrIdx="1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66666"/>
    <a:srgbClr val="2D7D9F"/>
    <a:srgbClr val="F3F8FA"/>
    <a:srgbClr val="0000FF"/>
    <a:srgbClr val="FF00FF"/>
    <a:srgbClr val="000099"/>
    <a:srgbClr val="1F497D"/>
    <a:srgbClr val="008080"/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240" autoAdjust="0"/>
    <p:restoredTop sz="94660"/>
  </p:normalViewPr>
  <p:slideViewPr>
    <p:cSldViewPr>
      <p:cViewPr varScale="1">
        <p:scale>
          <a:sx n="103" d="100"/>
          <a:sy n="103" d="100"/>
        </p:scale>
        <p:origin x="120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image" Target="../media/image68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image" Target="../media/image72.emf"/><Relationship Id="rId7" Type="http://schemas.openxmlformats.org/officeDocument/2006/relationships/image" Target="../media/image76.wmf"/><Relationship Id="rId2" Type="http://schemas.openxmlformats.org/officeDocument/2006/relationships/image" Target="../media/image71.e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emf"/><Relationship Id="rId9" Type="http://schemas.openxmlformats.org/officeDocument/2006/relationships/image" Target="../media/image78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wmf"/><Relationship Id="rId7" Type="http://schemas.openxmlformats.org/officeDocument/2006/relationships/image" Target="../media/image96.wmf"/><Relationship Id="rId2" Type="http://schemas.openxmlformats.org/officeDocument/2006/relationships/image" Target="../media/image91.wmf"/><Relationship Id="rId1" Type="http://schemas.openxmlformats.org/officeDocument/2006/relationships/image" Target="../media/image90.e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Relationship Id="rId9" Type="http://schemas.openxmlformats.org/officeDocument/2006/relationships/image" Target="../media/image98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7" Type="http://schemas.openxmlformats.org/officeDocument/2006/relationships/image" Target="../media/image105.w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emf"/><Relationship Id="rId7" Type="http://schemas.openxmlformats.org/officeDocument/2006/relationships/image" Target="../media/image112.emf"/><Relationship Id="rId2" Type="http://schemas.openxmlformats.org/officeDocument/2006/relationships/image" Target="../media/image107.emf"/><Relationship Id="rId1" Type="http://schemas.openxmlformats.org/officeDocument/2006/relationships/image" Target="../media/image106.emf"/><Relationship Id="rId6" Type="http://schemas.openxmlformats.org/officeDocument/2006/relationships/image" Target="../media/image111.e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emf"/><Relationship Id="rId1" Type="http://schemas.openxmlformats.org/officeDocument/2006/relationships/image" Target="../media/image113.emf"/><Relationship Id="rId5" Type="http://schemas.openxmlformats.org/officeDocument/2006/relationships/image" Target="../media/image117.emf"/><Relationship Id="rId4" Type="http://schemas.openxmlformats.org/officeDocument/2006/relationships/image" Target="../media/image116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emf"/><Relationship Id="rId2" Type="http://schemas.openxmlformats.org/officeDocument/2006/relationships/image" Target="../media/image119.emf"/><Relationship Id="rId1" Type="http://schemas.openxmlformats.org/officeDocument/2006/relationships/image" Target="../media/image11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6.wmf"/><Relationship Id="rId7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image" Target="../media/image4.emf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wmf"/><Relationship Id="rId2" Type="http://schemas.openxmlformats.org/officeDocument/2006/relationships/image" Target="../media/image122.wmf"/><Relationship Id="rId1" Type="http://schemas.openxmlformats.org/officeDocument/2006/relationships/image" Target="../media/image121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emf"/><Relationship Id="rId2" Type="http://schemas.openxmlformats.org/officeDocument/2006/relationships/image" Target="../media/image125.emf"/><Relationship Id="rId1" Type="http://schemas.openxmlformats.org/officeDocument/2006/relationships/image" Target="../media/image124.e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13" Type="http://schemas.openxmlformats.org/officeDocument/2006/relationships/image" Target="../media/image27.emf"/><Relationship Id="rId3" Type="http://schemas.openxmlformats.org/officeDocument/2006/relationships/image" Target="../media/image17.emf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wmf"/><Relationship Id="rId11" Type="http://schemas.openxmlformats.org/officeDocument/2006/relationships/image" Target="../media/image25.emf"/><Relationship Id="rId5" Type="http://schemas.openxmlformats.org/officeDocument/2006/relationships/image" Target="../media/image19.wmf"/><Relationship Id="rId15" Type="http://schemas.openxmlformats.org/officeDocument/2006/relationships/image" Target="../media/image29.wmf"/><Relationship Id="rId10" Type="http://schemas.openxmlformats.org/officeDocument/2006/relationships/image" Target="../media/image24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Relationship Id="rId14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emf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Relationship Id="rId6" Type="http://schemas.openxmlformats.org/officeDocument/2006/relationships/image" Target="../media/image35.emf"/><Relationship Id="rId11" Type="http://schemas.openxmlformats.org/officeDocument/2006/relationships/image" Target="../media/image40.emf"/><Relationship Id="rId5" Type="http://schemas.openxmlformats.org/officeDocument/2006/relationships/image" Target="../media/image34.wmf"/><Relationship Id="rId10" Type="http://schemas.openxmlformats.org/officeDocument/2006/relationships/image" Target="../media/image39.emf"/><Relationship Id="rId4" Type="http://schemas.openxmlformats.org/officeDocument/2006/relationships/image" Target="../media/image33.emf"/><Relationship Id="rId9" Type="http://schemas.openxmlformats.org/officeDocument/2006/relationships/image" Target="../media/image38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6" Type="http://schemas.openxmlformats.org/officeDocument/2006/relationships/image" Target="../media/image46.emf"/><Relationship Id="rId5" Type="http://schemas.openxmlformats.org/officeDocument/2006/relationships/image" Target="../media/image45.wmf"/><Relationship Id="rId4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5" Type="http://schemas.openxmlformats.org/officeDocument/2006/relationships/image" Target="../media/image52.emf"/><Relationship Id="rId4" Type="http://schemas.openxmlformats.org/officeDocument/2006/relationships/image" Target="../media/image51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emf"/><Relationship Id="rId1" Type="http://schemas.openxmlformats.org/officeDocument/2006/relationships/image" Target="../media/image53.emf"/><Relationship Id="rId6" Type="http://schemas.openxmlformats.org/officeDocument/2006/relationships/image" Target="../media/image58.emf"/><Relationship Id="rId5" Type="http://schemas.openxmlformats.org/officeDocument/2006/relationships/image" Target="../media/image57.wmf"/><Relationship Id="rId4" Type="http://schemas.openxmlformats.org/officeDocument/2006/relationships/image" Target="../media/image5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image" Target="../media/image6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511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64424-6D44-4F81-A7AC-A2C669E5FF60}" type="datetimeFigureOut">
              <a:rPr lang="en-US" smtClean="0"/>
              <a:pPr/>
              <a:t>8/14/2018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E0B8C-0E24-4795-825B-33424A3E54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742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9.bin"/><Relationship Id="rId18" Type="http://schemas.openxmlformats.org/officeDocument/2006/relationships/image" Target="../media/image22.e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14.bin"/><Relationship Id="rId21" Type="http://schemas.openxmlformats.org/officeDocument/2006/relationships/oleObject" Target="../embeddings/oleObject23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19.wmf"/><Relationship Id="rId17" Type="http://schemas.openxmlformats.org/officeDocument/2006/relationships/oleObject" Target="../embeddings/oleObject21.bin"/><Relationship Id="rId25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wmf"/><Relationship Id="rId20" Type="http://schemas.openxmlformats.org/officeDocument/2006/relationships/image" Target="../media/image23.emf"/><Relationship Id="rId29" Type="http://schemas.openxmlformats.org/officeDocument/2006/relationships/oleObject" Target="../embeddings/oleObject27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8.bin"/><Relationship Id="rId24" Type="http://schemas.openxmlformats.org/officeDocument/2006/relationships/image" Target="../media/image25.emf"/><Relationship Id="rId32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15" Type="http://schemas.openxmlformats.org/officeDocument/2006/relationships/oleObject" Target="../embeddings/oleObject20.bin"/><Relationship Id="rId23" Type="http://schemas.openxmlformats.org/officeDocument/2006/relationships/oleObject" Target="../embeddings/oleObject24.bin"/><Relationship Id="rId28" Type="http://schemas.openxmlformats.org/officeDocument/2006/relationships/image" Target="../media/image27.emf"/><Relationship Id="rId10" Type="http://schemas.openxmlformats.org/officeDocument/2006/relationships/image" Target="../media/image18.emf"/><Relationship Id="rId19" Type="http://schemas.openxmlformats.org/officeDocument/2006/relationships/oleObject" Target="../embeddings/oleObject22.bin"/><Relationship Id="rId31" Type="http://schemas.openxmlformats.org/officeDocument/2006/relationships/oleObject" Target="../embeddings/oleObject28.bin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0.wmf"/><Relationship Id="rId22" Type="http://schemas.openxmlformats.org/officeDocument/2006/relationships/image" Target="../media/image24.emf"/><Relationship Id="rId27" Type="http://schemas.openxmlformats.org/officeDocument/2006/relationships/oleObject" Target="../embeddings/oleObject26.bin"/><Relationship Id="rId30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13" Type="http://schemas.openxmlformats.org/officeDocument/2006/relationships/oleObject" Target="../embeddings/oleObject34.bin"/><Relationship Id="rId1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21" Type="http://schemas.openxmlformats.org/officeDocument/2006/relationships/oleObject" Target="../embeddings/oleObject38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34.wmf"/><Relationship Id="rId17" Type="http://schemas.openxmlformats.org/officeDocument/2006/relationships/oleObject" Target="../embeddings/oleObject36.bin"/><Relationship Id="rId25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emf"/><Relationship Id="rId20" Type="http://schemas.openxmlformats.org/officeDocument/2006/relationships/image" Target="../media/image38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11" Type="http://schemas.openxmlformats.org/officeDocument/2006/relationships/oleObject" Target="../embeddings/oleObject33.bin"/><Relationship Id="rId24" Type="http://schemas.openxmlformats.org/officeDocument/2006/relationships/image" Target="../media/image40.emf"/><Relationship Id="rId5" Type="http://schemas.openxmlformats.org/officeDocument/2006/relationships/oleObject" Target="../embeddings/oleObject30.bin"/><Relationship Id="rId15" Type="http://schemas.openxmlformats.org/officeDocument/2006/relationships/oleObject" Target="../embeddings/oleObject35.bin"/><Relationship Id="rId23" Type="http://schemas.openxmlformats.org/officeDocument/2006/relationships/oleObject" Target="../embeddings/oleObject39.bin"/><Relationship Id="rId10" Type="http://schemas.openxmlformats.org/officeDocument/2006/relationships/image" Target="../media/image33.emf"/><Relationship Id="rId19" Type="http://schemas.openxmlformats.org/officeDocument/2006/relationships/oleObject" Target="../embeddings/oleObject37.bin"/><Relationship Id="rId4" Type="http://schemas.openxmlformats.org/officeDocument/2006/relationships/image" Target="../media/image30.e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35.emf"/><Relationship Id="rId22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2.e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44.emf"/><Relationship Id="rId4" Type="http://schemas.openxmlformats.org/officeDocument/2006/relationships/image" Target="../media/image41.e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51.wmf"/><Relationship Id="rId4" Type="http://schemas.openxmlformats.org/officeDocument/2006/relationships/image" Target="../media/image48.wmf"/><Relationship Id="rId9" Type="http://schemas.openxmlformats.org/officeDocument/2006/relationships/oleObject" Target="../embeddings/oleObject51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oleObject" Target="../embeddings/oleObject58.bin"/><Relationship Id="rId18" Type="http://schemas.openxmlformats.org/officeDocument/2006/relationships/image" Target="../media/image60.e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12" Type="http://schemas.openxmlformats.org/officeDocument/2006/relationships/image" Target="../media/image57.wmf"/><Relationship Id="rId17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54.emf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4.bin"/><Relationship Id="rId15" Type="http://schemas.openxmlformats.org/officeDocument/2006/relationships/oleObject" Target="../embeddings/oleObject59.bin"/><Relationship Id="rId10" Type="http://schemas.openxmlformats.org/officeDocument/2006/relationships/image" Target="../media/image56.emf"/><Relationship Id="rId4" Type="http://schemas.openxmlformats.org/officeDocument/2006/relationships/image" Target="../media/image53.emf"/><Relationship Id="rId9" Type="http://schemas.openxmlformats.org/officeDocument/2006/relationships/oleObject" Target="../embeddings/oleObject56.bin"/><Relationship Id="rId14" Type="http://schemas.openxmlformats.org/officeDocument/2006/relationships/image" Target="../media/image5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e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emf"/><Relationship Id="rId5" Type="http://schemas.openxmlformats.org/officeDocument/2006/relationships/oleObject" Target="../embeddings/oleObject62.bin"/><Relationship Id="rId10" Type="http://schemas.openxmlformats.org/officeDocument/2006/relationships/image" Target="../media/image64.wmf"/><Relationship Id="rId4" Type="http://schemas.openxmlformats.org/officeDocument/2006/relationships/image" Target="../media/image61.emf"/><Relationship Id="rId9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6.e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9.emf"/><Relationship Id="rId5" Type="http://schemas.openxmlformats.org/officeDocument/2006/relationships/oleObject" Target="../embeddings/oleObject69.bin"/><Relationship Id="rId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emf"/><Relationship Id="rId13" Type="http://schemas.openxmlformats.org/officeDocument/2006/relationships/oleObject" Target="../embeddings/oleObject75.bin"/><Relationship Id="rId18" Type="http://schemas.openxmlformats.org/officeDocument/2006/relationships/image" Target="../media/image77.wmf"/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2.bin"/><Relationship Id="rId12" Type="http://schemas.openxmlformats.org/officeDocument/2006/relationships/image" Target="../media/image74.wmf"/><Relationship Id="rId1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6.wmf"/><Relationship Id="rId20" Type="http://schemas.openxmlformats.org/officeDocument/2006/relationships/image" Target="../media/image78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1.emf"/><Relationship Id="rId11" Type="http://schemas.openxmlformats.org/officeDocument/2006/relationships/oleObject" Target="../embeddings/oleObject74.bin"/><Relationship Id="rId5" Type="http://schemas.openxmlformats.org/officeDocument/2006/relationships/oleObject" Target="../embeddings/oleObject71.bin"/><Relationship Id="rId15" Type="http://schemas.openxmlformats.org/officeDocument/2006/relationships/oleObject" Target="../embeddings/oleObject76.bin"/><Relationship Id="rId10" Type="http://schemas.openxmlformats.org/officeDocument/2006/relationships/image" Target="../media/image73.emf"/><Relationship Id="rId19" Type="http://schemas.openxmlformats.org/officeDocument/2006/relationships/oleObject" Target="../embeddings/oleObject78.bin"/><Relationship Id="rId4" Type="http://schemas.openxmlformats.org/officeDocument/2006/relationships/image" Target="../media/image70.wmf"/><Relationship Id="rId9" Type="http://schemas.openxmlformats.org/officeDocument/2006/relationships/oleObject" Target="../embeddings/oleObject73.bin"/><Relationship Id="rId14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13" Type="http://schemas.openxmlformats.org/officeDocument/2006/relationships/oleObject" Target="../embeddings/oleObject84.bin"/><Relationship Id="rId3" Type="http://schemas.openxmlformats.org/officeDocument/2006/relationships/oleObject" Target="../embeddings/oleObject79.bin"/><Relationship Id="rId7" Type="http://schemas.openxmlformats.org/officeDocument/2006/relationships/oleObject" Target="../embeddings/oleObject81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83.bin"/><Relationship Id="rId5" Type="http://schemas.openxmlformats.org/officeDocument/2006/relationships/oleObject" Target="../embeddings/oleObject80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82.bin"/><Relationship Id="rId14" Type="http://schemas.openxmlformats.org/officeDocument/2006/relationships/image" Target="../media/image8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85.bin"/><Relationship Id="rId7" Type="http://schemas.openxmlformats.org/officeDocument/2006/relationships/oleObject" Target="../embeddings/oleObject87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6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8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13" Type="http://schemas.openxmlformats.org/officeDocument/2006/relationships/oleObject" Target="../embeddings/oleObject95.bin"/><Relationship Id="rId18" Type="http://schemas.openxmlformats.org/officeDocument/2006/relationships/image" Target="../media/image97.e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94.w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6.wmf"/><Relationship Id="rId20" Type="http://schemas.openxmlformats.org/officeDocument/2006/relationships/image" Target="../media/image98.e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1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3.w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95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13" Type="http://schemas.openxmlformats.org/officeDocument/2006/relationships/oleObject" Target="../embeddings/oleObject104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5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0.emf"/><Relationship Id="rId11" Type="http://schemas.openxmlformats.org/officeDocument/2006/relationships/oleObject" Target="../embeddings/oleObject103.bin"/><Relationship Id="rId5" Type="http://schemas.openxmlformats.org/officeDocument/2006/relationships/oleObject" Target="../embeddings/oleObject100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02.wmf"/><Relationship Id="rId4" Type="http://schemas.openxmlformats.org/officeDocument/2006/relationships/image" Target="../media/image99.emf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04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emf"/><Relationship Id="rId13" Type="http://schemas.openxmlformats.org/officeDocument/2006/relationships/oleObject" Target="../embeddings/oleObject111.bin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e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e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09.wmf"/><Relationship Id="rId4" Type="http://schemas.openxmlformats.org/officeDocument/2006/relationships/image" Target="../media/image106.e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11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14.bin"/><Relationship Id="rId7" Type="http://schemas.openxmlformats.org/officeDocument/2006/relationships/oleObject" Target="../embeddings/oleObject116.bin"/><Relationship Id="rId12" Type="http://schemas.openxmlformats.org/officeDocument/2006/relationships/image" Target="../media/image11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4.emf"/><Relationship Id="rId11" Type="http://schemas.openxmlformats.org/officeDocument/2006/relationships/oleObject" Target="../embeddings/oleObject118.bin"/><Relationship Id="rId5" Type="http://schemas.openxmlformats.org/officeDocument/2006/relationships/oleObject" Target="../embeddings/oleObject115.bin"/><Relationship Id="rId10" Type="http://schemas.openxmlformats.org/officeDocument/2006/relationships/image" Target="../media/image116.emf"/><Relationship Id="rId4" Type="http://schemas.openxmlformats.org/officeDocument/2006/relationships/image" Target="../media/image113.emf"/><Relationship Id="rId9" Type="http://schemas.openxmlformats.org/officeDocument/2006/relationships/oleObject" Target="../embeddings/oleObject117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e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9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18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wmf"/><Relationship Id="rId3" Type="http://schemas.openxmlformats.org/officeDocument/2006/relationships/oleObject" Target="../embeddings/oleObject122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2.wmf"/><Relationship Id="rId5" Type="http://schemas.openxmlformats.org/officeDocument/2006/relationships/oleObject" Target="../embeddings/oleObject123.bin"/><Relationship Id="rId4" Type="http://schemas.openxmlformats.org/officeDocument/2006/relationships/image" Target="../media/image121.emf"/><Relationship Id="rId9" Type="http://schemas.openxmlformats.org/officeDocument/2006/relationships/oleObject" Target="../embeddings/oleObject125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25.emf"/><Relationship Id="rId5" Type="http://schemas.openxmlformats.org/officeDocument/2006/relationships/oleObject" Target="../embeddings/oleObject127.bin"/><Relationship Id="rId4" Type="http://schemas.openxmlformats.org/officeDocument/2006/relationships/image" Target="../media/image12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21" Type="http://schemas.openxmlformats.org/officeDocument/2006/relationships/oleObject" Target="../embeddings/oleObject12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emf"/><Relationship Id="rId20" Type="http://schemas.openxmlformats.org/officeDocument/2006/relationships/image" Target="../media/image1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7.bin"/><Relationship Id="rId24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23" Type="http://schemas.openxmlformats.org/officeDocument/2006/relationships/oleObject" Target="../embeddings/oleObject13.bin"/><Relationship Id="rId10" Type="http://schemas.openxmlformats.org/officeDocument/2006/relationships/image" Target="../media/image7.emf"/><Relationship Id="rId19" Type="http://schemas.openxmlformats.org/officeDocument/2006/relationships/oleObject" Target="../embeddings/oleObject11.bin"/><Relationship Id="rId4" Type="http://schemas.openxmlformats.org/officeDocument/2006/relationships/image" Target="../media/image4.e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9.emf"/><Relationship Id="rId22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9.1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Solving Linear Equations: 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+</a:t>
            </a:r>
            <a:r>
              <a:rPr lang="en-US" b="1" i="1" dirty="0">
                <a:solidFill>
                  <a:srgbClr val="1F497D"/>
                </a:solidFill>
              </a:rPr>
              <a:t> b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 and ax </a:t>
            </a:r>
            <a:r>
              <a:rPr lang="en-US" b="1" i="1" dirty="0">
                <a:solidFill>
                  <a:srgbClr val="1F497D"/>
                </a:solidFill>
                <a:latin typeface="Symbol" pitchFamily="18" charset="2"/>
              </a:rPr>
              <a:t>=</a:t>
            </a:r>
            <a:r>
              <a:rPr lang="en-US" b="1" i="1" dirty="0">
                <a:solidFill>
                  <a:srgbClr val="1F497D"/>
                </a:solidFill>
              </a:rPr>
              <a:t> 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036371"/>
              </p:ext>
            </p:extLst>
          </p:nvPr>
        </p:nvGraphicFramePr>
        <p:xfrm>
          <a:off x="4495800" y="55816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4" name="Equation" r:id="rId3" imgW="1590840" imgH="200880" progId="Equation.DSMT4">
                  <p:embed/>
                </p:oleObj>
              </mc:Choice>
              <mc:Fallback>
                <p:oleObj name="Equation" r:id="rId3" imgW="1590840" imgH="200880" progId="Equation.DSMT4">
                  <p:embed/>
                  <p:pic>
                    <p:nvPicPr>
                      <p:cNvPr id="0" name="Picture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5816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8" name="Rectangle 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</p:spPr>
        <p:txBody>
          <a:bodyPr>
            <a:spAutoFit/>
          </a:bodyPr>
          <a:lstStyle/>
          <a:p>
            <a:pPr marL="342900" indent="-342900" eaLnBrk="0" hangingPunct="0"/>
            <a:r>
              <a:rPr lang="en-US" dirty="0">
                <a:latin typeface="Calibri" pitchFamily="34" charset="0"/>
              </a:rPr>
              <a:t>Solve the </a:t>
            </a:r>
            <a:r>
              <a:rPr lang="en-US" dirty="0" smtClean="0">
                <a:latin typeface="Calibri" pitchFamily="34" charset="0"/>
              </a:rPr>
              <a:t>equation                      .</a:t>
            </a:r>
            <a:endParaRPr lang="en-US" dirty="0">
              <a:latin typeface="Calibri" pitchFamily="34" charset="0"/>
            </a:endParaRPr>
          </a:p>
          <a:p>
            <a:pPr marL="342900" indent="-342900" eaLnBrk="0" hangingPunct="0"/>
            <a:r>
              <a:rPr lang="en-US" b="1" dirty="0">
                <a:latin typeface="Calibri" pitchFamily="34" charset="0"/>
              </a:rPr>
              <a:t>Solution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4541700"/>
              </p:ext>
            </p:extLst>
          </p:nvPr>
        </p:nvGraphicFramePr>
        <p:xfrm>
          <a:off x="3352800" y="1381125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5" name="Equation" r:id="rId5" imgW="1672920" imgH="329040" progId="Equation.DSMT4">
                  <p:embed/>
                </p:oleObj>
              </mc:Choice>
              <mc:Fallback>
                <p:oleObj name="Equation" r:id="rId5" imgW="1672920" imgH="329040" progId="Equation.DSMT4">
                  <p:embed/>
                  <p:pic>
                    <p:nvPicPr>
                      <p:cNvPr id="0" name="Picture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381125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253687"/>
              </p:ext>
            </p:extLst>
          </p:nvPr>
        </p:nvGraphicFramePr>
        <p:xfrm>
          <a:off x="1924050" y="1943100"/>
          <a:ext cx="1689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6" name="Equation" r:id="rId7" imgW="1672920" imgH="329040" progId="Equation.DSMT4">
                  <p:embed/>
                </p:oleObj>
              </mc:Choice>
              <mc:Fallback>
                <p:oleObj name="Equation" r:id="rId7" imgW="1672920" imgH="32904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1943100"/>
                        <a:ext cx="16891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5223964"/>
              </p:ext>
            </p:extLst>
          </p:nvPr>
        </p:nvGraphicFramePr>
        <p:xfrm>
          <a:off x="1409700" y="2590800"/>
          <a:ext cx="2667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7" name="Equation" r:id="rId9" imgW="2651400" imgH="329040" progId="Equation.DSMT4">
                  <p:embed/>
                </p:oleObj>
              </mc:Choice>
              <mc:Fallback>
                <p:oleObj name="Equation" r:id="rId9" imgW="2651400" imgH="32904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9700" y="2590800"/>
                        <a:ext cx="26670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8821837"/>
              </p:ext>
            </p:extLst>
          </p:nvPr>
        </p:nvGraphicFramePr>
        <p:xfrm>
          <a:off x="1925638" y="3567113"/>
          <a:ext cx="1216025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8" name="Equation" r:id="rId11" imgW="1206360" imgH="355320" progId="Equation.DSMT4">
                  <p:embed/>
                </p:oleObj>
              </mc:Choice>
              <mc:Fallback>
                <p:oleObj name="Equation" r:id="rId11" imgW="1206360" imgH="355320" progId="Equation.DSMT4">
                  <p:embed/>
                  <p:pic>
                    <p:nvPicPr>
                      <p:cNvPr id="0" name="Picture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638" y="3567113"/>
                        <a:ext cx="1216025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3"/>
          <p:cNvSpPr txBox="1">
            <a:spLocks/>
          </p:cNvSpPr>
          <p:nvPr/>
        </p:nvSpPr>
        <p:spPr>
          <a:xfrm>
            <a:off x="457200" y="39067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648167"/>
              </p:ext>
            </p:extLst>
          </p:nvPr>
        </p:nvGraphicFramePr>
        <p:xfrm>
          <a:off x="1169988" y="4645025"/>
          <a:ext cx="2436812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39" name="Equation" r:id="rId13" imgW="2425680" imgH="761760" progId="Equation.DSMT4">
                  <p:embed/>
                </p:oleObj>
              </mc:Choice>
              <mc:Fallback>
                <p:oleObj name="Equation" r:id="rId13" imgW="2425680" imgH="761760" progId="Equation.DSMT4">
                  <p:embed/>
                  <p:pic>
                    <p:nvPicPr>
                      <p:cNvPr id="0" name="Picture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645025"/>
                        <a:ext cx="2436812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3417"/>
              </p:ext>
            </p:extLst>
          </p:nvPr>
        </p:nvGraphicFramePr>
        <p:xfrm>
          <a:off x="1144588" y="5581650"/>
          <a:ext cx="1636712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0" name="Equation" r:id="rId15" imgW="1625400" imgH="279360" progId="Equation.DSMT4">
                  <p:embed/>
                </p:oleObj>
              </mc:Choice>
              <mc:Fallback>
                <p:oleObj name="Equation" r:id="rId15" imgW="1625400" imgH="279360" progId="Equation.DSMT4">
                  <p:embed/>
                  <p:pic>
                    <p:nvPicPr>
                      <p:cNvPr id="0" name="Picture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4588" y="5581650"/>
                        <a:ext cx="1636712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152387"/>
              </p:ext>
            </p:extLst>
          </p:nvPr>
        </p:nvGraphicFramePr>
        <p:xfrm>
          <a:off x="4451350" y="1974850"/>
          <a:ext cx="4292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1" name="Equation" r:id="rId17" imgW="4278600" imgH="264960" progId="Equation.DSMT4">
                  <p:embed/>
                </p:oleObj>
              </mc:Choice>
              <mc:Fallback>
                <p:oleObj name="Equation" r:id="rId17" imgW="4278600" imgH="264960" progId="Equation.DSMT4">
                  <p:embed/>
                  <p:pic>
                    <p:nvPicPr>
                      <p:cNvPr id="0" name="Picture 2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1350" y="1974850"/>
                        <a:ext cx="4292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757141"/>
              </p:ext>
            </p:extLst>
          </p:nvPr>
        </p:nvGraphicFramePr>
        <p:xfrm>
          <a:off x="4445000" y="2451100"/>
          <a:ext cx="4343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2" name="Equation" r:id="rId19" imgW="4333680" imgH="585000" progId="Equation.DSMT4">
                  <p:embed/>
                </p:oleObj>
              </mc:Choice>
              <mc:Fallback>
                <p:oleObj name="Equation" r:id="rId19" imgW="4333680" imgH="585000" progId="Equation.DSMT4">
                  <p:embed/>
                  <p:pic>
                    <p:nvPicPr>
                      <p:cNvPr id="0" name="Picture 2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5000" y="2451100"/>
                        <a:ext cx="4343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647637"/>
              </p:ext>
            </p:extLst>
          </p:nvPr>
        </p:nvGraphicFramePr>
        <p:xfrm>
          <a:off x="4454696" y="361315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3" name="Equation" r:id="rId21" imgW="886680" imgH="264960" progId="Equation.DSMT4">
                  <p:embed/>
                </p:oleObj>
              </mc:Choice>
              <mc:Fallback>
                <p:oleObj name="Equation" r:id="rId21" imgW="886680" imgH="264960" progId="Equation.DSMT4">
                  <p:embed/>
                  <p:pic>
                    <p:nvPicPr>
                      <p:cNvPr id="0" name="Picture 2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696" y="361315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385340"/>
              </p:ext>
            </p:extLst>
          </p:nvPr>
        </p:nvGraphicFramePr>
        <p:xfrm>
          <a:off x="4473518" y="2209800"/>
          <a:ext cx="2451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4" name="Equation" r:id="rId23" imgW="2440800" imgH="264960" progId="Equation.DSMT4">
                  <p:embed/>
                </p:oleObj>
              </mc:Choice>
              <mc:Fallback>
                <p:oleObj name="Equation" r:id="rId23" imgW="2440800" imgH="264960" progId="Equation.DSMT4">
                  <p:embed/>
                  <p:pic>
                    <p:nvPicPr>
                      <p:cNvPr id="0" name="Picture 2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18" y="2209800"/>
                        <a:ext cx="2451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836075"/>
              </p:ext>
            </p:extLst>
          </p:nvPr>
        </p:nvGraphicFramePr>
        <p:xfrm>
          <a:off x="4432300" y="2965450"/>
          <a:ext cx="3937000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5" name="Equation" r:id="rId25" imgW="3924000" imgH="279360" progId="Equation.DSMT4">
                  <p:embed/>
                </p:oleObj>
              </mc:Choice>
              <mc:Fallback>
                <p:oleObj name="Equation" r:id="rId25" imgW="3924000" imgH="27936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2965450"/>
                        <a:ext cx="3937000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929510"/>
              </p:ext>
            </p:extLst>
          </p:nvPr>
        </p:nvGraphicFramePr>
        <p:xfrm>
          <a:off x="4464164" y="3257550"/>
          <a:ext cx="1117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6" name="Equation" r:id="rId27" imgW="1106280" imgH="219240" progId="Equation.DSMT4">
                  <p:embed/>
                </p:oleObj>
              </mc:Choice>
              <mc:Fallback>
                <p:oleObj name="Equation" r:id="rId27" imgW="1106280" imgH="21924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4164" y="3257550"/>
                        <a:ext cx="1117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513572"/>
              </p:ext>
            </p:extLst>
          </p:nvPr>
        </p:nvGraphicFramePr>
        <p:xfrm>
          <a:off x="4495800" y="5130800"/>
          <a:ext cx="1943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7" name="Equation" r:id="rId29" imgW="1928880" imgH="264960" progId="Equation.DSMT4">
                  <p:embed/>
                </p:oleObj>
              </mc:Choice>
              <mc:Fallback>
                <p:oleObj name="Equation" r:id="rId29" imgW="1928880" imgH="26496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30800"/>
                        <a:ext cx="1943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6">
            <a:extLst>
              <a:ext uri="{FF2B5EF4-FFF2-40B4-BE49-F238E27FC236}">
                <a16:creationId xmlns:a16="http://schemas.microsoft.com/office/drawing/2014/main" xmlns="" id="{4900D882-1D34-49D5-B78C-EA7E1F7609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749584"/>
              </p:ext>
            </p:extLst>
          </p:nvPr>
        </p:nvGraphicFramePr>
        <p:xfrm>
          <a:off x="1166813" y="4333875"/>
          <a:ext cx="1744662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8" name="Equation" r:id="rId31" imgW="1726920" imgH="355320" progId="Equation.DSMT4">
                  <p:embed/>
                </p:oleObj>
              </mc:Choice>
              <mc:Fallback>
                <p:oleObj name="Equation" r:id="rId31" imgW="1726920" imgH="355320" progId="Equation.DSMT4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813" y="4333875"/>
                        <a:ext cx="1744662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762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 </a:t>
            </a:r>
            <a:r>
              <a:rPr lang="en-US" i="0" dirty="0" smtClean="0">
                <a:solidFill>
                  <a:schemeClr val="tx1"/>
                </a:solidFill>
              </a:rPr>
              <a:t>                       .</a:t>
            </a:r>
            <a:endParaRPr lang="en-US" i="0" dirty="0">
              <a:solidFill>
                <a:schemeClr val="tx1"/>
              </a:solidFill>
            </a:endParaRP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831490"/>
              </p:ext>
            </p:extLst>
          </p:nvPr>
        </p:nvGraphicFramePr>
        <p:xfrm>
          <a:off x="3390900" y="142398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15" name="Equation" r:id="rId3" imgW="1782720" imgH="301680" progId="Equation.DSMT4">
                  <p:embed/>
                </p:oleObj>
              </mc:Choice>
              <mc:Fallback>
                <p:oleObj name="Equation" r:id="rId3" imgW="1782720" imgH="301680" progId="Equation.DSMT4">
                  <p:embed/>
                  <p:pic>
                    <p:nvPicPr>
                      <p:cNvPr id="0" name="Picture 5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900" y="142398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882603"/>
              </p:ext>
            </p:extLst>
          </p:nvPr>
        </p:nvGraphicFramePr>
        <p:xfrm>
          <a:off x="1549400" y="2819400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16" name="Equation" r:id="rId5" imgW="1782720" imgH="301680" progId="Equation.DSMT4">
                  <p:embed/>
                </p:oleObj>
              </mc:Choice>
              <mc:Fallback>
                <p:oleObj name="Equation" r:id="rId5" imgW="1782720" imgH="301680" progId="Equation.DSMT4">
                  <p:embed/>
                  <p:pic>
                    <p:nvPicPr>
                      <p:cNvPr id="0" name="Picture 5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9400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322132"/>
              </p:ext>
            </p:extLst>
          </p:nvPr>
        </p:nvGraphicFramePr>
        <p:xfrm>
          <a:off x="755650" y="3236830"/>
          <a:ext cx="33782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17" name="Equation" r:id="rId7" imgW="3364560" imgH="301680" progId="Equation.DSMT4">
                  <p:embed/>
                </p:oleObj>
              </mc:Choice>
              <mc:Fallback>
                <p:oleObj name="Equation" r:id="rId7" imgW="3364560" imgH="301680" progId="Equation.DSMT4">
                  <p:embed/>
                  <p:pic>
                    <p:nvPicPr>
                      <p:cNvPr id="0" name="Picture 5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3236830"/>
                        <a:ext cx="33782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8916389"/>
              </p:ext>
            </p:extLst>
          </p:nvPr>
        </p:nvGraphicFramePr>
        <p:xfrm>
          <a:off x="4381500" y="3289300"/>
          <a:ext cx="4470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18" name="Equation" r:id="rId9" imgW="4461480" imgH="264960" progId="Equation.DSMT4">
                  <p:embed/>
                </p:oleObj>
              </mc:Choice>
              <mc:Fallback>
                <p:oleObj name="Equation" r:id="rId9" imgW="4461480" imgH="264960" progId="Equation.DSMT4">
                  <p:embed/>
                  <p:pic>
                    <p:nvPicPr>
                      <p:cNvPr id="0" name="Picture 5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289300"/>
                        <a:ext cx="4470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533072"/>
              </p:ext>
            </p:extLst>
          </p:nvPr>
        </p:nvGraphicFramePr>
        <p:xfrm>
          <a:off x="2566988" y="3697288"/>
          <a:ext cx="100330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19" name="Equation" r:id="rId11" imgW="990360" imgH="279360" progId="Equation.DSMT4">
                  <p:embed/>
                </p:oleObj>
              </mc:Choice>
              <mc:Fallback>
                <p:oleObj name="Equation" r:id="rId11" imgW="990360" imgH="279360" progId="Equation.DSMT4">
                  <p:embed/>
                  <p:pic>
                    <p:nvPicPr>
                      <p:cNvPr id="0" name="Picture 5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3697288"/>
                        <a:ext cx="1003300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62557"/>
              </p:ext>
            </p:extLst>
          </p:nvPr>
        </p:nvGraphicFramePr>
        <p:xfrm>
          <a:off x="4403725" y="37592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0" name="Equation" r:id="rId13" imgW="886680" imgH="264960" progId="Equation.DSMT4">
                  <p:embed/>
                </p:oleObj>
              </mc:Choice>
              <mc:Fallback>
                <p:oleObj name="Equation" r:id="rId13" imgW="886680" imgH="264960" progId="Equation.DSMT4">
                  <p:embed/>
                  <p:pic>
                    <p:nvPicPr>
                      <p:cNvPr id="0" name="Picture 5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37592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692355"/>
              </p:ext>
            </p:extLst>
          </p:nvPr>
        </p:nvGraphicFramePr>
        <p:xfrm>
          <a:off x="4432300" y="557530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1" name="Equation" r:id="rId15" imgW="1590840" imgH="200880" progId="Equation.DSMT4">
                  <p:embed/>
                </p:oleObj>
              </mc:Choice>
              <mc:Fallback>
                <p:oleObj name="Equation" r:id="rId15" imgW="1590840" imgH="200880" progId="Equation.DSMT4">
                  <p:embed/>
                  <p:pic>
                    <p:nvPicPr>
                      <p:cNvPr id="0" name="Picture 5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57530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3"/>
          <p:cNvSpPr txBox="1">
            <a:spLocks/>
          </p:cNvSpPr>
          <p:nvPr/>
        </p:nvSpPr>
        <p:spPr>
          <a:xfrm>
            <a:off x="457200" y="38862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5957"/>
              </p:ext>
            </p:extLst>
          </p:nvPr>
        </p:nvGraphicFramePr>
        <p:xfrm>
          <a:off x="1169988" y="4705350"/>
          <a:ext cx="2333625" cy="773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2" name="Equation" r:id="rId17" imgW="2323800" imgH="761760" progId="Equation.DSMT4">
                  <p:embed/>
                </p:oleObj>
              </mc:Choice>
              <mc:Fallback>
                <p:oleObj name="Equation" r:id="rId17" imgW="2323800" imgH="761760" progId="Equation.DSMT4">
                  <p:embed/>
                  <p:pic>
                    <p:nvPicPr>
                      <p:cNvPr id="0" name="Picture 5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9988" y="4705350"/>
                        <a:ext cx="2333625" cy="773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57351"/>
              </p:ext>
            </p:extLst>
          </p:nvPr>
        </p:nvGraphicFramePr>
        <p:xfrm>
          <a:off x="2722563" y="558165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3" name="Equation" r:id="rId19" imgW="685440" imgH="264960" progId="Equation.DSMT4">
                  <p:embed/>
                </p:oleObj>
              </mc:Choice>
              <mc:Fallback>
                <p:oleObj name="Equation" r:id="rId19" imgW="685440" imgH="264960" progId="Equation.DSMT4">
                  <p:embed/>
                  <p:pic>
                    <p:nvPicPr>
                      <p:cNvPr id="0" name="Picture 5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63" y="558165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338812"/>
              </p:ext>
            </p:extLst>
          </p:nvPr>
        </p:nvGraphicFramePr>
        <p:xfrm>
          <a:off x="4438650" y="5099050"/>
          <a:ext cx="1917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4" name="Equation" r:id="rId21" imgW="1901520" imgH="219240" progId="Equation.DSMT4">
                  <p:embed/>
                </p:oleObj>
              </mc:Choice>
              <mc:Fallback>
                <p:oleObj name="Equation" r:id="rId21" imgW="1901520" imgH="219240" progId="Equation.DSMT4">
                  <p:embed/>
                  <p:pic>
                    <p:nvPicPr>
                      <p:cNvPr id="0" name="Picture 5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8650" y="5099050"/>
                        <a:ext cx="19177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7120896"/>
              </p:ext>
            </p:extLst>
          </p:nvPr>
        </p:nvGraphicFramePr>
        <p:xfrm>
          <a:off x="4343400" y="282107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5" name="Equation" r:id="rId23" imgW="2011320" imgH="264960" progId="Equation.DSMT4">
                  <p:embed/>
                </p:oleObj>
              </mc:Choice>
              <mc:Fallback>
                <p:oleObj name="Equation" r:id="rId23" imgW="2011320" imgH="264960" progId="Equation.DSMT4">
                  <p:embed/>
                  <p:pic>
                    <p:nvPicPr>
                      <p:cNvPr id="0" name="Picture 5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282107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634011"/>
              </p:ext>
            </p:extLst>
          </p:nvPr>
        </p:nvGraphicFramePr>
        <p:xfrm>
          <a:off x="1712913" y="4409158"/>
          <a:ext cx="17907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926" name="Equation" r:id="rId25" imgW="1782720" imgH="301680" progId="Equation.DSMT4">
                  <p:embed/>
                </p:oleObj>
              </mc:Choice>
              <mc:Fallback>
                <p:oleObj name="Equation" r:id="rId25" imgW="1782720" imgH="301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3" y="4409158"/>
                        <a:ext cx="17907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819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6773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equation </a:t>
            </a:r>
          </a:p>
          <a:p>
            <a:pPr algn="just">
              <a:lnSpc>
                <a:spcPct val="250000"/>
              </a:lnSpc>
              <a:spcBef>
                <a:spcPts val="6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569263"/>
              </p:ext>
            </p:extLst>
          </p:nvPr>
        </p:nvGraphicFramePr>
        <p:xfrm>
          <a:off x="3348038" y="1089025"/>
          <a:ext cx="1612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5" name="Equation" r:id="rId3" imgW="1599840" imgH="886680" progId="Equation.DSMT4">
                  <p:embed/>
                </p:oleObj>
              </mc:Choice>
              <mc:Fallback>
                <p:oleObj name="Equation" r:id="rId3" imgW="1599840" imgH="88668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1089025"/>
                        <a:ext cx="1612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262503"/>
              </p:ext>
            </p:extLst>
          </p:nvPr>
        </p:nvGraphicFramePr>
        <p:xfrm>
          <a:off x="2006600" y="2103438"/>
          <a:ext cx="42799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6" name="Equation" r:id="rId5" imgW="4269600" imgH="886680" progId="Equation.DSMT4">
                  <p:embed/>
                </p:oleObj>
              </mc:Choice>
              <mc:Fallback>
                <p:oleObj name="Equation" r:id="rId5" imgW="4269600" imgH="88668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6600" y="2103438"/>
                        <a:ext cx="42799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0730579"/>
              </p:ext>
            </p:extLst>
          </p:nvPr>
        </p:nvGraphicFramePr>
        <p:xfrm>
          <a:off x="1473200" y="3092450"/>
          <a:ext cx="7213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7" name="Equation" r:id="rId7" imgW="7204320" imgH="886680" progId="Equation.DSMT4">
                  <p:embed/>
                </p:oleObj>
              </mc:Choice>
              <mc:Fallback>
                <p:oleObj name="Equation" r:id="rId7" imgW="7204320" imgH="88668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3092450"/>
                        <a:ext cx="7213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1342370"/>
              </p:ext>
            </p:extLst>
          </p:nvPr>
        </p:nvGraphicFramePr>
        <p:xfrm>
          <a:off x="2565400" y="4032250"/>
          <a:ext cx="16256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8" name="Equation" r:id="rId9" imgW="1618200" imgH="886680" progId="Equation.DSMT4">
                  <p:embed/>
                </p:oleObj>
              </mc:Choice>
              <mc:Fallback>
                <p:oleObj name="Equation" r:id="rId9" imgW="1618200" imgH="8866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4032250"/>
                        <a:ext cx="16256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743350"/>
              </p:ext>
            </p:extLst>
          </p:nvPr>
        </p:nvGraphicFramePr>
        <p:xfrm>
          <a:off x="2551113" y="4970463"/>
          <a:ext cx="968375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69" name="Equation" r:id="rId11" imgW="952200" imgH="838080" progId="Equation.DSMT4">
                  <p:embed/>
                </p:oleObj>
              </mc:Choice>
              <mc:Fallback>
                <p:oleObj name="Equation" r:id="rId11" imgW="952200" imgH="83808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1113" y="4970463"/>
                        <a:ext cx="968375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081801"/>
              </p:ext>
            </p:extLst>
          </p:nvPr>
        </p:nvGraphicFramePr>
        <p:xfrm>
          <a:off x="4368800" y="4394200"/>
          <a:ext cx="439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0" name="Equation" r:id="rId13" imgW="4379400" imgH="264960" progId="Equation.DSMT4">
                  <p:embed/>
                </p:oleObj>
              </mc:Choice>
              <mc:Fallback>
                <p:oleObj name="Equation" r:id="rId13" imgW="4379400" imgH="26496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4394200"/>
                        <a:ext cx="439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5970383"/>
              </p:ext>
            </p:extLst>
          </p:nvPr>
        </p:nvGraphicFramePr>
        <p:xfrm>
          <a:off x="4432300" y="533400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71" name="Equation" r:id="rId15" imgW="886680" imgH="264960" progId="Equation.DSMT4">
                  <p:embed/>
                </p:oleObj>
              </mc:Choice>
              <mc:Fallback>
                <p:oleObj name="Equation" r:id="rId15" imgW="886680" imgH="2649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533400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204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5: 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b="1" i="0" dirty="0">
              <a:solidFill>
                <a:srgbClr val="000000"/>
              </a:solidFill>
            </a:endParaRP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8086621"/>
              </p:ext>
            </p:extLst>
          </p:nvPr>
        </p:nvGraphicFramePr>
        <p:xfrm>
          <a:off x="1981200" y="1289050"/>
          <a:ext cx="1570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8" name="Equation" r:id="rId3" imgW="1562040" imgH="838080" progId="Equation.DSMT4">
                  <p:embed/>
                </p:oleObj>
              </mc:Choice>
              <mc:Fallback>
                <p:oleObj name="Equation" r:id="rId3" imgW="1562040" imgH="83808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289050"/>
                        <a:ext cx="1570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815139"/>
              </p:ext>
            </p:extLst>
          </p:nvPr>
        </p:nvGraphicFramePr>
        <p:xfrm>
          <a:off x="1758950" y="2235200"/>
          <a:ext cx="4368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79" name="Equation" r:id="rId5" imgW="4356000" imgH="977760" progId="Equation.DSMT4">
                  <p:embed/>
                </p:oleObj>
              </mc:Choice>
              <mc:Fallback>
                <p:oleObj name="Equation" r:id="rId5" imgW="4356000" imgH="97776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8950" y="2235200"/>
                        <a:ext cx="4368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20257"/>
              </p:ext>
            </p:extLst>
          </p:nvPr>
        </p:nvGraphicFramePr>
        <p:xfrm>
          <a:off x="1787303" y="3342481"/>
          <a:ext cx="5776913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0" name="Equation" r:id="rId7" imgW="5765760" imgH="914400" progId="Equation.DSMT4">
                  <p:embed/>
                </p:oleObj>
              </mc:Choice>
              <mc:Fallback>
                <p:oleObj name="Equation" r:id="rId7" imgW="5765760" imgH="9144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303" y="3342481"/>
                        <a:ext cx="5776913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880913"/>
              </p:ext>
            </p:extLst>
          </p:nvPr>
        </p:nvGraphicFramePr>
        <p:xfrm>
          <a:off x="2401888" y="4381500"/>
          <a:ext cx="12160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1" name="Equation" r:id="rId9" imgW="1206360" imgH="838080" progId="Equation.DSMT4">
                  <p:embed/>
                </p:oleObj>
              </mc:Choice>
              <mc:Fallback>
                <p:oleObj name="Equation" r:id="rId9" imgW="1206360" imgH="83808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1888" y="4381500"/>
                        <a:ext cx="12160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05208"/>
              </p:ext>
            </p:extLst>
          </p:nvPr>
        </p:nvGraphicFramePr>
        <p:xfrm>
          <a:off x="4191000" y="47688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82" name="Equation" r:id="rId11" imgW="1590840" imgH="200880" progId="Equation.DSMT4">
                  <p:embed/>
                </p:oleObj>
              </mc:Choice>
              <mc:Fallback>
                <p:oleObj name="Equation" r:id="rId11" imgW="1590840" imgH="2008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7688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</a:t>
            </a:r>
            <a:r>
              <a:rPr lang="en-US" dirty="0">
                <a:solidFill>
                  <a:schemeClr val="accent1"/>
                </a:solidFill>
              </a:rPr>
              <a:t>: Simplifying and Solving Linear Equations</a:t>
            </a:r>
            <a:endParaRPr lang="en-US" sz="3200" dirty="0"/>
          </a:p>
        </p:txBody>
      </p:sp>
      <p:sp>
        <p:nvSpPr>
          <p:cNvPr id="1024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Simplify and solve: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024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043883"/>
              </p:ext>
            </p:extLst>
          </p:nvPr>
        </p:nvGraphicFramePr>
        <p:xfrm>
          <a:off x="3657600" y="1400175"/>
          <a:ext cx="2641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4" name="Equation" r:id="rId3" imgW="2633040" imgH="301680" progId="Equation.DSMT4">
                  <p:embed/>
                </p:oleObj>
              </mc:Choice>
              <mc:Fallback>
                <p:oleObj name="Equation" r:id="rId3" imgW="2633040" imgH="301680" progId="Equation.DSMT4">
                  <p:embed/>
                  <p:pic>
                    <p:nvPicPr>
                      <p:cNvPr id="0" name="Picture 8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400175"/>
                        <a:ext cx="2641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660519"/>
              </p:ext>
            </p:extLst>
          </p:nvPr>
        </p:nvGraphicFramePr>
        <p:xfrm>
          <a:off x="2139950" y="2000250"/>
          <a:ext cx="50546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5" name="Equation" r:id="rId5" imgW="5046840" imgH="356400" progId="Equation.DSMT4">
                  <p:embed/>
                </p:oleObj>
              </mc:Choice>
              <mc:Fallback>
                <p:oleObj name="Equation" r:id="rId5" imgW="5046840" imgH="356400" progId="Equation.DSMT4">
                  <p:embed/>
                  <p:pic>
                    <p:nvPicPr>
                      <p:cNvPr id="0" name="Picture 8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2000250"/>
                        <a:ext cx="50546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834549"/>
              </p:ext>
            </p:extLst>
          </p:nvPr>
        </p:nvGraphicFramePr>
        <p:xfrm>
          <a:off x="2916238" y="2551113"/>
          <a:ext cx="5110162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6" name="Equation" r:id="rId7" imgW="5092560" imgH="685800" progId="Equation.DSMT4">
                  <p:embed/>
                </p:oleObj>
              </mc:Choice>
              <mc:Fallback>
                <p:oleObj name="Equation" r:id="rId7" imgW="5092560" imgH="685800" progId="Equation.DSMT4">
                  <p:embed/>
                  <p:pic>
                    <p:nvPicPr>
                      <p:cNvPr id="0" name="Picture 8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2551113"/>
                        <a:ext cx="5110162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785614"/>
              </p:ext>
            </p:extLst>
          </p:nvPr>
        </p:nvGraphicFramePr>
        <p:xfrm>
          <a:off x="2514600" y="3683000"/>
          <a:ext cx="2362201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7" name="Equation" r:id="rId9" imgW="2349360" imgH="301680" progId="Equation.DSMT4">
                  <p:embed/>
                </p:oleObj>
              </mc:Choice>
              <mc:Fallback>
                <p:oleObj name="Equation" r:id="rId9" imgW="2349360" imgH="301680" progId="Equation.DSMT4">
                  <p:embed/>
                  <p:pic>
                    <p:nvPicPr>
                      <p:cNvPr id="0" name="Picture 8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683000"/>
                        <a:ext cx="2362201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1059942"/>
              </p:ext>
            </p:extLst>
          </p:nvPr>
        </p:nvGraphicFramePr>
        <p:xfrm>
          <a:off x="3343275" y="4724400"/>
          <a:ext cx="27559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8" name="Equation" r:id="rId11" imgW="2755800" imgH="380880" progId="Equation.DSMT4">
                  <p:embed/>
                </p:oleObj>
              </mc:Choice>
              <mc:Fallback>
                <p:oleObj name="Equation" r:id="rId11" imgW="2755800" imgH="380880" progId="Equation.DSMT4">
                  <p:embed/>
                  <p:pic>
                    <p:nvPicPr>
                      <p:cNvPr id="0" name="Picture 8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3275" y="4724400"/>
                        <a:ext cx="27559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639272"/>
              </p:ext>
            </p:extLst>
          </p:nvPr>
        </p:nvGraphicFramePr>
        <p:xfrm>
          <a:off x="5181600" y="3702050"/>
          <a:ext cx="358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49" name="Equation" r:id="rId13" imgW="3565440" imgH="264960" progId="Equation.DSMT4">
                  <p:embed/>
                </p:oleObj>
              </mc:Choice>
              <mc:Fallback>
                <p:oleObj name="Equation" r:id="rId13" imgW="3565440" imgH="264960" progId="Equation.DSMT4">
                  <p:embed/>
                  <p:pic>
                    <p:nvPicPr>
                      <p:cNvPr id="0" name="Picture 8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702050"/>
                        <a:ext cx="358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48687"/>
              </p:ext>
            </p:extLst>
          </p:nvPr>
        </p:nvGraphicFramePr>
        <p:xfrm>
          <a:off x="5173663" y="3979863"/>
          <a:ext cx="38385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0" name="Equation" r:id="rId15" imgW="3822480" imgH="279360" progId="Equation.DSMT4">
                  <p:embed/>
                </p:oleObj>
              </mc:Choice>
              <mc:Fallback>
                <p:oleObj name="Equation" r:id="rId15" imgW="3822480" imgH="279360" progId="Equation.DSMT4">
                  <p:embed/>
                  <p:pic>
                    <p:nvPicPr>
                      <p:cNvPr id="0" name="Picture 8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3663" y="3979863"/>
                        <a:ext cx="383857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3068498"/>
              </p:ext>
            </p:extLst>
          </p:nvPr>
        </p:nvGraphicFramePr>
        <p:xfrm>
          <a:off x="5198977" y="4267200"/>
          <a:ext cx="18542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51" name="Equation" r:id="rId17" imgW="1846800" imgH="219240" progId="Equation.DSMT4">
                  <p:embed/>
                </p:oleObj>
              </mc:Choice>
              <mc:Fallback>
                <p:oleObj name="Equation" r:id="rId17" imgW="1846800" imgH="219240" progId="Equation.DSMT4">
                  <p:embed/>
                  <p:pic>
                    <p:nvPicPr>
                      <p:cNvPr id="0" name="Picture 8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8977" y="4267200"/>
                        <a:ext cx="18542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>
                <a:solidFill>
                  <a:schemeClr val="accent1"/>
                </a:solidFill>
              </a:rPr>
              <a:t>Simplifying and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3477875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126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2233549"/>
              </p:ext>
            </p:extLst>
          </p:nvPr>
        </p:nvGraphicFramePr>
        <p:xfrm>
          <a:off x="1390650" y="1406525"/>
          <a:ext cx="304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6" name="Equation" r:id="rId3" imgW="3035160" imgH="301680" progId="Equation.DSMT4">
                  <p:embed/>
                </p:oleObj>
              </mc:Choice>
              <mc:Fallback>
                <p:oleObj name="Equation" r:id="rId3" imgW="3035160" imgH="30168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1406525"/>
                        <a:ext cx="3048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736654"/>
              </p:ext>
            </p:extLst>
          </p:nvPr>
        </p:nvGraphicFramePr>
        <p:xfrm>
          <a:off x="1304925" y="1779588"/>
          <a:ext cx="53721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7" name="Equation" r:id="rId5" imgW="5357520" imgH="722160" progId="Equation.DSMT4">
                  <p:embed/>
                </p:oleObj>
              </mc:Choice>
              <mc:Fallback>
                <p:oleObj name="Equation" r:id="rId5" imgW="5357520" imgH="7221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4925" y="1779588"/>
                        <a:ext cx="5372100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560031"/>
              </p:ext>
            </p:extLst>
          </p:nvPr>
        </p:nvGraphicFramePr>
        <p:xfrm>
          <a:off x="1333500" y="2581275"/>
          <a:ext cx="45466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8" name="Equation" r:id="rId7" imgW="4534560" imgH="548280" progId="Equation.DSMT4">
                  <p:embed/>
                </p:oleObj>
              </mc:Choice>
              <mc:Fallback>
                <p:oleObj name="Equation" r:id="rId7" imgW="4534560" imgH="54828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2581275"/>
                        <a:ext cx="4546600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641109"/>
              </p:ext>
            </p:extLst>
          </p:nvPr>
        </p:nvGraphicFramePr>
        <p:xfrm>
          <a:off x="3585830" y="3327231"/>
          <a:ext cx="3035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59" name="Equation" r:id="rId9" imgW="3035160" imgH="317160" progId="Equation.DSMT4">
                  <p:embed/>
                </p:oleObj>
              </mc:Choice>
              <mc:Fallback>
                <p:oleObj name="Equation" r:id="rId9" imgW="3035160" imgH="31716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5830" y="3327231"/>
                        <a:ext cx="3035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61857"/>
              </p:ext>
            </p:extLst>
          </p:nvPr>
        </p:nvGraphicFramePr>
        <p:xfrm>
          <a:off x="619125" y="3517900"/>
          <a:ext cx="8124825" cy="226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5" name="Equation" r:id="rId3" imgW="8118720" imgH="2248920" progId="Equation.DSMT4">
                  <p:embed/>
                </p:oleObj>
              </mc:Choice>
              <mc:Fallback>
                <p:oleObj name="Equation" r:id="rId3" imgW="8118720" imgH="2248920" progId="Equation.DSMT4">
                  <p:embed/>
                  <p:pic>
                    <p:nvPicPr>
                      <p:cNvPr id="0" name="Picture 7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25" y="3517900"/>
                        <a:ext cx="8124825" cy="226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7:  Simplifying and </a:t>
            </a:r>
            <a:br>
              <a:rPr lang="en-US" sz="3200" dirty="0">
                <a:solidFill>
                  <a:schemeClr val="accent1"/>
                </a:solidFill>
              </a:rPr>
            </a:br>
            <a:r>
              <a:rPr lang="en-US" sz="3200" dirty="0">
                <a:solidFill>
                  <a:schemeClr val="accent1"/>
                </a:solidFill>
              </a:rPr>
              <a:t>Solving </a:t>
            </a:r>
            <a:r>
              <a:rPr lang="en-US" dirty="0">
                <a:solidFill>
                  <a:schemeClr val="accent1"/>
                </a:solidFill>
              </a:rPr>
              <a:t>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endParaRPr lang="en-US" sz="1000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1229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297873"/>
              </p:ext>
            </p:extLst>
          </p:nvPr>
        </p:nvGraphicFramePr>
        <p:xfrm>
          <a:off x="2863850" y="2273300"/>
          <a:ext cx="3416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026" name="Equation" r:id="rId5" imgW="3400920" imgH="301680" progId="Equation.DSMT4">
                  <p:embed/>
                </p:oleObj>
              </mc:Choice>
              <mc:Fallback>
                <p:oleObj name="Equation" r:id="rId5" imgW="3400920" imgH="301680" progId="Equation.DSMT4">
                  <p:embed/>
                  <p:pic>
                    <p:nvPicPr>
                      <p:cNvPr id="0" name="Picture 7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63850" y="2273300"/>
                        <a:ext cx="34163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00525" y="3438465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Write the equation.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382905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Combine like terms on both sides of the equation.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0050" y="44577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Add 1.5 (the opposite of −1.5) to both sides of the equation.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539109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Simplify.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Multiplication (or Division) Principle of Equality</a:t>
            </a:r>
          </a:p>
        </p:txBody>
      </p:sp>
      <p:sp>
        <p:nvSpPr>
          <p:cNvPr id="2150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062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Properties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both sides of an equation are multiplied by (or divided by) the same nonzero constant, the new equation has the same solutions as the original equation. 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are algebraic expressions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is any nonzero constant, then the equations		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b="1" i="1" dirty="0">
                <a:solidFill>
                  <a:srgbClr val="0000FF"/>
                </a:solidFill>
              </a:rPr>
              <a:t>B,</a:t>
            </a:r>
            <a:endParaRPr lang="en-US" i="1" dirty="0">
              <a:solidFill>
                <a:srgbClr val="0000FF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AC</a:t>
            </a:r>
            <a:r>
              <a:rPr lang="en-US" i="0" dirty="0">
                <a:solidFill>
                  <a:srgbClr val="0000FF"/>
                </a:solidFill>
              </a:rPr>
              <a:t> = </a:t>
            </a:r>
            <a:r>
              <a:rPr lang="en-US" b="1" i="1" dirty="0">
                <a:solidFill>
                  <a:srgbClr val="0000FF"/>
                </a:solidFill>
              </a:rPr>
              <a:t>BC</a:t>
            </a:r>
            <a:r>
              <a:rPr lang="en-US" i="0" dirty="0">
                <a:solidFill>
                  <a:srgbClr val="000000"/>
                </a:solidFill>
              </a:rPr>
              <a:t>  where </a:t>
            </a:r>
          </a:p>
        </p:txBody>
      </p:sp>
      <p:graphicFrame>
        <p:nvGraphicFramePr>
          <p:cNvPr id="133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69097"/>
              </p:ext>
            </p:extLst>
          </p:nvPr>
        </p:nvGraphicFramePr>
        <p:xfrm>
          <a:off x="5854700" y="5092700"/>
          <a:ext cx="77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3" name="Equation" r:id="rId3" imgW="758520" imgH="264960" progId="Equation.DSMT4">
                  <p:embed/>
                </p:oleObj>
              </mc:Choice>
              <mc:Fallback>
                <p:oleObj name="Equation" r:id="rId3" imgW="758520" imgH="264960" progId="Equation.DSMT4">
                  <p:embed/>
                  <p:pic>
                    <p:nvPicPr>
                      <p:cNvPr id="0" name="Picture 4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4700" y="5092700"/>
                        <a:ext cx="77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Multiplication (or Division) Principle of Equality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2531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305800" cy="235141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Properties (cont.)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      where 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endParaRPr lang="en-US" sz="1500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  <p:graphicFrame>
        <p:nvGraphicFramePr>
          <p:cNvPr id="14341" name="Object 8"/>
          <p:cNvGraphicFramePr>
            <a:graphicFrameLocks noChangeAspect="1"/>
          </p:cNvGraphicFramePr>
          <p:nvPr/>
        </p:nvGraphicFramePr>
        <p:xfrm>
          <a:off x="3942645" y="2164644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5" name="Equation" r:id="rId3" imgW="901723" imgH="837787" progId="Equation.DSMT4">
                  <p:embed/>
                </p:oleObj>
              </mc:Choice>
              <mc:Fallback>
                <p:oleObj name="Equation" r:id="rId3" imgW="901723" imgH="837787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645" y="2164644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771045"/>
              </p:ext>
            </p:extLst>
          </p:nvPr>
        </p:nvGraphicFramePr>
        <p:xfrm>
          <a:off x="5946775" y="2439988"/>
          <a:ext cx="774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46" name="Equation" r:id="rId5" imgW="758520" imgH="283320" progId="Equation.DSMT4">
                  <p:embed/>
                </p:oleObj>
              </mc:Choice>
              <mc:Fallback>
                <p:oleObj name="Equation" r:id="rId5" imgW="758520" imgH="28332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6775" y="2439988"/>
                        <a:ext cx="774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 for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23555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2885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15875" indent="-15875" algn="ctr">
              <a:tabLst>
                <a:tab pos="520700" algn="l"/>
                <a:tab pos="977900" algn="l"/>
              </a:tabLst>
            </a:pPr>
            <a:r>
              <a:rPr lang="en-US" b="1" dirty="0">
                <a:solidFill>
                  <a:srgbClr val="000000"/>
                </a:solidFill>
              </a:rPr>
              <a:t>Procedure</a:t>
            </a:r>
            <a:endParaRPr lang="en-US" b="1" i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kern="100" spc="-30" dirty="0">
                <a:solidFill>
                  <a:srgbClr val="000000"/>
                </a:solidFill>
              </a:rPr>
              <a:t>Combine any like terms on each side of the equation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multiplication</a:t>
            </a:r>
            <a:r>
              <a:rPr lang="en-US" i="0" dirty="0">
                <a:solidFill>
                  <a:srgbClr val="C00000"/>
                </a:solidFill>
              </a:rPr>
              <a:t> (or </a:t>
            </a:r>
            <a:r>
              <a:rPr lang="en-US" b="1" i="0" dirty="0">
                <a:solidFill>
                  <a:srgbClr val="C00000"/>
                </a:solidFill>
              </a:rPr>
              <a:t>division</a:t>
            </a:r>
            <a:r>
              <a:rPr lang="en-US" i="0" dirty="0">
                <a:solidFill>
                  <a:srgbClr val="C00000"/>
                </a:solidFill>
              </a:rPr>
              <a:t>) </a:t>
            </a:r>
            <a:r>
              <a:rPr lang="en-US" b="1" i="0" dirty="0">
                <a:solidFill>
                  <a:srgbClr val="C00000"/>
                </a:solidFill>
              </a:rPr>
              <a:t>principle of 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multiply both sides of the equation by 	the reciprocal of the coefficient of the </a:t>
            </a:r>
            <a:r>
              <a:rPr lang="en-US" dirty="0">
                <a:solidFill>
                  <a:srgbClr val="000000"/>
                </a:solidFill>
              </a:rPr>
              <a:t>variable (</a:t>
            </a:r>
            <a:r>
              <a:rPr lang="en-US" b="1" dirty="0">
                <a:solidFill>
                  <a:srgbClr val="C00000"/>
                </a:solidFill>
              </a:rPr>
              <a:t>or divide both sides by the coefficient itself</a:t>
            </a:r>
            <a:r>
              <a:rPr lang="en-US" dirty="0">
                <a:solidFill>
                  <a:srgbClr val="000000"/>
                </a:solidFill>
              </a:rPr>
              <a:t>). The coefficient of the variable will become </a:t>
            </a:r>
            <a:r>
              <a:rPr lang="en-US" dirty="0">
                <a:solidFill>
                  <a:srgbClr val="000000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00"/>
                </a:solidFill>
              </a:rPr>
              <a:t>1.  </a:t>
            </a:r>
            <a:endParaRPr lang="en-US" i="0" dirty="0">
              <a:solidFill>
                <a:srgbClr val="000000"/>
              </a:solidFill>
            </a:endParaRPr>
          </a:p>
          <a:p>
            <a:pPr marL="514350" indent="-514350"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variable in the original equation.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Determine whether a given real number is a solution to an equation.</a:t>
            </a:r>
            <a:endParaRPr lang="en-US" i="0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equations of the form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b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>
                <a:solidFill>
                  <a:schemeClr val="tx1"/>
                </a:solidFill>
              </a:rPr>
              <a:t>Solve equations of the form </a:t>
            </a:r>
            <a:r>
              <a:rPr lang="en-US" i="1" dirty="0">
                <a:solidFill>
                  <a:schemeClr val="tx1"/>
                </a:solidFill>
              </a:rPr>
              <a:t>ax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  <a:latin typeface="Symbol" pitchFamily="18" charset="2"/>
              </a:rPr>
              <a:t>=</a:t>
            </a: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chemeClr val="tx1"/>
                </a:solidFill>
              </a:rPr>
              <a:t>c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</a:t>
            </a:r>
            <a:r>
              <a:rPr lang="en-US" sz="3200" i="1" dirty="0">
                <a:solidFill>
                  <a:schemeClr val="accent1"/>
                </a:solidFill>
              </a:rPr>
              <a:t>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1536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accent1"/>
                </a:solidFill>
              </a:rPr>
              <a:t>Solve the linear equation: </a:t>
            </a:r>
            <a:r>
              <a:rPr lang="en-US" i="0" dirty="0">
                <a:solidFill>
                  <a:srgbClr val="0000FF"/>
                </a:solidFill>
              </a:rPr>
              <a:t>5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20</a:t>
            </a:r>
            <a:r>
              <a:rPr lang="en-US" i="0" dirty="0">
                <a:solidFill>
                  <a:schemeClr val="accent1"/>
                </a:solidFill>
              </a:rPr>
              <a:t>.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accent1"/>
                </a:solidFill>
              </a:rPr>
              <a:t>Solution</a:t>
            </a:r>
            <a:endParaRPr lang="en-US" b="1" i="0" dirty="0"/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/>
        </p:nvGraphicFramePr>
        <p:xfrm>
          <a:off x="2343150" y="1955800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4" name="Equation" r:id="rId3" imgW="1079201" imgH="292123" progId="Equation.DSMT4">
                  <p:embed/>
                </p:oleObj>
              </mc:Choice>
              <mc:Fallback>
                <p:oleObj name="Equation" r:id="rId3" imgW="1079201" imgH="292123" progId="Equation.DSMT4">
                  <p:embed/>
                  <p:pic>
                    <p:nvPicPr>
                      <p:cNvPr id="0" name="Picture 8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3150" y="1955800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355961"/>
              </p:ext>
            </p:extLst>
          </p:nvPr>
        </p:nvGraphicFramePr>
        <p:xfrm>
          <a:off x="1701800" y="2390775"/>
          <a:ext cx="20828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5" name="Equation" r:id="rId5" imgW="2075400" imgH="886680" progId="Equation.DSMT4">
                  <p:embed/>
                </p:oleObj>
              </mc:Choice>
              <mc:Fallback>
                <p:oleObj name="Equation" r:id="rId5" imgW="2075400" imgH="886680" progId="Equation.DSMT4">
                  <p:embed/>
                  <p:pic>
                    <p:nvPicPr>
                      <p:cNvPr id="0" name="Picture 8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1800" y="2390775"/>
                        <a:ext cx="20828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74451"/>
              </p:ext>
            </p:extLst>
          </p:nvPr>
        </p:nvGraphicFramePr>
        <p:xfrm>
          <a:off x="1657350" y="3378200"/>
          <a:ext cx="21209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6" name="Equation" r:id="rId7" imgW="2111760" imgH="1032840" progId="Equation.DSMT4">
                  <p:embed/>
                </p:oleObj>
              </mc:Choice>
              <mc:Fallback>
                <p:oleObj name="Equation" r:id="rId7" imgW="2111760" imgH="1032840" progId="Equation.DSMT4">
                  <p:embed/>
                  <p:pic>
                    <p:nvPicPr>
                      <p:cNvPr id="0" name="Picture 8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7350" y="3378200"/>
                        <a:ext cx="21209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0641110"/>
              </p:ext>
            </p:extLst>
          </p:nvPr>
        </p:nvGraphicFramePr>
        <p:xfrm>
          <a:off x="2184400" y="4537075"/>
          <a:ext cx="106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7" name="Equation" r:id="rId9" imgW="1051200" imgH="264960" progId="Equation.DSMT4">
                  <p:embed/>
                </p:oleObj>
              </mc:Choice>
              <mc:Fallback>
                <p:oleObj name="Equation" r:id="rId9" imgW="1051200" imgH="264960" progId="Equation.DSMT4">
                  <p:embed/>
                  <p:pic>
                    <p:nvPicPr>
                      <p:cNvPr id="0" name="Picture 8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400" y="4537075"/>
                        <a:ext cx="106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2098846"/>
              </p:ext>
            </p:extLst>
          </p:nvPr>
        </p:nvGraphicFramePr>
        <p:xfrm>
          <a:off x="2514600" y="4991100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8" name="Equation" r:id="rId11" imgW="736560" imgH="279360" progId="Equation.DSMT4">
                  <p:embed/>
                </p:oleObj>
              </mc:Choice>
              <mc:Fallback>
                <p:oleObj name="Equation" r:id="rId11" imgW="736560" imgH="279360" progId="Equation.DSMT4">
                  <p:embed/>
                  <p:pic>
                    <p:nvPicPr>
                      <p:cNvPr id="0" name="Picture 8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991100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/>
        </p:nvGraphicFramePr>
        <p:xfrm>
          <a:off x="4038600" y="201295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49" name="Equation" r:id="rId13" imgW="2069664" imgH="279446" progId="Equation.DSMT4">
                  <p:embed/>
                </p:oleObj>
              </mc:Choice>
              <mc:Fallback>
                <p:oleObj name="Equation" r:id="rId13" imgW="2069664" imgH="279446" progId="Equation.DSMT4">
                  <p:embed/>
                  <p:pic>
                    <p:nvPicPr>
                      <p:cNvPr id="0" name="Picture 8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01295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/>
        </p:nvGraphicFramePr>
        <p:xfrm>
          <a:off x="4038600" y="2495550"/>
          <a:ext cx="3543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0" name="Equation" r:id="rId15" imgW="3542404" imgH="647631" progId="Equation.DSMT4">
                  <p:embed/>
                </p:oleObj>
              </mc:Choice>
              <mc:Fallback>
                <p:oleObj name="Equation" r:id="rId15" imgW="3542404" imgH="647631" progId="Equation.DSMT4">
                  <p:embed/>
                  <p:pic>
                    <p:nvPicPr>
                      <p:cNvPr id="0" name="Picture 8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2495550"/>
                        <a:ext cx="3543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4038600" y="3778250"/>
          <a:ext cx="4787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1" name="Equation" r:id="rId17" imgW="4786958" imgH="279446" progId="Equation.DSMT4">
                  <p:embed/>
                </p:oleObj>
              </mc:Choice>
              <mc:Fallback>
                <p:oleObj name="Equation" r:id="rId17" imgW="4786958" imgH="279446" progId="Equation.DSMT4">
                  <p:embed/>
                  <p:pic>
                    <p:nvPicPr>
                      <p:cNvPr id="0" name="Picture 8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778250"/>
                        <a:ext cx="4787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9735395"/>
              </p:ext>
            </p:extLst>
          </p:nvPr>
        </p:nvGraphicFramePr>
        <p:xfrm>
          <a:off x="4051300" y="4537075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52" name="Equation" r:id="rId19" imgW="886680" imgH="264960" progId="Equation.DSMT4">
                  <p:embed/>
                </p:oleObj>
              </mc:Choice>
              <mc:Fallback>
                <p:oleObj name="Equation" r:id="rId19" imgW="886680" imgH="264960" progId="Equation.DSMT4">
                  <p:embed/>
                  <p:pic>
                    <p:nvPicPr>
                      <p:cNvPr id="0" name="Picture 8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537075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6628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 w="28575">
            <a:noFill/>
          </a:ln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sz="1500" b="1" dirty="0">
              <a:solidFill>
                <a:schemeClr val="tx1"/>
              </a:solidFill>
            </a:endParaRPr>
          </a:p>
          <a:p>
            <a:pPr eaLnBrk="0" hangingPunct="0">
              <a:lnSpc>
                <a:spcPct val="90000"/>
              </a:lnSpc>
            </a:pPr>
            <a:r>
              <a:rPr lang="en-US" b="1" dirty="0">
                <a:latin typeface="Calibri" pitchFamily="34" charset="0"/>
              </a:rPr>
              <a:t>Multiplying</a:t>
            </a:r>
            <a:r>
              <a:rPr lang="en-US" dirty="0">
                <a:latin typeface="Calibri" pitchFamily="34" charset="0"/>
              </a:rPr>
              <a:t> by the reciprocal of the coefficient is the same as </a:t>
            </a:r>
            <a:r>
              <a:rPr lang="en-US" b="1" dirty="0">
                <a:latin typeface="Calibri" pitchFamily="34" charset="0"/>
              </a:rPr>
              <a:t>dividing</a:t>
            </a:r>
            <a:r>
              <a:rPr lang="en-US" dirty="0">
                <a:latin typeface="Calibri" pitchFamily="34" charset="0"/>
              </a:rPr>
              <a:t> by the coefficient itself.  So, we can </a:t>
            </a:r>
          </a:p>
          <a:p>
            <a:pPr eaLnBrk="0" hangingPunct="0">
              <a:lnSpc>
                <a:spcPct val="90000"/>
              </a:lnSpc>
            </a:pPr>
            <a:endParaRPr lang="en-US" sz="1000" dirty="0">
              <a:latin typeface="Calibri" pitchFamily="34" charset="0"/>
            </a:endParaRP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multiply both sides by     , as we did, or we can divide </a:t>
            </a:r>
          </a:p>
          <a:p>
            <a:pPr eaLnBrk="0" hangingPunct="0">
              <a:lnSpc>
                <a:spcPct val="90000"/>
              </a:lnSpc>
            </a:pPr>
            <a:r>
              <a:rPr lang="en-US" dirty="0">
                <a:latin typeface="Calibri" pitchFamily="34" charset="0"/>
              </a:rPr>
              <a:t>both sides by 5.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638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453054"/>
              </p:ext>
            </p:extLst>
          </p:nvPr>
        </p:nvGraphicFramePr>
        <p:xfrm>
          <a:off x="3810000" y="44196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0" name="Equation" r:id="rId3" imgW="254092" imgH="837787" progId="Equation.DSMT4">
                  <p:embed/>
                </p:oleObj>
              </mc:Choice>
              <mc:Fallback>
                <p:oleObj name="Equation" r:id="rId3" imgW="254092" imgH="837787" progId="Equation.DSMT4">
                  <p:embed/>
                  <p:pic>
                    <p:nvPicPr>
                      <p:cNvPr id="0" name="Picture 5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44196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2565400" y="1438275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1" name="Equation" r:id="rId5" imgW="1079201" imgH="292123" progId="Equation.DSMT4">
                  <p:embed/>
                </p:oleObj>
              </mc:Choice>
              <mc:Fallback>
                <p:oleObj name="Equation" r:id="rId5" imgW="1079201" imgH="292123" progId="Equation.DSMT4">
                  <p:embed/>
                  <p:pic>
                    <p:nvPicPr>
                      <p:cNvPr id="0" name="Picture 5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1438275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872687"/>
              </p:ext>
            </p:extLst>
          </p:nvPr>
        </p:nvGraphicFramePr>
        <p:xfrm>
          <a:off x="2228850" y="1628775"/>
          <a:ext cx="13970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2" name="Equation" r:id="rId7" imgW="1380240" imgH="987120" progId="Equation.DSMT4">
                  <p:embed/>
                </p:oleObj>
              </mc:Choice>
              <mc:Fallback>
                <p:oleObj name="Equation" r:id="rId7" imgW="1380240" imgH="987120" progId="Equation.DSMT4">
                  <p:embed/>
                  <p:pic>
                    <p:nvPicPr>
                      <p:cNvPr id="0" name="Picture 5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8850" y="1628775"/>
                        <a:ext cx="13970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590800" y="2717800"/>
          <a:ext cx="1066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3" name="Equation" r:id="rId9" imgW="1066524" imgH="292123" progId="Equation.DSMT4">
                  <p:embed/>
                </p:oleObj>
              </mc:Choice>
              <mc:Fallback>
                <p:oleObj name="Equation" r:id="rId9" imgW="1066524" imgH="292123" progId="Equation.DSMT4">
                  <p:embed/>
                  <p:pic>
                    <p:nvPicPr>
                      <p:cNvPr id="0" name="Picture 5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717800"/>
                        <a:ext cx="1066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3975100" y="21463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4" name="Equation" r:id="rId11" imgW="1739510" imgH="241415" progId="Equation.DSMT4">
                  <p:embed/>
                </p:oleObj>
              </mc:Choice>
              <mc:Fallback>
                <p:oleObj name="Equation" r:id="rId11" imgW="1739510" imgH="241415" progId="Equation.DSMT4">
                  <p:embed/>
                  <p:pic>
                    <p:nvPicPr>
                      <p:cNvPr id="0" name="Picture 5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100" y="21463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671675"/>
              </p:ext>
            </p:extLst>
          </p:nvPr>
        </p:nvGraphicFramePr>
        <p:xfrm>
          <a:off x="3956050" y="27622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805" name="Equation" r:id="rId13" imgW="1638000" imgH="228600" progId="Equation.DSMT4">
                  <p:embed/>
                </p:oleObj>
              </mc:Choice>
              <mc:Fallback>
                <p:oleObj name="Equation" r:id="rId13" imgW="1638000" imgH="228600" progId="Equation.DSMT4">
                  <p:embed/>
                  <p:pic>
                    <p:nvPicPr>
                      <p:cNvPr id="0" name="Picture 5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27622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8: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</a:t>
            </a:r>
            <a:r>
              <a:rPr lang="en-US" i="1" dirty="0" smtClean="0">
                <a:solidFill>
                  <a:schemeClr val="accent1"/>
                </a:solidFill>
              </a:rPr>
              <a:t>c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>
                <a:solidFill>
                  <a:schemeClr val="accent1"/>
                </a:solidFill>
              </a:rPr>
              <a:t>cont.) 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either case, the coefficient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i="0" dirty="0">
                <a:solidFill>
                  <a:schemeClr val="tx1"/>
                </a:solidFill>
              </a:rPr>
              <a:t> becomes +1.</a:t>
            </a:r>
            <a:endParaRPr lang="en-US" sz="1800" i="0" dirty="0">
              <a:solidFill>
                <a:srgbClr val="FF0007"/>
              </a:solidFill>
            </a:endParaRP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/>
        </p:nvGraphicFramePr>
        <p:xfrm>
          <a:off x="3367881" y="2179638"/>
          <a:ext cx="1079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0" name="Equation" r:id="rId3" imgW="1079201" imgH="292123" progId="Equation.DSMT4">
                  <p:embed/>
                </p:oleObj>
              </mc:Choice>
              <mc:Fallback>
                <p:oleObj name="Equation" r:id="rId3" imgW="1079201" imgH="292123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7881" y="2179638"/>
                        <a:ext cx="1079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3317081" y="2667000"/>
          <a:ext cx="1181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1" name="Equation" r:id="rId5" imgW="1181330" imgH="838292" progId="Equation.DSMT4">
                  <p:embed/>
                </p:oleObj>
              </mc:Choice>
              <mc:Fallback>
                <p:oleObj name="Equation" r:id="rId5" imgW="1181330" imgH="838292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7081" y="2667000"/>
                        <a:ext cx="1181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459584"/>
              </p:ext>
            </p:extLst>
          </p:nvPr>
        </p:nvGraphicFramePr>
        <p:xfrm>
          <a:off x="3539331" y="3679825"/>
          <a:ext cx="736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2" name="Equation" r:id="rId7" imgW="736560" imgH="279360" progId="Equation.DSMT4">
                  <p:embed/>
                </p:oleObj>
              </mc:Choice>
              <mc:Fallback>
                <p:oleObj name="Equation" r:id="rId7" imgW="73656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331" y="3679825"/>
                        <a:ext cx="736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084541"/>
              </p:ext>
            </p:extLst>
          </p:nvPr>
        </p:nvGraphicFramePr>
        <p:xfrm>
          <a:off x="4826000" y="2971800"/>
          <a:ext cx="2336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3" name="Equation" r:id="rId9" imgW="2336433" imgH="279446" progId="Equation.DSMT4">
                  <p:embed/>
                </p:oleObj>
              </mc:Choice>
              <mc:Fallback>
                <p:oleObj name="Equation" r:id="rId9" imgW="2336433" imgH="279446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0" y="2971800"/>
                        <a:ext cx="2336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6205949"/>
              </p:ext>
            </p:extLst>
          </p:nvPr>
        </p:nvGraphicFramePr>
        <p:xfrm>
          <a:off x="4852959" y="36830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524" name="Equation" r:id="rId11" imgW="927077" imgH="279446" progId="Equation.DSMT4">
                  <p:embed/>
                </p:oleObj>
              </mc:Choice>
              <mc:Fallback>
                <p:oleObj name="Equation" r:id="rId11" imgW="927077" imgH="279446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2959" y="36830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9: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77204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Solve the linear equation.</a:t>
            </a:r>
          </a:p>
          <a:p>
            <a:pPr marL="0" indent="0">
              <a:buFont typeface="Courier New" pitchFamily="49" charset="0"/>
              <a:buNone/>
            </a:pPr>
            <a:endParaRPr lang="en-US" sz="1000" i="0" dirty="0">
              <a:solidFill>
                <a:schemeClr val="tx1"/>
              </a:solidFill>
            </a:endParaRPr>
          </a:p>
          <a:p>
            <a:pPr marL="0" indent="0" algn="ctr">
              <a:lnSpc>
                <a:spcPts val="1500"/>
              </a:lnSpc>
              <a:buFont typeface="Courier New" pitchFamily="49" charset="0"/>
              <a:buNone/>
            </a:pPr>
            <a:r>
              <a:rPr lang="en-US" i="0" dirty="0">
                <a:solidFill>
                  <a:srgbClr val="0000FF"/>
                </a:solidFill>
              </a:rPr>
              <a:t>1.1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+ 0.2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= 12.2 − 3.1</a:t>
            </a:r>
          </a:p>
          <a:p>
            <a:pPr marL="0" indent="0">
              <a:lnSpc>
                <a:spcPts val="25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When decimal coefficients or constants are involved, you might want to use a calculator to perform some of the arithmetic.</a:t>
            </a:r>
          </a:p>
        </p:txBody>
      </p:sp>
      <p:graphicFrame>
        <p:nvGraphicFramePr>
          <p:cNvPr id="27649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90952"/>
              </p:ext>
            </p:extLst>
          </p:nvPr>
        </p:nvGraphicFramePr>
        <p:xfrm>
          <a:off x="2730500" y="3917950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47" name="Equation" r:id="rId3" imgW="3327840" imgH="301680" progId="Equation.DSMT4">
                  <p:embed/>
                </p:oleObj>
              </mc:Choice>
              <mc:Fallback>
                <p:oleObj name="Equation" r:id="rId3" imgW="3327840" imgH="301680" progId="Equation.DSMT4">
                  <p:embed/>
                  <p:pic>
                    <p:nvPicPr>
                      <p:cNvPr id="0" name="Picture 5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0" y="3917950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3721100" y="4335463"/>
          <a:ext cx="140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48" name="Equation" r:id="rId5" imgW="1409356" imgH="292123" progId="Equation.DSMT4">
                  <p:embed/>
                </p:oleObj>
              </mc:Choice>
              <mc:Fallback>
                <p:oleObj name="Equation" r:id="rId5" imgW="1409356" imgH="292123" progId="Equation.DSMT4">
                  <p:embed/>
                  <p:pic>
                    <p:nvPicPr>
                      <p:cNvPr id="0" name="Picture 5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4335463"/>
                        <a:ext cx="140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3555655"/>
              </p:ext>
            </p:extLst>
          </p:nvPr>
        </p:nvGraphicFramePr>
        <p:xfrm>
          <a:off x="3651250" y="4648200"/>
          <a:ext cx="152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49" name="Equation" r:id="rId7" imgW="1524368" imgH="838292" progId="Equation.DSMT4">
                  <p:embed/>
                </p:oleObj>
              </mc:Choice>
              <mc:Fallback>
                <p:oleObj name="Equation" r:id="rId7" imgW="1524368" imgH="838292" progId="Equation.DSMT4">
                  <p:embed/>
                  <p:pic>
                    <p:nvPicPr>
                      <p:cNvPr id="0" name="Picture 6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0" y="4648200"/>
                        <a:ext cx="152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1926082"/>
              </p:ext>
            </p:extLst>
          </p:nvPr>
        </p:nvGraphicFramePr>
        <p:xfrm>
          <a:off x="4152900" y="5638800"/>
          <a:ext cx="990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0" name="Equation" r:id="rId9" imgW="990360" imgH="291960" progId="Equation.DSMT4">
                  <p:embed/>
                </p:oleObj>
              </mc:Choice>
              <mc:Fallback>
                <p:oleObj name="Equation" r:id="rId9" imgW="990360" imgH="291960" progId="Equation.DSMT4">
                  <p:embed/>
                  <p:pic>
                    <p:nvPicPr>
                      <p:cNvPr id="0" name="Picture 6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638800"/>
                        <a:ext cx="990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9816626"/>
              </p:ext>
            </p:extLst>
          </p:nvPr>
        </p:nvGraphicFramePr>
        <p:xfrm>
          <a:off x="6159500" y="4713287"/>
          <a:ext cx="2527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1" name="Equation" r:id="rId11" imgW="2526588" imgH="279446" progId="Equation.DSMT4">
                  <p:embed/>
                </p:oleObj>
              </mc:Choice>
              <mc:Fallback>
                <p:oleObj name="Equation" r:id="rId11" imgW="2526588" imgH="279446" progId="Equation.DSMT4">
                  <p:embed/>
                  <p:pic>
                    <p:nvPicPr>
                      <p:cNvPr id="0" name="Picture 6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713287"/>
                        <a:ext cx="2527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4" name="Object 6"/>
          <p:cNvGraphicFramePr>
            <a:graphicFrameLocks noChangeAspect="1"/>
          </p:cNvGraphicFramePr>
          <p:nvPr/>
        </p:nvGraphicFramePr>
        <p:xfrm>
          <a:off x="6159500" y="4360863"/>
          <a:ext cx="2095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2" name="Equation" r:id="rId13" imgW="2095018" imgH="241415" progId="Equation.DSMT4">
                  <p:embed/>
                </p:oleObj>
              </mc:Choice>
              <mc:Fallback>
                <p:oleObj name="Equation" r:id="rId13" imgW="2095018" imgH="241415" progId="Equation.DSMT4">
                  <p:embed/>
                  <p:pic>
                    <p:nvPicPr>
                      <p:cNvPr id="0" name="Picture 6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360863"/>
                        <a:ext cx="2095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7336396"/>
              </p:ext>
            </p:extLst>
          </p:nvPr>
        </p:nvGraphicFramePr>
        <p:xfrm>
          <a:off x="6159500" y="39674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3" name="Equation" r:id="rId15" imgW="2069664" imgH="279446" progId="Equation.DSMT4">
                  <p:embed/>
                </p:oleObj>
              </mc:Choice>
              <mc:Fallback>
                <p:oleObj name="Equation" r:id="rId15" imgW="2069664" imgH="279446" progId="Equation.DSMT4">
                  <p:embed/>
                  <p:pic>
                    <p:nvPicPr>
                      <p:cNvPr id="0" name="Picture 6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39674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489322"/>
              </p:ext>
            </p:extLst>
          </p:nvPr>
        </p:nvGraphicFramePr>
        <p:xfrm>
          <a:off x="6159500" y="4992687"/>
          <a:ext cx="26416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4" name="Equation" r:id="rId17" imgW="2633040" imgH="219240" progId="Equation.DSMT4">
                  <p:embed/>
                </p:oleObj>
              </mc:Choice>
              <mc:Fallback>
                <p:oleObj name="Equation" r:id="rId17" imgW="2633040" imgH="219240" progId="Equation.DSMT4">
                  <p:embed/>
                  <p:pic>
                    <p:nvPicPr>
                      <p:cNvPr id="0" name="Picture 6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4992687"/>
                        <a:ext cx="26416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892263"/>
              </p:ext>
            </p:extLst>
          </p:nvPr>
        </p:nvGraphicFramePr>
        <p:xfrm>
          <a:off x="6159500" y="5246687"/>
          <a:ext cx="1320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955" name="Equation" r:id="rId19" imgW="1307160" imgH="219240" progId="Equation.DSMT4">
                  <p:embed/>
                </p:oleObj>
              </mc:Choice>
              <mc:Fallback>
                <p:oleObj name="Equation" r:id="rId19" imgW="1307160" imgH="219240" progId="Equation.DSMT4">
                  <p:embed/>
                  <p:pic>
                    <p:nvPicPr>
                      <p:cNvPr id="0" name="Picture 6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0" y="5246687"/>
                        <a:ext cx="1320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Solving Linear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3467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b="1" i="0" dirty="0">
              <a:solidFill>
                <a:srgbClr val="000000"/>
              </a:solidFill>
            </a:endParaRPr>
          </a:p>
          <a:p>
            <a:pPr>
              <a:buFont typeface="Courier New" pitchFamily="49" charset="0"/>
              <a:buNone/>
            </a:pPr>
            <a:endParaRPr lang="en-US" sz="2400" i="0" dirty="0">
              <a:solidFill>
                <a:srgbClr val="000000"/>
              </a:solidFill>
            </a:endParaRPr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709463"/>
              </p:ext>
            </p:extLst>
          </p:nvPr>
        </p:nvGraphicFramePr>
        <p:xfrm>
          <a:off x="1930400" y="1409700"/>
          <a:ext cx="3340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3" imgW="3327840" imgH="301680" progId="Equation.DSMT4">
                  <p:embed/>
                </p:oleObj>
              </mc:Choice>
              <mc:Fallback>
                <p:oleObj name="Equation" r:id="rId3" imgW="3327840" imgH="301680" progId="Equation.DSMT4">
                  <p:embed/>
                  <p:pic>
                    <p:nvPicPr>
                      <p:cNvPr id="0" name="Picture 20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409700"/>
                        <a:ext cx="33401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071640"/>
              </p:ext>
            </p:extLst>
          </p:nvPr>
        </p:nvGraphicFramePr>
        <p:xfrm>
          <a:off x="1511300" y="1581150"/>
          <a:ext cx="37465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5" imgW="3729960" imgH="987120" progId="Equation.DSMT4">
                  <p:embed/>
                </p:oleObj>
              </mc:Choice>
              <mc:Fallback>
                <p:oleObj name="Equation" r:id="rId5" imgW="3729960" imgH="987120" progId="Equation.DSMT4">
                  <p:embed/>
                  <p:pic>
                    <p:nvPicPr>
                      <p:cNvPr id="0" name="Picture 20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1300" y="1581150"/>
                        <a:ext cx="37465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381250" y="2400300"/>
          <a:ext cx="1930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" name="Equation" r:id="rId7" imgW="1930216" imgH="698339" progId="Equation.DSMT4">
                  <p:embed/>
                </p:oleObj>
              </mc:Choice>
              <mc:Fallback>
                <p:oleObj name="Equation" r:id="rId7" imgW="1930216" imgH="698339" progId="Equation.DSMT4">
                  <p:embed/>
                  <p:pic>
                    <p:nvPicPr>
                      <p:cNvPr id="0" name="Picture 20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2400300"/>
                        <a:ext cx="19304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3124200" y="3314700"/>
          <a:ext cx="1231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" name="Equation" r:id="rId9" imgW="1231135" imgH="291947" progId="Equation.DSMT4">
                  <p:embed/>
                </p:oleObj>
              </mc:Choice>
              <mc:Fallback>
                <p:oleObj name="Equation" r:id="rId9" imgW="1231135" imgH="291947" progId="Equation.DSMT4">
                  <p:embed/>
                  <p:pic>
                    <p:nvPicPr>
                      <p:cNvPr id="0" name="Picture 20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4700"/>
                        <a:ext cx="1231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4" name="Object 8"/>
          <p:cNvGraphicFramePr>
            <a:graphicFrameLocks noChangeAspect="1"/>
          </p:cNvGraphicFramePr>
          <p:nvPr/>
        </p:nvGraphicFramePr>
        <p:xfrm>
          <a:off x="5448300" y="285750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Equation" r:id="rId11" imgW="927077" imgH="279446" progId="Equation.DSMT4">
                  <p:embed/>
                </p:oleObj>
              </mc:Choice>
              <mc:Fallback>
                <p:oleObj name="Equation" r:id="rId11" imgW="927077" imgH="279446" progId="Equation.DSMT4">
                  <p:embed/>
                  <p:pic>
                    <p:nvPicPr>
                      <p:cNvPr id="0" name="Picture 20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85750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9"/>
          <p:cNvGraphicFramePr>
            <a:graphicFrameLocks noChangeAspect="1"/>
          </p:cNvGraphicFramePr>
          <p:nvPr/>
        </p:nvGraphicFramePr>
        <p:xfrm>
          <a:off x="5448300" y="2133600"/>
          <a:ext cx="1739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" name="Equation" r:id="rId13" imgW="1739510" imgH="241415" progId="Equation.DSMT4">
                  <p:embed/>
                </p:oleObj>
              </mc:Choice>
              <mc:Fallback>
                <p:oleObj name="Equation" r:id="rId13" imgW="1739510" imgH="241415" progId="Equation.DSMT4">
                  <p:embed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8300" y="2133600"/>
                        <a:ext cx="1739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3311043"/>
              </p:ext>
            </p:extLst>
          </p:nvPr>
        </p:nvGraphicFramePr>
        <p:xfrm>
          <a:off x="5429250" y="3346450"/>
          <a:ext cx="1638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Equation" r:id="rId15" imgW="1638000" imgH="228600" progId="Equation.DSMT4">
                  <p:embed/>
                </p:oleObj>
              </mc:Choice>
              <mc:Fallback>
                <p:oleObj name="Equation" r:id="rId15" imgW="16380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250" y="3346450"/>
                        <a:ext cx="1638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10: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</a:t>
            </a:r>
          </a:p>
        </p:txBody>
      </p:sp>
      <p:sp>
        <p:nvSpPr>
          <p:cNvPr id="2048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Solve the </a:t>
            </a:r>
            <a:r>
              <a:rPr lang="en-US" dirty="0">
                <a:solidFill>
                  <a:schemeClr val="tx1"/>
                </a:solidFill>
              </a:rPr>
              <a:t>linear </a:t>
            </a:r>
            <a:r>
              <a:rPr lang="en-US" i="0" dirty="0">
                <a:solidFill>
                  <a:schemeClr val="tx1"/>
                </a:solidFill>
              </a:rPr>
              <a:t>equation.</a:t>
            </a: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711301"/>
              </p:ext>
            </p:extLst>
          </p:nvPr>
        </p:nvGraphicFramePr>
        <p:xfrm>
          <a:off x="2565400" y="24638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6" name="Equation" r:id="rId3" imgW="1005480" imgH="264960" progId="Equation.DSMT4">
                  <p:embed/>
                </p:oleObj>
              </mc:Choice>
              <mc:Fallback>
                <p:oleObj name="Equation" r:id="rId3" imgW="1005480" imgH="26496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5400" y="24638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6476480"/>
              </p:ext>
            </p:extLst>
          </p:nvPr>
        </p:nvGraphicFramePr>
        <p:xfrm>
          <a:off x="2406650" y="3014663"/>
          <a:ext cx="1206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7" name="Equation" r:id="rId5" imgW="1197360" imgH="264960" progId="Equation.DSMT4">
                  <p:embed/>
                </p:oleObj>
              </mc:Choice>
              <mc:Fallback>
                <p:oleObj name="Equation" r:id="rId5" imgW="1197360" imgH="26496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6650" y="3014663"/>
                        <a:ext cx="1206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814893"/>
              </p:ext>
            </p:extLst>
          </p:nvPr>
        </p:nvGraphicFramePr>
        <p:xfrm>
          <a:off x="2330450" y="3532188"/>
          <a:ext cx="15621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8" name="Equation" r:id="rId7" imgW="1554120" imgH="886680" progId="Equation.DSMT4">
                  <p:embed/>
                </p:oleObj>
              </mc:Choice>
              <mc:Fallback>
                <p:oleObj name="Equation" r:id="rId7" imgW="1554120" imgH="886680" progId="Equation.DSMT4">
                  <p:embed/>
                  <p:pic>
                    <p:nvPicPr>
                      <p:cNvPr id="0" name="Picture 10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532188"/>
                        <a:ext cx="15621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495418"/>
              </p:ext>
            </p:extLst>
          </p:nvPr>
        </p:nvGraphicFramePr>
        <p:xfrm>
          <a:off x="2762250" y="4667250"/>
          <a:ext cx="1055688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89" name="Equation" r:id="rId9" imgW="1041120" imgH="279360" progId="Equation.DSMT4">
                  <p:embed/>
                </p:oleObj>
              </mc:Choice>
              <mc:Fallback>
                <p:oleObj name="Equation" r:id="rId9" imgW="1041120" imgH="279360" progId="Equation.DSMT4">
                  <p:embed/>
                  <p:pic>
                    <p:nvPicPr>
                      <p:cNvPr id="0" name="Picture 10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2250" y="4667250"/>
                        <a:ext cx="1055688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80597"/>
              </p:ext>
            </p:extLst>
          </p:nvPr>
        </p:nvGraphicFramePr>
        <p:xfrm>
          <a:off x="4368800" y="2494280"/>
          <a:ext cx="2070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0" name="Equation" r:id="rId11" imgW="2069664" imgH="279446" progId="Equation.DSMT4">
                  <p:embed/>
                </p:oleObj>
              </mc:Choice>
              <mc:Fallback>
                <p:oleObj name="Equation" r:id="rId11" imgW="2069664" imgH="279446" progId="Equation.DSMT4">
                  <p:embed/>
                  <p:pic>
                    <p:nvPicPr>
                      <p:cNvPr id="0" name="Picture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494280"/>
                        <a:ext cx="2070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39414"/>
              </p:ext>
            </p:extLst>
          </p:nvPr>
        </p:nvGraphicFramePr>
        <p:xfrm>
          <a:off x="4368800" y="3040063"/>
          <a:ext cx="25019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1" name="Equation" r:id="rId13" imgW="2486520" imgH="219240" progId="Equation.DSMT4">
                  <p:embed/>
                </p:oleObj>
              </mc:Choice>
              <mc:Fallback>
                <p:oleObj name="Equation" r:id="rId13" imgW="2486520" imgH="219240" progId="Equation.DSMT4">
                  <p:embed/>
                  <p:pic>
                    <p:nvPicPr>
                      <p:cNvPr id="0" name="Picture 10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040063"/>
                        <a:ext cx="25019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9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328020"/>
              </p:ext>
            </p:extLst>
          </p:nvPr>
        </p:nvGraphicFramePr>
        <p:xfrm>
          <a:off x="4368800" y="3733800"/>
          <a:ext cx="2794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2" name="Equation" r:id="rId15" imgW="2779200" imgH="585000" progId="Equation.DSMT4">
                  <p:embed/>
                </p:oleObj>
              </mc:Choice>
              <mc:Fallback>
                <p:oleObj name="Equation" r:id="rId15" imgW="2779200" imgH="585000" progId="Equation.DSMT4">
                  <p:embed/>
                  <p:pic>
                    <p:nvPicPr>
                      <p:cNvPr id="0" name="Picture 10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3733800"/>
                        <a:ext cx="2794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xmlns="" id="{EAFE9072-1795-4834-8166-6115555E654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803490"/>
              </p:ext>
            </p:extLst>
          </p:nvPr>
        </p:nvGraphicFramePr>
        <p:xfrm>
          <a:off x="3581400" y="1908969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93" name="Equation" r:id="rId17" imgW="1005480" imgH="264960" progId="Equation.DSMT4">
                  <p:embed/>
                </p:oleObj>
              </mc:Choice>
              <mc:Fallback>
                <p:oleObj name="Equation" r:id="rId17" imgW="1005480" imgH="264960" progId="Equation.DSMT4">
                  <p:embed/>
                  <p:pic>
                    <p:nvPicPr>
                      <p:cNvPr id="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08969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Solving Linear Equations of the Form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ax </a:t>
            </a:r>
            <a:r>
              <a:rPr lang="en-US" sz="3200" dirty="0">
                <a:solidFill>
                  <a:schemeClr val="accent1"/>
                </a:solidFill>
              </a:rPr>
              <a:t>=</a:t>
            </a:r>
            <a:r>
              <a:rPr lang="en-US" sz="3200" i="1" dirty="0">
                <a:solidFill>
                  <a:schemeClr val="accent1"/>
                </a:solidFill>
              </a:rPr>
              <a:t> c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Check</a:t>
            </a:r>
            <a:endParaRPr lang="en-US" sz="2400" i="0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93447"/>
              </p:ext>
            </p:extLst>
          </p:nvPr>
        </p:nvGraphicFramePr>
        <p:xfrm>
          <a:off x="1930400" y="1422400"/>
          <a:ext cx="1016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39" name="Equation" r:id="rId3" imgW="1005480" imgH="264960" progId="Equation.DSMT4">
                  <p:embed/>
                </p:oleObj>
              </mc:Choice>
              <mc:Fallback>
                <p:oleObj name="Equation" r:id="rId3" imgW="1005480" imgH="264960" progId="Equation.DSMT4">
                  <p:embed/>
                  <p:pic>
                    <p:nvPicPr>
                      <p:cNvPr id="0" name="Picture 1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1422400"/>
                        <a:ext cx="1016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915356"/>
              </p:ext>
            </p:extLst>
          </p:nvPr>
        </p:nvGraphicFramePr>
        <p:xfrm>
          <a:off x="1485900" y="1738313"/>
          <a:ext cx="1447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0" name="Equation" r:id="rId5" imgW="1435320" imgH="987120" progId="Equation.DSMT4">
                  <p:embed/>
                </p:oleObj>
              </mc:Choice>
              <mc:Fallback>
                <p:oleObj name="Equation" r:id="rId5" imgW="1435320" imgH="987120" progId="Equation.DSMT4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1738313"/>
                        <a:ext cx="14478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48475"/>
              </p:ext>
            </p:extLst>
          </p:nvPr>
        </p:nvGraphicFramePr>
        <p:xfrm>
          <a:off x="2159000" y="2794000"/>
          <a:ext cx="787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1" name="Equation" r:id="rId7" imgW="787320" imgH="279360" progId="Equation.DSMT4">
                  <p:embed/>
                </p:oleObj>
              </mc:Choice>
              <mc:Fallback>
                <p:oleObj name="Equation" r:id="rId7" imgW="787320" imgH="279360" progId="Equation.DSMT4">
                  <p:embed/>
                  <p:pic>
                    <p:nvPicPr>
                      <p:cNvPr id="0" name="Picture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0" y="2794000"/>
                        <a:ext cx="787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681611"/>
              </p:ext>
            </p:extLst>
          </p:nvPr>
        </p:nvGraphicFramePr>
        <p:xfrm>
          <a:off x="3454400" y="2292350"/>
          <a:ext cx="18415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2" name="Equation" r:id="rId9" imgW="1828440" imgH="219240" progId="Equation.DSMT4">
                  <p:embed/>
                </p:oleObj>
              </mc:Choice>
              <mc:Fallback>
                <p:oleObj name="Equation" r:id="rId9" imgW="1828440" imgH="219240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4400" y="2292350"/>
                        <a:ext cx="18415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887505"/>
              </p:ext>
            </p:extLst>
          </p:nvPr>
        </p:nvGraphicFramePr>
        <p:xfrm>
          <a:off x="3429000" y="28257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43" name="Equation" r:id="rId11" imgW="1590840" imgH="200880" progId="Equation.DSMT4">
                  <p:embed/>
                </p:oleObj>
              </mc:Choice>
              <mc:Fallback>
                <p:oleObj name="Equation" r:id="rId11" imgW="1590840" imgH="200880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8257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11: </a:t>
            </a:r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Font typeface="Courier New" pitchFamily="49" charset="0"/>
              <a:buNone/>
              <a:tabLst>
                <a:tab pos="3606800" algn="l"/>
              </a:tabLst>
            </a:pPr>
            <a:r>
              <a:rPr lang="en-US" i="0" dirty="0">
                <a:solidFill>
                  <a:schemeClr val="tx1"/>
                </a:solidFill>
              </a:rPr>
              <a:t>Supply the reasons for each step in solving the equation.</a:t>
            </a:r>
            <a:endParaRPr lang="en-US" i="0" dirty="0">
              <a:solidFill>
                <a:srgbClr val="008080"/>
              </a:solidFill>
            </a:endParaRPr>
          </a:p>
        </p:txBody>
      </p:sp>
      <p:graphicFrame>
        <p:nvGraphicFramePr>
          <p:cNvPr id="22534" name="Object 4"/>
          <p:cNvGraphicFramePr>
            <a:graphicFrameLocks noChangeAspect="1"/>
          </p:cNvGraphicFramePr>
          <p:nvPr/>
        </p:nvGraphicFramePr>
        <p:xfrm>
          <a:off x="838200" y="2435577"/>
          <a:ext cx="1193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4" name="Equation" r:id="rId3" imgW="1194014" imgH="838292" progId="Equation.DSMT4">
                  <p:embed/>
                </p:oleObj>
              </mc:Choice>
              <mc:Fallback>
                <p:oleObj name="Equation" r:id="rId3" imgW="1194014" imgH="838292" progId="Equation.DSMT4">
                  <p:embed/>
                  <p:pic>
                    <p:nvPicPr>
                      <p:cNvPr id="0" name="Picture 10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5577"/>
                        <a:ext cx="11938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538412"/>
              </p:ext>
            </p:extLst>
          </p:nvPr>
        </p:nvGraphicFramePr>
        <p:xfrm>
          <a:off x="3060700" y="2524125"/>
          <a:ext cx="5473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5" name="Equation" r:id="rId5" imgW="5457960" imgH="649080" progId="Equation.DSMT4">
                  <p:embed/>
                </p:oleObj>
              </mc:Choice>
              <mc:Fallback>
                <p:oleObj name="Equation" r:id="rId5" imgW="5457960" imgH="649080" progId="Equation.DSMT4">
                  <p:embed/>
                  <p:pic>
                    <p:nvPicPr>
                      <p:cNvPr id="0" name="Picture 10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0700" y="2524125"/>
                        <a:ext cx="54737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384485"/>
              </p:ext>
            </p:extLst>
          </p:nvPr>
        </p:nvGraphicFramePr>
        <p:xfrm>
          <a:off x="3081423" y="2997200"/>
          <a:ext cx="1358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16" name="Equation" r:id="rId7" imgW="1343880" imgH="649080" progId="Equation.DSMT4">
                  <p:embed/>
                </p:oleObj>
              </mc:Choice>
              <mc:Fallback>
                <p:oleObj name="Equation" r:id="rId7" imgW="1343880" imgH="649080" progId="Equation.DSMT4">
                  <p:embed/>
                  <p:pic>
                    <p:nvPicPr>
                      <p:cNvPr id="0" name="Picture 10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423" y="2997200"/>
                        <a:ext cx="13589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Completion Example 11: Solving Equations of the Form </a:t>
            </a:r>
            <a:r>
              <a:rPr lang="en-US" i="1" dirty="0">
                <a:solidFill>
                  <a:schemeClr val="accent1"/>
                </a:solidFill>
              </a:rPr>
              <a:t>ax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 </a:t>
            </a:r>
            <a:r>
              <a:rPr lang="en-US" dirty="0">
                <a:solidFill>
                  <a:schemeClr val="accent1"/>
                </a:solidFill>
              </a:rPr>
              <a:t>(cont.)</a:t>
            </a:r>
            <a:endParaRPr lang="en-US" i="1" dirty="0">
              <a:solidFill>
                <a:schemeClr val="accent1"/>
              </a:solidFill>
            </a:endParaRPr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457200" y="1457980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047084"/>
              </p:ext>
            </p:extLst>
          </p:nvPr>
        </p:nvGraphicFramePr>
        <p:xfrm>
          <a:off x="1739900" y="1316038"/>
          <a:ext cx="6577013" cy="371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8" name="Equation" r:id="rId3" imgW="6555240" imgH="3693600" progId="Equation.DSMT4">
                  <p:embed/>
                </p:oleObj>
              </mc:Choice>
              <mc:Fallback>
                <p:oleObj name="Equation" r:id="rId3" imgW="6555240" imgH="3693600" progId="Equation.DSMT4">
                  <p:embed/>
                  <p:pic>
                    <p:nvPicPr>
                      <p:cNvPr id="0" name="Picture 3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1316038"/>
                        <a:ext cx="6577013" cy="3716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4876800" y="137160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Write the equation.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914900" y="336298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Simplify.</a:t>
            </a:r>
          </a:p>
        </p:txBody>
      </p:sp>
      <p:sp>
        <p:nvSpPr>
          <p:cNvPr id="7" name="Rectangle 6"/>
          <p:cNvSpPr/>
          <p:nvPr/>
        </p:nvSpPr>
        <p:spPr>
          <a:xfrm>
            <a:off x="4914900" y="2324755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Multiply both sides by </a:t>
            </a:r>
          </a:p>
        </p:txBody>
      </p:sp>
      <p:graphicFrame>
        <p:nvGraphicFramePr>
          <p:cNvPr id="106850" name="Object 354"/>
          <p:cNvGraphicFramePr>
            <a:graphicFrameLocks noChangeAspect="1"/>
          </p:cNvGraphicFramePr>
          <p:nvPr/>
        </p:nvGraphicFramePr>
        <p:xfrm>
          <a:off x="8270875" y="2219325"/>
          <a:ext cx="3048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09" name="Equation" r:id="rId5" imgW="304800" imgH="711016" progId="Equation.DSMT4">
                  <p:embed/>
                </p:oleObj>
              </mc:Choice>
              <mc:Fallback>
                <p:oleObj name="Equation" r:id="rId5" imgW="304800" imgH="711016" progId="Equation.DSMT4">
                  <p:embed/>
                  <p:pic>
                    <p:nvPicPr>
                      <p:cNvPr id="0" name="Picture 3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75" y="2219325"/>
                        <a:ext cx="3048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852" name="Object 3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06793"/>
              </p:ext>
            </p:extLst>
          </p:nvPr>
        </p:nvGraphicFramePr>
        <p:xfrm>
          <a:off x="4638417" y="3711575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0" name="Equation" r:id="rId7" imgW="317477" imgH="456924" progId="Equation.DSMT4">
                  <p:embed/>
                </p:oleObj>
              </mc:Choice>
              <mc:Fallback>
                <p:oleObj name="Equation" r:id="rId7" imgW="317477" imgH="456924" progId="Equation.DSMT4">
                  <p:embed/>
                  <p:pic>
                    <p:nvPicPr>
                      <p:cNvPr id="0" name="Picture 3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8417" y="3711575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56">
            <a:extLst>
              <a:ext uri="{FF2B5EF4-FFF2-40B4-BE49-F238E27FC236}">
                <a16:creationId xmlns:a16="http://schemas.microsoft.com/office/drawing/2014/main" xmlns="" id="{F6886212-CC7B-4516-B777-0885AA163C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3536245"/>
              </p:ext>
            </p:extLst>
          </p:nvPr>
        </p:nvGraphicFramePr>
        <p:xfrm>
          <a:off x="3956050" y="3209284"/>
          <a:ext cx="317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11" name="Equation" r:id="rId9" imgW="317477" imgH="456924" progId="Equation.DSMT4">
                  <p:embed/>
                </p:oleObj>
              </mc:Choice>
              <mc:Fallback>
                <p:oleObj name="Equation" r:id="rId9" imgW="317477" imgH="456924" progId="Equation.DSMT4">
                  <p:embed/>
                  <p:pic>
                    <p:nvPicPr>
                      <p:cNvPr id="106852" name="Object 3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050" y="3209284"/>
                        <a:ext cx="317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12</a:t>
            </a:r>
            <a:r>
              <a:rPr lang="en-US" dirty="0">
                <a:solidFill>
                  <a:schemeClr val="accent1"/>
                </a:solidFill>
              </a:rPr>
              <a:t>: Application: Solving Linear Equations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The original price of a Blu-Ray player was reduced by </a:t>
            </a:r>
            <a:r>
              <a:rPr lang="en-US" i="0" dirty="0">
                <a:solidFill>
                  <a:srgbClr val="0000FF"/>
                </a:solidFill>
              </a:rPr>
              <a:t>$45.50</a:t>
            </a:r>
            <a:r>
              <a:rPr lang="en-US" dirty="0">
                <a:solidFill>
                  <a:schemeClr val="tx1"/>
                </a:solidFill>
              </a:rPr>
              <a:t>. The sale price was </a:t>
            </a:r>
            <a:r>
              <a:rPr lang="en-US" i="0" dirty="0">
                <a:solidFill>
                  <a:srgbClr val="0000FF"/>
                </a:solidFill>
              </a:rPr>
              <a:t>$165.90</a:t>
            </a:r>
            <a:r>
              <a:rPr lang="en-US" i="0" dirty="0">
                <a:solidFill>
                  <a:schemeClr val="tx1"/>
                </a:solidFill>
              </a:rPr>
              <a:t>.  Solve the equation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 </a:t>
            </a:r>
            <a:r>
              <a:rPr lang="en-US" i="0" dirty="0">
                <a:solidFill>
                  <a:srgbClr val="0000FF"/>
                </a:solidFill>
              </a:rPr>
              <a:t>− 45.50 = 165.90 </a:t>
            </a:r>
            <a:r>
              <a:rPr lang="en-US" i="0" dirty="0">
                <a:solidFill>
                  <a:schemeClr val="tx1"/>
                </a:solidFill>
              </a:rPr>
              <a:t>to determine the original price of the Blu-Ray player.</a:t>
            </a:r>
          </a:p>
          <a:p>
            <a:pPr marL="0" indent="0">
              <a:buFont typeface="Courier New" pitchFamily="49" charset="0"/>
              <a:buNone/>
            </a:pPr>
            <a:endParaRPr lang="en-US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Linear Equation in </a:t>
            </a:r>
            <a:r>
              <a:rPr lang="en-US" sz="3200" i="1" dirty="0">
                <a:solidFill>
                  <a:schemeClr val="accent1"/>
                </a:solidFill>
              </a:rPr>
              <a:t>x</a:t>
            </a:r>
          </a:p>
        </p:txBody>
      </p:sp>
      <p:sp>
        <p:nvSpPr>
          <p:cNvPr id="6147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3797963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Definition</a:t>
            </a:r>
            <a:endParaRPr lang="en-US" b="1" i="1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</a:t>
            </a:r>
            <a:r>
              <a:rPr lang="en-US" b="1" i="0" dirty="0">
                <a:solidFill>
                  <a:srgbClr val="C00000"/>
                </a:solidFill>
              </a:rPr>
              <a:t>constants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 ≠ 0 then a </a:t>
            </a:r>
            <a:r>
              <a:rPr lang="en-US" b="1" i="0" dirty="0">
                <a:solidFill>
                  <a:srgbClr val="C00000"/>
                </a:solidFill>
              </a:rPr>
              <a:t>linear</a:t>
            </a:r>
            <a:r>
              <a:rPr lang="en-US" b="1" i="0" dirty="0">
                <a:solidFill>
                  <a:srgbClr val="000000"/>
                </a:solidFill>
              </a:rPr>
              <a:t> </a:t>
            </a:r>
            <a:r>
              <a:rPr lang="en-US" b="1" i="0" dirty="0">
                <a:solidFill>
                  <a:srgbClr val="C00000"/>
                </a:solidFill>
              </a:rPr>
              <a:t>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is an equation that can be written in the form</a:t>
            </a: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endParaRPr lang="en-US" i="0" dirty="0">
              <a:solidFill>
                <a:srgbClr val="000000"/>
              </a:solidFill>
            </a:endParaRPr>
          </a:p>
          <a:p>
            <a:pPr marL="15875" indent="-15875">
              <a:buFont typeface="Courier New" pitchFamily="49" charset="0"/>
              <a:buNone/>
              <a:tabLst>
                <a:tab pos="71501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Note:</a:t>
            </a:r>
            <a:r>
              <a:rPr lang="en-US" i="0" dirty="0">
                <a:solidFill>
                  <a:srgbClr val="000000"/>
                </a:solidFill>
              </a:rPr>
              <a:t>  A linear equation in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is also called a </a:t>
            </a:r>
            <a:r>
              <a:rPr lang="en-US" b="1" i="0" dirty="0">
                <a:solidFill>
                  <a:srgbClr val="C00000"/>
                </a:solidFill>
              </a:rPr>
              <a:t>first-degree equation in </a:t>
            </a:r>
            <a:r>
              <a:rPr lang="en-US" b="1" i="1" dirty="0">
                <a:solidFill>
                  <a:srgbClr val="C00000"/>
                </a:solidFill>
              </a:rPr>
              <a:t>x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because the variable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i="0" dirty="0">
                <a:solidFill>
                  <a:srgbClr val="000000"/>
                </a:solidFill>
              </a:rPr>
              <a:t> can be written with the exponent 1.  That is,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i="0" dirty="0">
              <a:solidFill>
                <a:srgbClr val="000000"/>
              </a:solidFill>
            </a:endParaRPr>
          </a:p>
        </p:txBody>
      </p:sp>
      <p:graphicFrame>
        <p:nvGraphicFramePr>
          <p:cNvPr id="1029" name="Object 37"/>
          <p:cNvGraphicFramePr>
            <a:graphicFrameLocks noChangeAspect="1"/>
          </p:cNvGraphicFramePr>
          <p:nvPr/>
        </p:nvGraphicFramePr>
        <p:xfrm>
          <a:off x="3810000" y="3124200"/>
          <a:ext cx="1409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8" name="Equation" r:id="rId3" imgW="1409356" imgH="304800" progId="Equation.DSMT4">
                  <p:embed/>
                </p:oleObj>
              </mc:Choice>
              <mc:Fallback>
                <p:oleObj name="Equation" r:id="rId3" imgW="1409356" imgH="304800" progId="Equation.DSMT4">
                  <p:embed/>
                  <p:pic>
                    <p:nvPicPr>
                      <p:cNvPr id="0" name="Picture 3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124200"/>
                        <a:ext cx="1409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372371"/>
              </p:ext>
            </p:extLst>
          </p:nvPr>
        </p:nvGraphicFramePr>
        <p:xfrm>
          <a:off x="4789488" y="4605338"/>
          <a:ext cx="9588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9" name="Equation" r:id="rId5" imgW="1091880" imgH="469800" progId="Equation.DSMT4">
                  <p:embed/>
                </p:oleObj>
              </mc:Choice>
              <mc:Fallback>
                <p:oleObj name="Equation" r:id="rId5" imgW="1091880" imgH="469800" progId="Equation.DSMT4">
                  <p:embed/>
                  <p:pic>
                    <p:nvPicPr>
                      <p:cNvPr id="0" name="Picture 3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4605338"/>
                        <a:ext cx="958850" cy="41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12: Application: Solving Linear Equations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3686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977900">
              <a:buFont typeface="Courier New" pitchFamily="49" charset="0"/>
              <a:buNone/>
              <a:tabLst>
                <a:tab pos="571500" algn="l"/>
                <a:tab pos="468630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964" y="1905000"/>
            <a:ext cx="4038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657600" algn="l"/>
              </a:tabLst>
            </a:pPr>
            <a:r>
              <a:rPr lang="en-US" sz="2800" dirty="0">
                <a:solidFill>
                  <a:srgbClr val="0000FF"/>
                </a:solidFill>
              </a:rPr>
              <a:t>	</a:t>
            </a:r>
            <a:r>
              <a:rPr lang="en-US" sz="2800" i="1" dirty="0">
                <a:solidFill>
                  <a:srgbClr val="0000FF"/>
                </a:solidFill>
              </a:rPr>
              <a:t>y</a:t>
            </a:r>
            <a:r>
              <a:rPr lang="en-US" sz="2800" dirty="0">
                <a:solidFill>
                  <a:srgbClr val="0000FF"/>
                </a:solidFill>
              </a:rPr>
              <a:t> − 45.50 = 165.90	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514601"/>
            <a:ext cx="515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176713" algn="l"/>
              </a:tabLst>
            </a:pPr>
            <a:r>
              <a:rPr lang="en-US" sz="2800" i="1" dirty="0">
                <a:solidFill>
                  <a:srgbClr val="000099"/>
                </a:solidFill>
              </a:rPr>
              <a:t>y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− 45.50 </a:t>
            </a:r>
            <a:r>
              <a:rPr lang="en-US" sz="2800" dirty="0">
                <a:solidFill>
                  <a:srgbClr val="FF00FF"/>
                </a:solidFill>
              </a:rPr>
              <a:t>+ 45.50 </a:t>
            </a:r>
            <a:r>
              <a:rPr lang="en-US" sz="2800" dirty="0">
                <a:solidFill>
                  <a:srgbClr val="000099"/>
                </a:solidFill>
              </a:rPr>
              <a:t>= 165.90 </a:t>
            </a:r>
            <a:r>
              <a:rPr lang="en-US" sz="2800" dirty="0">
                <a:solidFill>
                  <a:srgbClr val="FF00FF"/>
                </a:solidFill>
              </a:rPr>
              <a:t>+ 45.50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90823" y="3286780"/>
            <a:ext cx="266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3432175" algn="l"/>
              </a:tabLst>
            </a:pPr>
            <a:r>
              <a:rPr lang="en-US" sz="2800" dirty="0"/>
              <a:t>	</a:t>
            </a:r>
            <a:r>
              <a:rPr lang="en-US" sz="2800" i="1" dirty="0">
                <a:solidFill>
                  <a:srgbClr val="000099"/>
                </a:solidFill>
              </a:rPr>
              <a:t> </a:t>
            </a:r>
            <a:r>
              <a:rPr lang="en-US" sz="2800" i="1" dirty="0" smtClean="0">
                <a:solidFill>
                  <a:srgbClr val="000099"/>
                </a:solidFill>
              </a:rPr>
              <a:t>y </a:t>
            </a:r>
            <a:r>
              <a:rPr lang="en-US" sz="2800" dirty="0" smtClean="0">
                <a:solidFill>
                  <a:srgbClr val="000099"/>
                </a:solidFill>
              </a:rPr>
              <a:t>=</a:t>
            </a:r>
            <a:r>
              <a:rPr lang="en-US" sz="2800" dirty="0" smtClean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</a:rPr>
              <a:t>211.40</a:t>
            </a:r>
            <a:endParaRPr lang="en-US" sz="2000" dirty="0">
              <a:solidFill>
                <a:srgbClr val="00808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4048780"/>
            <a:ext cx="8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77900">
              <a:tabLst>
                <a:tab pos="571500" algn="l"/>
                <a:tab pos="4686300" algn="l"/>
              </a:tabLst>
            </a:pPr>
            <a:r>
              <a:rPr lang="en-US" sz="2800" dirty="0"/>
              <a:t>The original price of the Blu-Ray player was </a:t>
            </a:r>
            <a:r>
              <a:rPr lang="en-US" sz="2800" dirty="0">
                <a:solidFill>
                  <a:srgbClr val="FF0008"/>
                </a:solidFill>
              </a:rPr>
              <a:t>$211.40</a:t>
            </a:r>
            <a:r>
              <a:rPr lang="en-US" sz="2800" dirty="0"/>
              <a:t>.</a:t>
            </a:r>
          </a:p>
        </p:txBody>
      </p:sp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959564"/>
              </p:ext>
            </p:extLst>
          </p:nvPr>
        </p:nvGraphicFramePr>
        <p:xfrm>
          <a:off x="5777795" y="2707459"/>
          <a:ext cx="2984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4" name="Equation" r:id="rId3" imgW="2971080" imgH="264960" progId="Equation.DSMT4">
                  <p:embed/>
                </p:oleObj>
              </mc:Choice>
              <mc:Fallback>
                <p:oleObj name="Equation" r:id="rId3" imgW="2971080" imgH="26496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7795" y="2707459"/>
                        <a:ext cx="2984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839983"/>
              </p:ext>
            </p:extLst>
          </p:nvPr>
        </p:nvGraphicFramePr>
        <p:xfrm>
          <a:off x="5765800" y="2967603"/>
          <a:ext cx="276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5" name="Equation" r:id="rId5" imgW="2760840" imgH="264960" progId="Equation.DSMT4">
                  <p:embed/>
                </p:oleObj>
              </mc:Choice>
              <mc:Fallback>
                <p:oleObj name="Equation" r:id="rId5" imgW="2760840" imgH="2649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2967603"/>
                        <a:ext cx="276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815565"/>
              </p:ext>
            </p:extLst>
          </p:nvPr>
        </p:nvGraphicFramePr>
        <p:xfrm>
          <a:off x="5765800" y="3408690"/>
          <a:ext cx="901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36" name="Equation" r:id="rId7" imgW="886680" imgH="264960" progId="Equation.DSMT4">
                  <p:embed/>
                </p:oleObj>
              </mc:Choice>
              <mc:Fallback>
                <p:oleObj name="Equation" r:id="rId7" imgW="886680" imgH="264960" progId="Equation.DSMT4">
                  <p:embed/>
                  <p:pic>
                    <p:nvPicPr>
                      <p:cNvPr id="0" name="Picture 3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3408690"/>
                        <a:ext cx="901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Determine whether the given real number is a solution to the given equation by substituting for the variable and checking to see if the resulting equation is true or false.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a.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cs typeface="Calibri"/>
              </a:rPr>
              <a:t>	</a:t>
            </a:r>
            <a:r>
              <a:rPr lang="en-US" i="1" dirty="0">
                <a:solidFill>
                  <a:srgbClr val="0000FF"/>
                </a:solidFill>
                <a:cs typeface="Calibri"/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5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-</a:t>
            </a:r>
            <a:r>
              <a:rPr lang="en-US" dirty="0">
                <a:solidFill>
                  <a:srgbClr val="0000FF"/>
                </a:solidFill>
              </a:rPr>
              <a:t>7</a:t>
            </a:r>
          </a:p>
          <a:p>
            <a:pPr marL="457200" indent="-457200"/>
            <a:r>
              <a:rPr lang="en-US" dirty="0">
                <a:solidFill>
                  <a:schemeClr val="tx1"/>
                </a:solidFill>
              </a:rPr>
              <a:t>b.	</a:t>
            </a:r>
            <a:r>
              <a:rPr lang="en-US" dirty="0">
                <a:solidFill>
                  <a:srgbClr val="0000FF"/>
                </a:solidFill>
              </a:rPr>
              <a:t>1.4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0.5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1.1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5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–2 is true, so −7 is a solution.</a:t>
            </a:r>
          </a:p>
          <a:p>
            <a:pPr marL="514350" indent="-514350">
              <a:buFont typeface="+mj-lt"/>
              <a:buAutoNum type="alphaLcPeriod" startAt="2"/>
            </a:pP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–1.1</a:t>
            </a:r>
            <a:r>
              <a:rPr lang="en-US" dirty="0">
                <a:solidFill>
                  <a:schemeClr val="tx1"/>
                </a:solidFill>
              </a:rPr>
              <a:t>)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0.5 is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1.4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+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1.1)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0.3 ≠ 0.5. So, −1.1 is not a 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>
                <a:solidFill>
                  <a:schemeClr val="accent1"/>
                </a:solidFill>
              </a:rPr>
              <a:t>Checking Given Solutions in Equations (cont.)</a:t>
            </a:r>
            <a:endParaRPr lang="en-US" sz="3200" i="1" dirty="0">
              <a:solidFill>
                <a:schemeClr val="accent1"/>
              </a:solidFill>
            </a:endParaRPr>
          </a:p>
        </p:txBody>
      </p:sp>
      <p:sp>
        <p:nvSpPr>
          <p:cNvPr id="2052" name="Rectangle 3"/>
          <p:cNvSpPr>
            <a:spLocks noGrp="1"/>
          </p:cNvSpPr>
          <p:nvPr>
            <p:ph idx="1"/>
          </p:nvPr>
        </p:nvSpPr>
        <p:spPr>
          <a:xfrm>
            <a:off x="381000" y="1280160"/>
            <a:ext cx="8458200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c.</a:t>
            </a:r>
            <a:r>
              <a:rPr lang="en-US" dirty="0">
                <a:solidFill>
                  <a:schemeClr val="accent3">
                    <a:lumMod val="10000"/>
                  </a:schemeClr>
                </a:solidFill>
                <a:cs typeface="Calibri"/>
              </a:rPr>
              <a:t>	</a:t>
            </a:r>
            <a:r>
              <a:rPr lang="en-US" dirty="0">
                <a:solidFill>
                  <a:srgbClr val="0000FF"/>
                </a:solidFill>
                <a:cs typeface="Calibri"/>
              </a:rPr>
              <a:t>5.6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2.9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y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 </a:t>
            </a:r>
            <a:r>
              <a:rPr lang="en-US" dirty="0">
                <a:solidFill>
                  <a:srgbClr val="0000FF"/>
                </a:solidFill>
              </a:rPr>
              <a:t>2.7 </a:t>
            </a:r>
          </a:p>
          <a:p>
            <a:r>
              <a:rPr lang="en-US" dirty="0">
                <a:solidFill>
                  <a:schemeClr val="tx1"/>
                </a:solidFill>
              </a:rPr>
              <a:t>d.	|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2D7D9F"/>
                </a:solidFill>
              </a:rPr>
              <a:t>|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14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given that </a:t>
            </a:r>
            <a:r>
              <a:rPr lang="en-US" i="1" dirty="0">
                <a:solidFill>
                  <a:srgbClr val="0000FF"/>
                </a:solidFill>
              </a:rPr>
              <a:t>z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10</a:t>
            </a:r>
          </a:p>
          <a:p>
            <a:r>
              <a:rPr lang="en-US" b="1" i="0" dirty="0">
                <a:solidFill>
                  <a:schemeClr val="tx1"/>
                </a:solidFill>
              </a:rPr>
              <a:t>Solution </a:t>
            </a:r>
          </a:p>
          <a:p>
            <a:r>
              <a:rPr lang="en-US" dirty="0">
                <a:solidFill>
                  <a:schemeClr val="tx1"/>
                </a:solidFill>
              </a:rPr>
              <a:t>c.	5.6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2.7</a:t>
            </a:r>
            <a:r>
              <a:rPr lang="en-US" dirty="0">
                <a:solidFill>
                  <a:schemeClr val="tx1"/>
                </a:solidFill>
              </a:rPr>
              <a:t>)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2.9 is true, so 2.7 is a solution.</a:t>
            </a:r>
          </a:p>
          <a:p>
            <a:pPr marL="180000" indent="-180000"/>
            <a:r>
              <a:rPr lang="en-US" dirty="0">
                <a:solidFill>
                  <a:schemeClr val="tx1"/>
                </a:solidFill>
              </a:rPr>
              <a:t>d.	|</a:t>
            </a:r>
            <a:r>
              <a:rPr lang="en-US" dirty="0">
                <a:solidFill>
                  <a:srgbClr val="FF0000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=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</a:rPr>
              <a:t>3 </a:t>
            </a:r>
            <a:r>
              <a:rPr lang="en-US" b="1" dirty="0">
                <a:solidFill>
                  <a:schemeClr val="tx1"/>
                </a:solidFill>
              </a:rPr>
              <a:t>is</a:t>
            </a:r>
            <a:r>
              <a:rPr lang="en-US" dirty="0">
                <a:solidFill>
                  <a:schemeClr val="tx1"/>
                </a:solidFill>
              </a:rPr>
              <a:t> false because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|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chemeClr val="tx1"/>
                </a:solidFill>
                <a:cs typeface="Symbol" charset="2"/>
              </a:rPr>
              <a:t>10</a:t>
            </a:r>
            <a:r>
              <a:rPr lang="en-US" dirty="0">
                <a:solidFill>
                  <a:schemeClr val="tx1"/>
                </a:solidFill>
              </a:rPr>
              <a:t>|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chemeClr val="tx1"/>
                </a:solidFill>
              </a:rPr>
              <a:t> 10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- </a:t>
            </a:r>
            <a:r>
              <a:rPr lang="en-US" dirty="0">
                <a:solidFill>
                  <a:schemeClr val="tx1"/>
                </a:solidFill>
              </a:rPr>
              <a:t>14 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= - 4 </a:t>
            </a:r>
            <a:r>
              <a:rPr lang="en-US" dirty="0">
                <a:solidFill>
                  <a:schemeClr val="tx1"/>
                </a:solidFill>
              </a:rPr>
              <a:t>≠</a:t>
            </a:r>
            <a:r>
              <a:rPr lang="en-US" dirty="0">
                <a:solidFill>
                  <a:schemeClr val="tx1"/>
                </a:solidFill>
                <a:latin typeface="Symbol" charset="2"/>
                <a:cs typeface="Symbol" charset="2"/>
              </a:rPr>
              <a:t> -</a:t>
            </a:r>
            <a:r>
              <a:rPr lang="en-US" dirty="0">
                <a:solidFill>
                  <a:schemeClr val="tx1"/>
                </a:solidFill>
              </a:rPr>
              <a:t>3. So, −10 </a:t>
            </a:r>
            <a:r>
              <a:rPr lang="en-US" b="1" dirty="0">
                <a:solidFill>
                  <a:schemeClr val="tx1"/>
                </a:solidFill>
              </a:rPr>
              <a:t>is not</a:t>
            </a:r>
            <a:r>
              <a:rPr lang="en-US" dirty="0">
                <a:solidFill>
                  <a:schemeClr val="tx1"/>
                </a:solidFill>
              </a:rPr>
              <a:t> a 	solution.</a:t>
            </a:r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1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Solving Equations of the Form </a:t>
            </a:r>
            <a:r>
              <a:rPr lang="en-US" i="1" dirty="0">
                <a:solidFill>
                  <a:schemeClr val="accent1"/>
                </a:solidFill>
              </a:rPr>
              <a:t>x + b </a:t>
            </a:r>
            <a:r>
              <a:rPr lang="en-US" dirty="0">
                <a:solidFill>
                  <a:schemeClr val="accent1"/>
                </a:solidFill>
              </a:rPr>
              <a:t>=</a:t>
            </a:r>
            <a:r>
              <a:rPr lang="en-US" i="1" dirty="0">
                <a:solidFill>
                  <a:schemeClr val="accent1"/>
                </a:solidFill>
              </a:rPr>
              <a:t> c</a:t>
            </a:r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" y="1371600"/>
            <a:ext cx="8229600" cy="23622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indent="-12700" algn="ctr" eaLnBrk="0" hangingPunct="0"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Notes</a:t>
            </a: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>
              <a:tabLst>
                <a:tab pos="7150100" algn="l"/>
              </a:tabLst>
            </a:pPr>
            <a:r>
              <a:rPr lang="en-US" dirty="0">
                <a:solidFill>
                  <a:srgbClr val="000000"/>
                </a:solidFill>
              </a:rPr>
              <a:t>Notice that parentheses were used around negative numbers in the substitutions. This should be done to keep operations properly separated, particularly when negative numbers are involved.</a:t>
            </a:r>
          </a:p>
        </p:txBody>
      </p:sp>
    </p:spTree>
    <p:extLst>
      <p:ext uri="{BB962C8B-B14F-4D97-AF65-F5344CB8AC3E}">
        <p14:creationId xmlns:p14="http://schemas.microsoft.com/office/powerpoint/2010/main" val="93069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Addition Principle of Equality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401205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Properties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If the same algebraic expression is added to both sides of an equation, the new equation has the same solutions as the original equation.  Symbolically, if </a:t>
            </a:r>
            <a:r>
              <a:rPr lang="en-US" i="1" dirty="0">
                <a:solidFill>
                  <a:srgbClr val="000000"/>
                </a:solidFill>
              </a:rPr>
              <a:t>A</a:t>
            </a:r>
            <a:r>
              <a:rPr lang="en-US" i="0" dirty="0">
                <a:solidFill>
                  <a:srgbClr val="000000"/>
                </a:solidFill>
              </a:rPr>
              <a:t>,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, and </a:t>
            </a:r>
            <a:r>
              <a:rPr lang="en-US" i="1" dirty="0">
                <a:solidFill>
                  <a:srgbClr val="000000"/>
                </a:solidFill>
              </a:rPr>
              <a:t>C</a:t>
            </a:r>
            <a:r>
              <a:rPr lang="en-US" i="0" dirty="0">
                <a:solidFill>
                  <a:srgbClr val="000000"/>
                </a:solidFill>
              </a:rPr>
              <a:t> are algebraic expressions, then the equations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and </a:t>
            </a:r>
          </a:p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1" dirty="0">
                <a:solidFill>
                  <a:srgbClr val="0000FF"/>
                </a:solidFill>
              </a:rPr>
              <a:t>A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=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0" dirty="0">
                <a:solidFill>
                  <a:srgbClr val="0000FF"/>
                </a:solidFill>
              </a:rPr>
              <a:t>+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>
                <a:solidFill>
                  <a:srgbClr val="0000FF"/>
                </a:solidFill>
              </a:rPr>
              <a:t>C</a:t>
            </a:r>
          </a:p>
          <a:p>
            <a:pPr marL="15875" indent="-15875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have the same solutions.</a:t>
            </a:r>
          </a:p>
        </p:txBody>
      </p:sp>
    </p:spTree>
    <p:extLst>
      <p:ext uri="{BB962C8B-B14F-4D97-AF65-F5344CB8AC3E}">
        <p14:creationId xmlns:p14="http://schemas.microsoft.com/office/powerpoint/2010/main" val="203128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15875" indent="-15875">
              <a:tabLst>
                <a:tab pos="520700" algn="l"/>
                <a:tab pos="977900" algn="l"/>
              </a:tabLst>
            </a:pPr>
            <a:r>
              <a:rPr lang="en-US" dirty="0">
                <a:solidFill>
                  <a:schemeClr val="accent1"/>
                </a:solidFill>
              </a:rPr>
              <a:t>Procedure for Solving Linear Equations that Simplify to the Form </a:t>
            </a:r>
            <a:r>
              <a:rPr lang="en-US" i="1" dirty="0">
                <a:solidFill>
                  <a:schemeClr val="accent1"/>
                </a:solidFill>
              </a:rPr>
              <a:t>x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+ </a:t>
            </a:r>
            <a:r>
              <a:rPr lang="en-US" i="1" dirty="0">
                <a:solidFill>
                  <a:schemeClr val="accent1"/>
                </a:solidFill>
              </a:rPr>
              <a:t>b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Symbol" pitchFamily="18" charset="2"/>
              </a:rPr>
              <a:t>= </a:t>
            </a:r>
            <a:r>
              <a:rPr lang="en-US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42824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normAutofit/>
          </a:bodyPr>
          <a:lstStyle/>
          <a:p>
            <a:pPr marL="15875" indent="-15875" algn="ctr">
              <a:buFont typeface="Courier New" pitchFamily="49" charset="0"/>
              <a:buNone/>
              <a:tabLst>
                <a:tab pos="520700" algn="l"/>
                <a:tab pos="977900" algn="l"/>
              </a:tabLst>
            </a:pPr>
            <a:r>
              <a:rPr lang="en-US" b="1" i="0" dirty="0">
                <a:solidFill>
                  <a:srgbClr val="000000"/>
                </a:solidFill>
              </a:rPr>
              <a:t>Procedure</a:t>
            </a:r>
            <a:endParaRPr lang="en-US" b="1" i="1" dirty="0">
              <a:solidFill>
                <a:srgbClr val="000000"/>
              </a:solidFill>
            </a:endParaRPr>
          </a:p>
          <a:p>
            <a:pPr marL="514350" indent="-514350">
              <a:buFont typeface="+mj-lt"/>
              <a:buAutoNum type="arabicPeriod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Combine like terms on both sides of the 	equation.</a:t>
            </a:r>
          </a:p>
          <a:p>
            <a:pPr marL="514350" indent="-514350">
              <a:buFont typeface="Courier New" pitchFamily="49" charset="0"/>
              <a:buAutoNum type="arabicPeriod" startAt="2"/>
              <a:tabLst>
                <a:tab pos="520700" algn="l"/>
                <a:tab pos="977900" algn="l"/>
              </a:tabLst>
            </a:pPr>
            <a:r>
              <a:rPr lang="en-US" i="0" dirty="0">
                <a:solidFill>
                  <a:srgbClr val="000000"/>
                </a:solidFill>
              </a:rPr>
              <a:t>Use the </a:t>
            </a:r>
            <a:r>
              <a:rPr lang="en-US" b="1" i="0" dirty="0">
                <a:solidFill>
                  <a:srgbClr val="C00000"/>
                </a:solidFill>
              </a:rPr>
              <a:t>addition principle of equality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i="0" dirty="0">
                <a:solidFill>
                  <a:srgbClr val="000000"/>
                </a:solidFill>
              </a:rPr>
              <a:t>and add the 	opposite of the constant </a:t>
            </a:r>
            <a:r>
              <a:rPr lang="en-US" i="1" dirty="0">
                <a:solidFill>
                  <a:srgbClr val="000000"/>
                </a:solidFill>
              </a:rPr>
              <a:t>b</a:t>
            </a:r>
            <a:r>
              <a:rPr lang="en-US" i="0" dirty="0">
                <a:solidFill>
                  <a:srgbClr val="000000"/>
                </a:solidFill>
              </a:rPr>
              <a:t> to both sides of the 	equation. The objective is to isolate the variable on 	one side of the equation (either the left side or the 	right side) with a coefficient of +1.</a:t>
            </a:r>
          </a:p>
          <a:p>
            <a:pPr marL="514350" indent="-514350">
              <a:buFont typeface="+mj-lt"/>
              <a:buAutoNum type="arabicPeriod" startAt="3"/>
              <a:tabLst>
                <a:tab pos="520700" algn="l"/>
              </a:tabLst>
            </a:pPr>
            <a:r>
              <a:rPr lang="en-US" dirty="0">
                <a:solidFill>
                  <a:srgbClr val="000000"/>
                </a:solidFill>
              </a:rPr>
              <a:t>Check your answer by substituting it for the 	variable in the original equation. </a:t>
            </a:r>
          </a:p>
        </p:txBody>
      </p:sp>
    </p:spTree>
    <p:extLst>
      <p:ext uri="{BB962C8B-B14F-4D97-AF65-F5344CB8AC3E}">
        <p14:creationId xmlns:p14="http://schemas.microsoft.com/office/powerpoint/2010/main" val="381175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Solving Linear Equations of the Form </a:t>
            </a:r>
            <a:r>
              <a:rPr lang="en-US" sz="3200" i="1" dirty="0">
                <a:solidFill>
                  <a:schemeClr val="accent1"/>
                </a:solidFill>
              </a:rPr>
              <a:t>x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+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b </a:t>
            </a:r>
            <a:r>
              <a:rPr lang="en-US" sz="3200" dirty="0">
                <a:solidFill>
                  <a:schemeClr val="accent1"/>
                </a:solidFill>
                <a:latin typeface="Symbol" pitchFamily="18" charset="2"/>
              </a:rPr>
              <a:t>=</a:t>
            </a:r>
            <a:r>
              <a:rPr lang="en-US" sz="3200" dirty="0">
                <a:solidFill>
                  <a:schemeClr val="accent1"/>
                </a:solidFill>
              </a:rPr>
              <a:t> </a:t>
            </a:r>
            <a:r>
              <a:rPr lang="en-US" sz="3200" i="1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4100" name="Rectangle 3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10402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en-US" i="0" dirty="0">
                <a:solidFill>
                  <a:schemeClr val="tx1"/>
                </a:solidFill>
              </a:rPr>
              <a:t>Solve the equation 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-</a:t>
            </a:r>
            <a:r>
              <a:rPr lang="en-US" dirty="0">
                <a:solidFill>
                  <a:srgbClr val="0000FF"/>
                </a:solidFill>
              </a:rPr>
              <a:t> 3 </a:t>
            </a:r>
            <a:r>
              <a:rPr lang="en-US" dirty="0">
                <a:solidFill>
                  <a:srgbClr val="0000FF"/>
                </a:solidFill>
                <a:latin typeface="Symbol" charset="2"/>
                <a:cs typeface="Symbol" charset="2"/>
              </a:rPr>
              <a:t>=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7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  <a:endParaRPr lang="en-US" i="0" dirty="0">
              <a:solidFill>
                <a:srgbClr val="0000FF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250269"/>
              </p:ext>
            </p:extLst>
          </p:nvPr>
        </p:nvGraphicFramePr>
        <p:xfrm>
          <a:off x="2381250" y="1882140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4" name="Equation" r:id="rId3" imgW="1234080" imgH="264960" progId="Equation.DSMT4">
                  <p:embed/>
                </p:oleObj>
              </mc:Choice>
              <mc:Fallback>
                <p:oleObj name="Equation" r:id="rId3" imgW="1234080" imgH="26496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1250" y="1882140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3530582"/>
              </p:ext>
            </p:extLst>
          </p:nvPr>
        </p:nvGraphicFramePr>
        <p:xfrm>
          <a:off x="1860550" y="2377440"/>
          <a:ext cx="22606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5" name="Equation" r:id="rId5" imgW="2248920" imgH="301680" progId="Equation.DSMT4">
                  <p:embed/>
                </p:oleObj>
              </mc:Choice>
              <mc:Fallback>
                <p:oleObj name="Equation" r:id="rId5" imgW="2248920" imgH="30168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2377440"/>
                        <a:ext cx="22606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155313"/>
              </p:ext>
            </p:extLst>
          </p:nvPr>
        </p:nvGraphicFramePr>
        <p:xfrm>
          <a:off x="2898775" y="2852738"/>
          <a:ext cx="896938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6" name="Equation" r:id="rId7" imgW="888840" imgH="291960" progId="Equation.DSMT4">
                  <p:embed/>
                </p:oleObj>
              </mc:Choice>
              <mc:Fallback>
                <p:oleObj name="Equation" r:id="rId7" imgW="888840" imgH="29196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8775" y="2852738"/>
                        <a:ext cx="896938" cy="30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/>
          </p:cNvSpPr>
          <p:nvPr/>
        </p:nvSpPr>
        <p:spPr>
          <a:xfrm>
            <a:off x="457200" y="3657600"/>
            <a:ext cx="8229600" cy="52322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Check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759531"/>
              </p:ext>
            </p:extLst>
          </p:nvPr>
        </p:nvGraphicFramePr>
        <p:xfrm>
          <a:off x="2374900" y="3798233"/>
          <a:ext cx="1244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7" name="Equation" r:id="rId9" imgW="1234080" imgH="264960" progId="Equation.DSMT4">
                  <p:embed/>
                </p:oleObj>
              </mc:Choice>
              <mc:Fallback>
                <p:oleObj name="Equation" r:id="rId9" imgW="1234080" imgH="26496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4900" y="3798233"/>
                        <a:ext cx="1244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2484785"/>
              </p:ext>
            </p:extLst>
          </p:nvPr>
        </p:nvGraphicFramePr>
        <p:xfrm>
          <a:off x="2025650" y="4191000"/>
          <a:ext cx="1587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8" name="Equation" r:id="rId11" imgW="1572480" imgH="594000" progId="Equation.DSMT4">
                  <p:embed/>
                </p:oleObj>
              </mc:Choice>
              <mc:Fallback>
                <p:oleObj name="Equation" r:id="rId11" imgW="1572480" imgH="594000" progId="Equation.DSMT4">
                  <p:embed/>
                  <p:pic>
                    <p:nvPicPr>
                      <p:cNvPr id="0" name="Picture 7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650" y="4191000"/>
                        <a:ext cx="1587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850404"/>
              </p:ext>
            </p:extLst>
          </p:nvPr>
        </p:nvGraphicFramePr>
        <p:xfrm>
          <a:off x="2901950" y="5105400"/>
          <a:ext cx="698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69" name="Equation" r:id="rId13" imgW="685440" imgH="264960" progId="Equation.DSMT4">
                  <p:embed/>
                </p:oleObj>
              </mc:Choice>
              <mc:Fallback>
                <p:oleObj name="Equation" r:id="rId13" imgW="685440" imgH="264960" progId="Equation.DSMT4">
                  <p:embed/>
                  <p:pic>
                    <p:nvPicPr>
                      <p:cNvPr id="0" name="Picture 7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950" y="5105400"/>
                        <a:ext cx="698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824758"/>
              </p:ext>
            </p:extLst>
          </p:nvPr>
        </p:nvGraphicFramePr>
        <p:xfrm>
          <a:off x="4635500" y="1920240"/>
          <a:ext cx="2044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0" name="Equation" r:id="rId15" imgW="2029680" imgH="264960" progId="Equation.3">
                  <p:embed/>
                </p:oleObj>
              </mc:Choice>
              <mc:Fallback>
                <p:oleObj name="Equation" r:id="rId15" imgW="2029680" imgH="264960" progId="Equation.3">
                  <p:embed/>
                  <p:pic>
                    <p:nvPicPr>
                      <p:cNvPr id="0" name="Picture 7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920240"/>
                        <a:ext cx="2044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1614851"/>
              </p:ext>
            </p:extLst>
          </p:nvPr>
        </p:nvGraphicFramePr>
        <p:xfrm>
          <a:off x="4692650" y="2414588"/>
          <a:ext cx="401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1" name="Equation" r:id="rId17" imgW="4004280" imgH="283320" progId="Equation.DSMT4">
                  <p:embed/>
                </p:oleObj>
              </mc:Choice>
              <mc:Fallback>
                <p:oleObj name="Equation" r:id="rId17" imgW="4004280" imgH="283320" progId="Equation.DSMT4">
                  <p:embed/>
                  <p:pic>
                    <p:nvPicPr>
                      <p:cNvPr id="0" name="Picture 7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2650" y="2414588"/>
                        <a:ext cx="401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729025"/>
              </p:ext>
            </p:extLst>
          </p:nvPr>
        </p:nvGraphicFramePr>
        <p:xfrm>
          <a:off x="4635500" y="2877420"/>
          <a:ext cx="927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2" name="Equation" r:id="rId19" imgW="927077" imgH="279446" progId="Equation.DSMT4">
                  <p:embed/>
                </p:oleObj>
              </mc:Choice>
              <mc:Fallback>
                <p:oleObj name="Equation" r:id="rId19" imgW="927077" imgH="279446" progId="Equation.DSMT4">
                  <p:embed/>
                  <p:pic>
                    <p:nvPicPr>
                      <p:cNvPr id="0" name="Picture 7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2877420"/>
                        <a:ext cx="927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210635"/>
              </p:ext>
            </p:extLst>
          </p:nvPr>
        </p:nvGraphicFramePr>
        <p:xfrm>
          <a:off x="4635500" y="4519612"/>
          <a:ext cx="18288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3" name="Equation" r:id="rId21" imgW="1819080" imgH="219240" progId="Equation.DSMT4">
                  <p:embed/>
                </p:oleObj>
              </mc:Choice>
              <mc:Fallback>
                <p:oleObj name="Equation" r:id="rId21" imgW="1819080" imgH="219240" progId="Equation.DSMT4">
                  <p:embed/>
                  <p:pic>
                    <p:nvPicPr>
                      <p:cNvPr id="0" name="Picture 7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519612"/>
                        <a:ext cx="18288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1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641424"/>
              </p:ext>
            </p:extLst>
          </p:nvPr>
        </p:nvGraphicFramePr>
        <p:xfrm>
          <a:off x="4622800" y="5162550"/>
          <a:ext cx="16002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074" name="Equation" r:id="rId23" imgW="1590840" imgH="200880" progId="Equation.DSMT4">
                  <p:embed/>
                </p:oleObj>
              </mc:Choice>
              <mc:Fallback>
                <p:oleObj name="Equation" r:id="rId23" imgW="1590840" imgH="200880" progId="Equation.DSMT4">
                  <p:embed/>
                  <p:pic>
                    <p:nvPicPr>
                      <p:cNvPr id="0" name="Picture 7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5162550"/>
                        <a:ext cx="16002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913</Words>
  <Application>Microsoft Office PowerPoint</Application>
  <PresentationFormat>On-screen Show (4:3)</PresentationFormat>
  <Paragraphs>137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Courier New</vt:lpstr>
      <vt:lpstr>Symbol</vt:lpstr>
      <vt:lpstr>Office Theme</vt:lpstr>
      <vt:lpstr>Equation</vt:lpstr>
      <vt:lpstr>MathType 6.0 Equation</vt:lpstr>
      <vt:lpstr>Section 9.1</vt:lpstr>
      <vt:lpstr>Objectives</vt:lpstr>
      <vt:lpstr>Linear Equation in x</vt:lpstr>
      <vt:lpstr>Example 1: Checking Given Solutions in Equations</vt:lpstr>
      <vt:lpstr>Example 1: Checking Given Solutions in Equations (cont.)</vt:lpstr>
      <vt:lpstr>Solving Equations of the Form x + b = c</vt:lpstr>
      <vt:lpstr>Addition Principle of Equality</vt:lpstr>
      <vt:lpstr>Procedure for Solving Linear Equations that Simplify to the Form x + b = c</vt:lpstr>
      <vt:lpstr>Example 2: Solving Linear Equations of the Form x + b = c</vt:lpstr>
      <vt:lpstr>Example 3: Solving Linear Equations of the Form x + b = c</vt:lpstr>
      <vt:lpstr>Example 4: Solving Linear Equations of the Form x + b = c</vt:lpstr>
      <vt:lpstr>Example 5: Solving Linear Equations of the Form x + b = c</vt:lpstr>
      <vt:lpstr>Example 5: Solving Linear Equations of the Form x + b = c (cont.)</vt:lpstr>
      <vt:lpstr>Example 6: Simplifying and Solving Linear Equations</vt:lpstr>
      <vt:lpstr>Example 6: Simplifying and Solving Linear Equations (cont.)</vt:lpstr>
      <vt:lpstr>Completion Example 7:  Simplifying and  Solving Linear Equations</vt:lpstr>
      <vt:lpstr>Multiplication (or Division) Principle of Equality</vt:lpstr>
      <vt:lpstr>Multiplication (or Division) Principle of Equality</vt:lpstr>
      <vt:lpstr>Procedure for Solving Linear Equations that Simplify to the Form ax = c</vt:lpstr>
      <vt:lpstr>Example 8: Solving Linear Equations of the Form ax = c</vt:lpstr>
      <vt:lpstr>Example 8: Solving Linear Equations of the Form ax = c (cont.) </vt:lpstr>
      <vt:lpstr>Example 8: Solving Linear Equations of the Form ax = c (cont.) </vt:lpstr>
      <vt:lpstr>Example 9: Solving Linear Equations of the Form ax = c</vt:lpstr>
      <vt:lpstr>Example 9: Solving Linear Equations of the Form ax = c (cont.)</vt:lpstr>
      <vt:lpstr>Example 10: Solving Linear Equations of the Form ax = c</vt:lpstr>
      <vt:lpstr>Example 10: Solving Linear Equations of the Form ax = c (cont.)</vt:lpstr>
      <vt:lpstr>Completion Example 11: Solving Equations of the Form ax = c </vt:lpstr>
      <vt:lpstr>Completion Example 11: Solving Equations of the Form ax = c (cont.)</vt:lpstr>
      <vt:lpstr>Example 12: Application: Solving Linear Equations</vt:lpstr>
      <vt:lpstr>Example 12: Application: Solving Linear Equations (cont.)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</dc:title>
  <dc:creator>Hawkes Learning</dc:creator>
  <cp:lastModifiedBy>Kara Roche</cp:lastModifiedBy>
  <cp:revision>338</cp:revision>
  <dcterms:created xsi:type="dcterms:W3CDTF">2013-04-26T14:43:13Z</dcterms:created>
  <dcterms:modified xsi:type="dcterms:W3CDTF">2018-08-14T21:04:28Z</dcterms:modified>
</cp:coreProperties>
</file>