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80" r:id="rId4"/>
    <p:sldId id="286" r:id="rId5"/>
    <p:sldId id="260" r:id="rId6"/>
    <p:sldId id="281" r:id="rId7"/>
    <p:sldId id="287" r:id="rId8"/>
    <p:sldId id="282" r:id="rId9"/>
    <p:sldId id="288" r:id="rId10"/>
    <p:sldId id="289" r:id="rId11"/>
    <p:sldId id="290" r:id="rId12"/>
    <p:sldId id="285" r:id="rId13"/>
    <p:sldId id="262" r:id="rId14"/>
    <p:sldId id="291" r:id="rId15"/>
    <p:sldId id="292" r:id="rId16"/>
    <p:sldId id="29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>
    <p:extLst/>
  </p:cmAuthor>
  <p:cmAuthor id="2" name="Belloit, Nicholas G" initials="BNG [2]" lastIdx="1" clrIdx="1">
    <p:extLst/>
  </p:cmAuthor>
  <p:cmAuthor id="3" name="Belloit, Nicholas G" initials="BNG [3]" lastIdx="1" clrIdx="2">
    <p:extLst/>
  </p:cmAuthor>
  <p:cmAuthor id="4" name="Belloit, Nicholas G" initials="BNG [4]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99"/>
    <a:srgbClr val="0000FF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3" autoAdjust="0"/>
    <p:restoredTop sz="94660"/>
  </p:normalViewPr>
  <p:slideViewPr>
    <p:cSldViewPr>
      <p:cViewPr varScale="1">
        <p:scale>
          <a:sx n="76" d="100"/>
          <a:sy n="76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w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54.emf"/><Relationship Id="rId7" Type="http://schemas.openxmlformats.org/officeDocument/2006/relationships/image" Target="../media/image58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Relationship Id="rId9" Type="http://schemas.openxmlformats.org/officeDocument/2006/relationships/image" Target="../media/image6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emf"/><Relationship Id="rId12" Type="http://schemas.openxmlformats.org/officeDocument/2006/relationships/image" Target="../media/image23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6" Type="http://schemas.openxmlformats.org/officeDocument/2006/relationships/image" Target="../media/image17.wmf"/><Relationship Id="rId11" Type="http://schemas.openxmlformats.org/officeDocument/2006/relationships/image" Target="../media/image22.emf"/><Relationship Id="rId5" Type="http://schemas.openxmlformats.org/officeDocument/2006/relationships/image" Target="../media/image16.emf"/><Relationship Id="rId10" Type="http://schemas.openxmlformats.org/officeDocument/2006/relationships/image" Target="../media/image21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4" Type="http://schemas.openxmlformats.org/officeDocument/2006/relationships/image" Target="../media/image39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98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C6A14-F8A9-43FF-91F1-5E371CD108E7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07B98-95EC-4CDC-A495-B3EA5059B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8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oleObject" Target="../embeddings/oleObject35.bin"/><Relationship Id="rId7" Type="http://schemas.openxmlformats.org/officeDocument/2006/relationships/image" Target="../media/image37.emf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39.emf"/><Relationship Id="rId5" Type="http://schemas.openxmlformats.org/officeDocument/2006/relationships/oleObject" Target="../embeddings/oleObject36.bin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36.emf"/><Relationship Id="rId9" Type="http://schemas.openxmlformats.org/officeDocument/2006/relationships/image" Target="../media/image3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image" Target="../media/image45.emf"/><Relationship Id="rId18" Type="http://schemas.openxmlformats.org/officeDocument/2006/relationships/oleObject" Target="../embeddings/oleObject48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47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7.bin"/><Relationship Id="rId20" Type="http://schemas.openxmlformats.org/officeDocument/2006/relationships/image" Target="../media/image49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emf"/><Relationship Id="rId11" Type="http://schemas.openxmlformats.org/officeDocument/2006/relationships/image" Target="../media/image44.emf"/><Relationship Id="rId5" Type="http://schemas.openxmlformats.org/officeDocument/2006/relationships/oleObject" Target="../embeddings/oleObject41.bin"/><Relationship Id="rId15" Type="http://schemas.openxmlformats.org/officeDocument/2006/relationships/image" Target="../media/image46.emf"/><Relationship Id="rId10" Type="http://schemas.openxmlformats.org/officeDocument/2006/relationships/oleObject" Target="../embeddings/oleObject44.bin"/><Relationship Id="rId19" Type="http://schemas.openxmlformats.org/officeDocument/2006/relationships/image" Target="../media/image48.emf"/><Relationship Id="rId4" Type="http://schemas.openxmlformats.org/officeDocument/2006/relationships/image" Target="../media/image41.emf"/><Relationship Id="rId9" Type="http://schemas.openxmlformats.org/officeDocument/2006/relationships/oleObject" Target="../embeddings/oleObject43.bin"/><Relationship Id="rId14" Type="http://schemas.openxmlformats.org/officeDocument/2006/relationships/oleObject" Target="../embeddings/oleObject4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1.png"/><Relationship Id="rId4" Type="http://schemas.openxmlformats.org/officeDocument/2006/relationships/image" Target="../media/image5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oleObject" Target="../embeddings/oleObject55.bin"/><Relationship Id="rId18" Type="http://schemas.openxmlformats.org/officeDocument/2006/relationships/oleObject" Target="../embeddings/oleObject58.bin"/><Relationship Id="rId3" Type="http://schemas.openxmlformats.org/officeDocument/2006/relationships/oleObject" Target="../embeddings/oleObject50.bin"/><Relationship Id="rId21" Type="http://schemas.openxmlformats.org/officeDocument/2006/relationships/image" Target="../media/image60.emf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56.emf"/><Relationship Id="rId17" Type="http://schemas.openxmlformats.org/officeDocument/2006/relationships/image" Target="../media/image58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7.bin"/><Relationship Id="rId20" Type="http://schemas.openxmlformats.org/officeDocument/2006/relationships/oleObject" Target="../embeddings/oleObject59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3.e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6.bin"/><Relationship Id="rId10" Type="http://schemas.openxmlformats.org/officeDocument/2006/relationships/image" Target="../media/image55.emf"/><Relationship Id="rId19" Type="http://schemas.openxmlformats.org/officeDocument/2006/relationships/image" Target="../media/image59.emf"/><Relationship Id="rId4" Type="http://schemas.openxmlformats.org/officeDocument/2006/relationships/image" Target="../media/image52.e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57.emf"/><Relationship Id="rId22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png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0.emf"/><Relationship Id="rId3" Type="http://schemas.openxmlformats.org/officeDocument/2006/relationships/oleObject" Target="../embeddings/oleObject5.bin"/><Relationship Id="rId7" Type="http://schemas.openxmlformats.org/officeDocument/2006/relationships/image" Target="../media/image7.e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9.bin"/><Relationship Id="rId4" Type="http://schemas.openxmlformats.org/officeDocument/2006/relationships/image" Target="../media/image6.emf"/><Relationship Id="rId9" Type="http://schemas.openxmlformats.org/officeDocument/2006/relationships/image" Target="../media/image8.wmf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6.emf"/><Relationship Id="rId18" Type="http://schemas.openxmlformats.org/officeDocument/2006/relationships/oleObject" Target="../embeddings/oleObject19.bin"/><Relationship Id="rId26" Type="http://schemas.openxmlformats.org/officeDocument/2006/relationships/oleObject" Target="../embeddings/oleObject23.bin"/><Relationship Id="rId3" Type="http://schemas.openxmlformats.org/officeDocument/2006/relationships/oleObject" Target="../embeddings/oleObject11.bin"/><Relationship Id="rId21" Type="http://schemas.openxmlformats.org/officeDocument/2006/relationships/image" Target="../media/image20.emf"/><Relationship Id="rId7" Type="http://schemas.openxmlformats.org/officeDocument/2006/relationships/image" Target="../media/image13.e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18.emf"/><Relationship Id="rId25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0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5.emf"/><Relationship Id="rId24" Type="http://schemas.openxmlformats.org/officeDocument/2006/relationships/oleObject" Target="../embeddings/oleObject22.bin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17.wmf"/><Relationship Id="rId23" Type="http://schemas.openxmlformats.org/officeDocument/2006/relationships/image" Target="../media/image21.emf"/><Relationship Id="rId28" Type="http://schemas.openxmlformats.org/officeDocument/2006/relationships/image" Target="../media/image24.png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19.wmf"/><Relationship Id="rId4" Type="http://schemas.openxmlformats.org/officeDocument/2006/relationships/image" Target="../media/image12.emf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7.bin"/><Relationship Id="rId22" Type="http://schemas.openxmlformats.org/officeDocument/2006/relationships/oleObject" Target="../embeddings/oleObject21.bin"/><Relationship Id="rId27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1.emf"/><Relationship Id="rId3" Type="http://schemas.openxmlformats.org/officeDocument/2006/relationships/oleObject" Target="../embeddings/oleObject26.bin"/><Relationship Id="rId7" Type="http://schemas.openxmlformats.org/officeDocument/2006/relationships/image" Target="../media/image28.e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0.emf"/><Relationship Id="rId5" Type="http://schemas.openxmlformats.org/officeDocument/2006/relationships/oleObject" Target="../embeddings/oleObject27.bin"/><Relationship Id="rId15" Type="http://schemas.openxmlformats.org/officeDocument/2006/relationships/image" Target="../media/image32.emf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27.emf"/><Relationship Id="rId9" Type="http://schemas.openxmlformats.org/officeDocument/2006/relationships/image" Target="../media/image29.emf"/><Relationship Id="rId14" Type="http://schemas.openxmlformats.org/officeDocument/2006/relationships/oleObject" Target="../embeddings/oleObject3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9.10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marL="0" indent="0" algn="ctr">
              <a:buFont typeface="Courier New" pitchFamily="49" charset="0"/>
              <a:buNone/>
            </a:pPr>
            <a:r>
              <a:rPr lang="en-US" b="1" i="1">
                <a:solidFill>
                  <a:srgbClr val="1F497D"/>
                </a:solidFill>
              </a:rPr>
              <a:t>Absolute Value </a:t>
            </a:r>
            <a:r>
              <a:rPr lang="en-US" b="1" i="1" dirty="0">
                <a:solidFill>
                  <a:srgbClr val="1F497D"/>
                </a:solidFill>
              </a:rPr>
              <a:t>Inequalities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 </a:t>
            </a:r>
            <a:r>
              <a:rPr lang="en-US" dirty="0">
                <a:solidFill>
                  <a:schemeClr val="accent1"/>
                </a:solidFill>
              </a:rPr>
              <a:t>Solving Absolute Value Inequalities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420433"/>
              </p:ext>
            </p:extLst>
          </p:nvPr>
        </p:nvGraphicFramePr>
        <p:xfrm>
          <a:off x="1276350" y="1295400"/>
          <a:ext cx="18923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84" name="Equation" r:id="rId3" imgW="1883160" imgH="886680" progId="Equation.DSMT4">
                  <p:embed/>
                </p:oleObj>
              </mc:Choice>
              <mc:Fallback>
                <p:oleObj name="Equation" r:id="rId3" imgW="1883160" imgH="886680" progId="Equation.DSMT4">
                  <p:embed/>
                  <p:pic>
                    <p:nvPicPr>
                      <p:cNvPr id="0" name="Picture 6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1295400"/>
                        <a:ext cx="18923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993354"/>
              </p:ext>
            </p:extLst>
          </p:nvPr>
        </p:nvGraphicFramePr>
        <p:xfrm>
          <a:off x="2743200" y="2298700"/>
          <a:ext cx="14605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85" name="Equation" r:id="rId5" imgW="1444320" imgH="1032840" progId="Equation.DSMT4">
                  <p:embed/>
                </p:oleObj>
              </mc:Choice>
              <mc:Fallback>
                <p:oleObj name="Equation" r:id="rId5" imgW="1444320" imgH="1032840" progId="Equation.DSMT4">
                  <p:embed/>
                  <p:pic>
                    <p:nvPicPr>
                      <p:cNvPr id="0" name="Picture 6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298700"/>
                        <a:ext cx="14605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219200" y="2524780"/>
            <a:ext cx="1521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So, 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 is in</a:t>
            </a:r>
          </a:p>
        </p:txBody>
      </p:sp>
      <p:pic>
        <p:nvPicPr>
          <p:cNvPr id="48775" name="Picture 6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1447800"/>
            <a:ext cx="34766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578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Absolute Value Inequalities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682240"/>
          </a:xfrm>
          <a:ln w="28575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12700" indent="-12700" algn="ctr" eaLnBrk="0" hangingPunct="0"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Notes</a:t>
            </a:r>
            <a:endParaRPr lang="en-US" i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tabLst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The expression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&gt; </a:t>
            </a:r>
            <a:r>
              <a:rPr lang="en-US" dirty="0">
                <a:solidFill>
                  <a:srgbClr val="000000"/>
                </a:solidFill>
              </a:rPr>
              <a:t>3 or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&lt; -</a:t>
            </a:r>
            <a:r>
              <a:rPr lang="en-US" dirty="0">
                <a:solidFill>
                  <a:srgbClr val="000000"/>
                </a:solidFill>
              </a:rPr>
              <a:t>3 </a:t>
            </a:r>
            <a:r>
              <a:rPr lang="en-US" b="1" dirty="0">
                <a:solidFill>
                  <a:srgbClr val="C00000"/>
                </a:solidFill>
              </a:rPr>
              <a:t>cannot</a:t>
            </a:r>
            <a:r>
              <a:rPr lang="en-US" dirty="0">
                <a:solidFill>
                  <a:srgbClr val="000000"/>
                </a:solidFill>
              </a:rPr>
              <a:t> be combined into one inequality expression. The word </a:t>
            </a:r>
            <a:r>
              <a:rPr lang="en-US" b="1" dirty="0">
                <a:solidFill>
                  <a:srgbClr val="C00000"/>
                </a:solidFill>
              </a:rPr>
              <a:t>or </a:t>
            </a:r>
            <a:r>
              <a:rPr lang="en-US" dirty="0">
                <a:solidFill>
                  <a:srgbClr val="000000"/>
                </a:solidFill>
              </a:rPr>
              <a:t>must separate the inequalities since any number that satisfies one </a:t>
            </a:r>
            <a:r>
              <a:rPr lang="en-US" b="1" dirty="0">
                <a:solidFill>
                  <a:srgbClr val="C00000"/>
                </a:solidFill>
              </a:rPr>
              <a:t>or</a:t>
            </a:r>
            <a:r>
              <a:rPr lang="en-US" dirty="0">
                <a:solidFill>
                  <a:srgbClr val="000000"/>
                </a:solidFill>
              </a:rPr>
              <a:t> the other is a solution to the absolute value inequality. There are </a:t>
            </a:r>
            <a:r>
              <a:rPr lang="en-US" b="1" dirty="0">
                <a:solidFill>
                  <a:srgbClr val="C00000"/>
                </a:solidFill>
              </a:rPr>
              <a:t>no</a:t>
            </a:r>
            <a:r>
              <a:rPr lang="en-US" dirty="0">
                <a:solidFill>
                  <a:srgbClr val="000000"/>
                </a:solidFill>
              </a:rPr>
              <a:t> numbers that satisfy </a:t>
            </a:r>
            <a:r>
              <a:rPr lang="en-US" b="1" dirty="0">
                <a:solidFill>
                  <a:srgbClr val="C00000"/>
                </a:solidFill>
              </a:rPr>
              <a:t>both</a:t>
            </a:r>
            <a:r>
              <a:rPr lang="en-US" dirty="0">
                <a:solidFill>
                  <a:srgbClr val="000000"/>
                </a:solidFill>
              </a:rPr>
              <a:t> inequalities.</a:t>
            </a:r>
          </a:p>
          <a:p>
            <a:pPr marL="12700" indent="-12700" eaLnBrk="0" hangingPunct="0">
              <a:tabLst>
                <a:tab pos="4572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10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5875" indent="-15875">
              <a:tabLst>
                <a:tab pos="7150100" algn="l"/>
              </a:tabLst>
            </a:pPr>
            <a:r>
              <a:rPr lang="en-US" dirty="0">
                <a:solidFill>
                  <a:schemeClr val="accent1"/>
                </a:solidFill>
              </a:rPr>
              <a:t>Solving Absolute Value Inequalities with </a:t>
            </a:r>
            <a:r>
              <a:rPr lang="en-US" dirty="0">
                <a:solidFill>
                  <a:schemeClr val="accent1"/>
                </a:solidFill>
                <a:latin typeface="Symbol" charset="2"/>
                <a:cs typeface="Symbol" charset="2"/>
              </a:rPr>
              <a:t>&gt; </a:t>
            </a:r>
            <a:r>
              <a:rPr lang="en-US" dirty="0">
                <a:solidFill>
                  <a:schemeClr val="accent1"/>
                </a:solidFill>
              </a:rPr>
              <a:t>(or </a:t>
            </a:r>
            <a:r>
              <a:rPr lang="en-US" dirty="0">
                <a:solidFill>
                  <a:schemeClr val="accent1"/>
                </a:solidFill>
                <a:latin typeface="Times New Roman"/>
                <a:cs typeface="Symbol" charset="2"/>
              </a:rPr>
              <a:t>≥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>
          <a:xfrm>
            <a:off x="457200" y="1295400"/>
            <a:ext cx="8229600" cy="3453253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indent="-15875" algn="ctr">
              <a:tabLst>
                <a:tab pos="7150100" algn="l"/>
              </a:tabLst>
            </a:pPr>
            <a:r>
              <a:rPr lang="en-US" b="1" dirty="0">
                <a:solidFill>
                  <a:srgbClr val="000000"/>
                </a:solidFill>
              </a:rPr>
              <a:t>Definition</a:t>
            </a:r>
          </a:p>
          <a:p>
            <a:pPr marL="15875" indent="-15875">
              <a:tabLst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For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&gt;</a:t>
            </a:r>
            <a:r>
              <a:rPr lang="en-US" dirty="0">
                <a:solidFill>
                  <a:srgbClr val="000000"/>
                </a:solidFill>
              </a:rPr>
              <a:t> 0:</a:t>
            </a:r>
          </a:p>
          <a:p>
            <a:pPr marL="454025" indent="-454025">
              <a:buFont typeface="+mj-lt"/>
              <a:buAutoNum type="alphaLcPeriod"/>
              <a:tabLst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If |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&gt;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, then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b="1" i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&lt;</a:t>
            </a:r>
            <a:r>
              <a:rPr lang="en-US" dirty="0">
                <a:solidFill>
                  <a:srgbClr val="000000"/>
                </a:solidFill>
              </a:rPr>
              <a:t> –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or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&gt;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514350" indent="-514350">
              <a:buFont typeface="+mj-lt"/>
              <a:buAutoNum type="alphaLcPeriod" startAt="2"/>
              <a:tabLst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If |</a:t>
            </a:r>
            <a:r>
              <a:rPr lang="en-US" i="1" dirty="0">
                <a:solidFill>
                  <a:srgbClr val="000000"/>
                </a:solidFill>
              </a:rPr>
              <a:t>ax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+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&gt;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, then </a:t>
            </a:r>
            <a:r>
              <a:rPr lang="en-US" i="1" dirty="0">
                <a:solidFill>
                  <a:srgbClr val="000000"/>
                </a:solidFill>
              </a:rPr>
              <a:t>ax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+</a:t>
            </a:r>
            <a:r>
              <a:rPr lang="en-US" i="1" dirty="0">
                <a:solidFill>
                  <a:srgbClr val="000000"/>
                </a:solidFill>
              </a:rPr>
              <a:t> b</a:t>
            </a:r>
            <a:r>
              <a:rPr lang="en-US" dirty="0">
                <a:solidFill>
                  <a:srgbClr val="000000"/>
                </a:solidFill>
              </a:rPr>
              <a:t> &lt; –</a:t>
            </a:r>
            <a:r>
              <a:rPr lang="en-US" i="1" dirty="0">
                <a:solidFill>
                  <a:srgbClr val="000000"/>
                </a:solidFill>
              </a:rPr>
              <a:t>c </a:t>
            </a:r>
            <a:r>
              <a:rPr lang="en-US" b="1" dirty="0">
                <a:solidFill>
                  <a:srgbClr val="C00000"/>
                </a:solidFill>
              </a:rPr>
              <a:t>or </a:t>
            </a:r>
            <a:r>
              <a:rPr lang="en-US" i="1" dirty="0">
                <a:solidFill>
                  <a:srgbClr val="000000"/>
                </a:solidFill>
              </a:rPr>
              <a:t>ax</a:t>
            </a:r>
            <a:r>
              <a:rPr lang="en-US" b="1" i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+</a:t>
            </a:r>
            <a:r>
              <a:rPr lang="en-US" i="1" dirty="0">
                <a:solidFill>
                  <a:srgbClr val="000000"/>
                </a:solidFill>
              </a:rPr>
              <a:t> b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&gt;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. 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pPr>
              <a:tabLst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The inequalities in </a:t>
            </a:r>
            <a:r>
              <a:rPr lang="en-US" b="1" dirty="0">
                <a:solidFill>
                  <a:srgbClr val="C00000"/>
                </a:solidFill>
              </a:rPr>
              <a:t>a. </a:t>
            </a:r>
            <a:r>
              <a:rPr lang="en-US" dirty="0">
                <a:solidFill>
                  <a:srgbClr val="000000"/>
                </a:solidFill>
              </a:rPr>
              <a:t>and </a:t>
            </a:r>
            <a:r>
              <a:rPr lang="en-US" b="1" dirty="0">
                <a:solidFill>
                  <a:srgbClr val="C00000"/>
                </a:solidFill>
              </a:rPr>
              <a:t>b.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are true if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&gt;</a:t>
            </a:r>
            <a:r>
              <a:rPr lang="en-US" dirty="0">
                <a:solidFill>
                  <a:srgbClr val="000000"/>
                </a:solidFill>
              </a:rPr>
              <a:t> is replaced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by </a:t>
            </a:r>
            <a:r>
              <a:rPr lang="en-US" dirty="0">
                <a:solidFill>
                  <a:schemeClr val="accent1"/>
                </a:solidFill>
                <a:latin typeface="Times New Roman"/>
                <a:cs typeface="Symbol" charset="2"/>
              </a:rPr>
              <a:t>≥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02005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 </a:t>
            </a:r>
            <a:r>
              <a:rPr lang="en-US" dirty="0">
                <a:solidFill>
                  <a:schemeClr val="accent1"/>
                </a:solidFill>
              </a:rPr>
              <a:t>Solving Absolute Value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605" y="2296180"/>
            <a:ext cx="142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971800" y="3710710"/>
            <a:ext cx="499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3400" y="12954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Solve the absolute value inequality and graph the solution set:</a:t>
            </a:r>
          </a:p>
        </p:txBody>
      </p:sp>
      <p:graphicFrame>
        <p:nvGraphicFramePr>
          <p:cNvPr id="3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332962"/>
              </p:ext>
            </p:extLst>
          </p:nvPr>
        </p:nvGraphicFramePr>
        <p:xfrm>
          <a:off x="2514600" y="1717675"/>
          <a:ext cx="838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00" name="Equation" r:id="rId3" imgW="822600" imgH="594000" progId="Equation.DSMT4">
                  <p:embed/>
                </p:oleObj>
              </mc:Choice>
              <mc:Fallback>
                <p:oleObj name="Equation" r:id="rId3" imgW="822600" imgH="594000" progId="Equation.DSMT4">
                  <p:embed/>
                  <p:pic>
                    <p:nvPicPr>
                      <p:cNvPr id="0" name="Picture 6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717675"/>
                        <a:ext cx="838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057808"/>
              </p:ext>
            </p:extLst>
          </p:nvPr>
        </p:nvGraphicFramePr>
        <p:xfrm>
          <a:off x="1600200" y="3048000"/>
          <a:ext cx="838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01" name="Equation" r:id="rId5" imgW="822600" imgH="594000" progId="Equation.DSMT4">
                  <p:embed/>
                </p:oleObj>
              </mc:Choice>
              <mc:Fallback>
                <p:oleObj name="Equation" r:id="rId5" imgW="822600" imgH="594000" progId="Equation.DSMT4">
                  <p:embed/>
                  <p:pic>
                    <p:nvPicPr>
                      <p:cNvPr id="0" name="Picture 6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048000"/>
                        <a:ext cx="838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343079"/>
              </p:ext>
            </p:extLst>
          </p:nvPr>
        </p:nvGraphicFramePr>
        <p:xfrm>
          <a:off x="1682750" y="3848100"/>
          <a:ext cx="990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02" name="Equation" r:id="rId6" imgW="978120" imgH="347400" progId="Equation.DSMT4">
                  <p:embed/>
                </p:oleObj>
              </mc:Choice>
              <mc:Fallback>
                <p:oleObj name="Equation" r:id="rId6" imgW="978120" imgH="347400" progId="Equation.DSMT4">
                  <p:embed/>
                  <p:pic>
                    <p:nvPicPr>
                      <p:cNvPr id="0" name="Picture 6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3848100"/>
                        <a:ext cx="990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249082"/>
              </p:ext>
            </p:extLst>
          </p:nvPr>
        </p:nvGraphicFramePr>
        <p:xfrm>
          <a:off x="3768435" y="3848100"/>
          <a:ext cx="736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03" name="Equation" r:id="rId8" imgW="722160" imgH="347400" progId="Equation.DSMT4">
                  <p:embed/>
                </p:oleObj>
              </mc:Choice>
              <mc:Fallback>
                <p:oleObj name="Equation" r:id="rId8" imgW="722160" imgH="347400" progId="Equation.DSMT4">
                  <p:embed/>
                  <p:pic>
                    <p:nvPicPr>
                      <p:cNvPr id="0" name="Picture 6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8435" y="3848100"/>
                        <a:ext cx="736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723156"/>
              </p:ext>
            </p:extLst>
          </p:nvPr>
        </p:nvGraphicFramePr>
        <p:xfrm>
          <a:off x="3022600" y="4689475"/>
          <a:ext cx="25400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04" name="Equation" r:id="rId10" imgW="2532240" imgH="649080" progId="Equation.DSMT4">
                  <p:embed/>
                </p:oleObj>
              </mc:Choice>
              <mc:Fallback>
                <p:oleObj name="Equation" r:id="rId10" imgW="2532240" imgH="649080" progId="Equation.DSMT4">
                  <p:embed/>
                  <p:pic>
                    <p:nvPicPr>
                      <p:cNvPr id="0" name="Picture 6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4689475"/>
                        <a:ext cx="25400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524000" y="4724400"/>
            <a:ext cx="1521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So, 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 is in</a:t>
            </a:r>
          </a:p>
        </p:txBody>
      </p:sp>
      <p:pic>
        <p:nvPicPr>
          <p:cNvPr id="61079" name="Picture 66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81600" y="3733800"/>
            <a:ext cx="3581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 </a:t>
            </a:r>
            <a:r>
              <a:rPr lang="en-US" dirty="0">
                <a:solidFill>
                  <a:schemeClr val="accent1"/>
                </a:solidFill>
              </a:rPr>
              <a:t>Solving Absolute Value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605" y="2296180"/>
            <a:ext cx="142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895600" y="3276600"/>
            <a:ext cx="499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3400" y="12954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Solve the absolute value inequality and graph the solution set:</a:t>
            </a:r>
          </a:p>
        </p:txBody>
      </p:sp>
      <p:graphicFrame>
        <p:nvGraphicFramePr>
          <p:cNvPr id="3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088298"/>
              </p:ext>
            </p:extLst>
          </p:nvPr>
        </p:nvGraphicFramePr>
        <p:xfrm>
          <a:off x="2514600" y="1717675"/>
          <a:ext cx="1511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3" imgW="1499400" imgH="594000" progId="Equation.DSMT4">
                  <p:embed/>
                </p:oleObj>
              </mc:Choice>
              <mc:Fallback>
                <p:oleObj name="Equation" r:id="rId3" imgW="1499400" imgH="594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717675"/>
                        <a:ext cx="1511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53508"/>
              </p:ext>
            </p:extLst>
          </p:nvPr>
        </p:nvGraphicFramePr>
        <p:xfrm>
          <a:off x="1524000" y="4127500"/>
          <a:ext cx="812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5" imgW="804240" imgH="886680" progId="Equation.DSMT4">
                  <p:embed/>
                </p:oleObj>
              </mc:Choice>
              <mc:Fallback>
                <p:oleObj name="Equation" r:id="rId5" imgW="804240" imgH="8866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127500"/>
                        <a:ext cx="812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387060"/>
              </p:ext>
            </p:extLst>
          </p:nvPr>
        </p:nvGraphicFramePr>
        <p:xfrm>
          <a:off x="2438400" y="4914900"/>
          <a:ext cx="2540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7" imgW="2532240" imgH="1106280" progId="Equation.DSMT4">
                  <p:embed/>
                </p:oleObj>
              </mc:Choice>
              <mc:Fallback>
                <p:oleObj name="Equation" r:id="rId7" imgW="2532240" imgH="11062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914900"/>
                        <a:ext cx="25400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914400" y="5178425"/>
            <a:ext cx="1521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So, 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 is in</a:t>
            </a:r>
          </a:p>
        </p:txBody>
      </p:sp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075917"/>
              </p:ext>
            </p:extLst>
          </p:nvPr>
        </p:nvGraphicFramePr>
        <p:xfrm>
          <a:off x="762000" y="2819400"/>
          <a:ext cx="1511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9" imgW="1499400" imgH="594000" progId="Equation.DSMT4">
                  <p:embed/>
                </p:oleObj>
              </mc:Choice>
              <mc:Fallback>
                <p:oleObj name="Equation" r:id="rId9" imgW="1499400" imgH="5940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19400"/>
                        <a:ext cx="1511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811766"/>
              </p:ext>
            </p:extLst>
          </p:nvPr>
        </p:nvGraphicFramePr>
        <p:xfrm>
          <a:off x="838200" y="3429000"/>
          <a:ext cx="1676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10" imgW="1663920" imgH="292320" progId="Equation.DSMT4">
                  <p:embed/>
                </p:oleObj>
              </mc:Choice>
              <mc:Fallback>
                <p:oleObj name="Equation" r:id="rId10" imgW="1663920" imgH="2923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429000"/>
                        <a:ext cx="1676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127013"/>
              </p:ext>
            </p:extLst>
          </p:nvPr>
        </p:nvGraphicFramePr>
        <p:xfrm>
          <a:off x="3790950" y="3429000"/>
          <a:ext cx="1409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12" imgW="1398600" imgH="292320" progId="Equation.DSMT4">
                  <p:embed/>
                </p:oleObj>
              </mc:Choice>
              <mc:Fallback>
                <p:oleObj name="Equation" r:id="rId12" imgW="1398600" imgH="29232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0950" y="3429000"/>
                        <a:ext cx="1409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838002"/>
              </p:ext>
            </p:extLst>
          </p:nvPr>
        </p:nvGraphicFramePr>
        <p:xfrm>
          <a:off x="1327150" y="3810000"/>
          <a:ext cx="914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14" imgW="905040" imgH="292320" progId="Equation.DSMT4">
                  <p:embed/>
                </p:oleObj>
              </mc:Choice>
              <mc:Fallback>
                <p:oleObj name="Equation" r:id="rId14" imgW="905040" imgH="29232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3810000"/>
                        <a:ext cx="914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347399"/>
              </p:ext>
            </p:extLst>
          </p:nvPr>
        </p:nvGraphicFramePr>
        <p:xfrm>
          <a:off x="4279900" y="3860800"/>
          <a:ext cx="927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16" imgW="914040" imgH="292320" progId="Equation.DSMT4">
                  <p:embed/>
                </p:oleObj>
              </mc:Choice>
              <mc:Fallback>
                <p:oleObj name="Equation" r:id="rId16" imgW="914040" imgH="29232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3860800"/>
                        <a:ext cx="927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724026"/>
              </p:ext>
            </p:extLst>
          </p:nvPr>
        </p:nvGraphicFramePr>
        <p:xfrm>
          <a:off x="4445000" y="4127500"/>
          <a:ext cx="812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18" imgW="804240" imgH="886680" progId="Equation.DSMT4">
                  <p:embed/>
                </p:oleObj>
              </mc:Choice>
              <mc:Fallback>
                <p:oleObj name="Equation" r:id="rId18" imgW="804240" imgH="8866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4127500"/>
                        <a:ext cx="812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334000" y="4343400"/>
            <a:ext cx="36290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419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 </a:t>
            </a:r>
            <a:r>
              <a:rPr lang="en-US" dirty="0">
                <a:solidFill>
                  <a:schemeClr val="accent1"/>
                </a:solidFill>
              </a:rPr>
              <a:t>Solving Absolute Value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605" y="2219980"/>
            <a:ext cx="142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533400" y="12192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Solve the absolute value inequality and graph the solution set:</a:t>
            </a:r>
          </a:p>
        </p:txBody>
      </p:sp>
      <p:graphicFrame>
        <p:nvGraphicFramePr>
          <p:cNvPr id="3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054759"/>
              </p:ext>
            </p:extLst>
          </p:nvPr>
        </p:nvGraphicFramePr>
        <p:xfrm>
          <a:off x="2489200" y="1659148"/>
          <a:ext cx="1778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51" name="Equation" r:id="rId3" imgW="1764360" imgH="594000" progId="Equation.DSMT4">
                  <p:embed/>
                </p:oleObj>
              </mc:Choice>
              <mc:Fallback>
                <p:oleObj name="Equation" r:id="rId3" imgW="1764360" imgH="594000" progId="Equation.DSMT4">
                  <p:embed/>
                  <p:pic>
                    <p:nvPicPr>
                      <p:cNvPr id="0" name="Picture 2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1659148"/>
                        <a:ext cx="1778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85800" y="2819400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There is nothing to do here except observe that no matter what is substituted for </a:t>
            </a:r>
            <a:r>
              <a:rPr lang="en-US" sz="2800" i="1" dirty="0"/>
              <a:t>x</a:t>
            </a:r>
            <a:r>
              <a:rPr lang="en-US" sz="2800" dirty="0"/>
              <a:t>, the absolute value </a:t>
            </a:r>
            <a:br>
              <a:rPr lang="en-US" sz="2800" dirty="0"/>
            </a:br>
            <a:r>
              <a:rPr lang="en-US" sz="2800" dirty="0"/>
              <a:t>will be greater than −6. Absolute value is always nonnegative (greater than or equal to 0). The solution </a:t>
            </a:r>
            <a:br>
              <a:rPr lang="en-US" sz="2800" dirty="0"/>
            </a:br>
            <a:r>
              <a:rPr lang="en-US" sz="2800" dirty="0"/>
              <a:t>to the inequality is </a:t>
            </a:r>
            <a:r>
              <a:rPr lang="en-US" sz="2800" b="1" dirty="0">
                <a:solidFill>
                  <a:srgbClr val="366092"/>
                </a:solidFill>
              </a:rPr>
              <a:t>all real numbers</a:t>
            </a:r>
            <a:r>
              <a:rPr lang="en-US" sz="2800" dirty="0"/>
              <a:t>, so shade the entire number line. In interval notation, </a:t>
            </a:r>
            <a:r>
              <a:rPr lang="en-US" sz="2800" i="1" dirty="0"/>
              <a:t>x</a:t>
            </a:r>
            <a:r>
              <a:rPr lang="en-US" sz="2800" dirty="0"/>
              <a:t> is in (–∞, ∞).</a:t>
            </a:r>
          </a:p>
        </p:txBody>
      </p:sp>
      <p:pic>
        <p:nvPicPr>
          <p:cNvPr id="56546" name="Picture 2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5443270"/>
            <a:ext cx="3600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2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9:  </a:t>
            </a:r>
            <a:r>
              <a:rPr lang="en-US" dirty="0">
                <a:solidFill>
                  <a:schemeClr val="accent1"/>
                </a:solidFill>
              </a:rPr>
              <a:t>Solving Absolute Value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605" y="2296180"/>
            <a:ext cx="142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533400" y="12954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Solve the absolute value inequality and graph the solution set:</a:t>
            </a:r>
          </a:p>
        </p:txBody>
      </p:sp>
      <p:graphicFrame>
        <p:nvGraphicFramePr>
          <p:cNvPr id="3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607159"/>
              </p:ext>
            </p:extLst>
          </p:nvPr>
        </p:nvGraphicFramePr>
        <p:xfrm>
          <a:off x="2489200" y="1717675"/>
          <a:ext cx="2006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34" name="Equation" r:id="rId3" imgW="1992960" imgH="594000" progId="Equation.DSMT4">
                  <p:embed/>
                </p:oleObj>
              </mc:Choice>
              <mc:Fallback>
                <p:oleObj name="Equation" r:id="rId3" imgW="1992960" imgH="594000" progId="Equation.DSMT4">
                  <p:embed/>
                  <p:pic>
                    <p:nvPicPr>
                      <p:cNvPr id="0" name="Picture 5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1717675"/>
                        <a:ext cx="2006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298894"/>
              </p:ext>
            </p:extLst>
          </p:nvPr>
        </p:nvGraphicFramePr>
        <p:xfrm>
          <a:off x="3060700" y="5359400"/>
          <a:ext cx="26670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35" name="Equation" r:id="rId5" imgW="2651400" imgH="649080" progId="Equation.DSMT4">
                  <p:embed/>
                </p:oleObj>
              </mc:Choice>
              <mc:Fallback>
                <p:oleObj name="Equation" r:id="rId5" imgW="2651400" imgH="649080" progId="Equation.DSMT4">
                  <p:embed/>
                  <p:pic>
                    <p:nvPicPr>
                      <p:cNvPr id="0" name="Picture 5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5359400"/>
                        <a:ext cx="26670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5394325"/>
            <a:ext cx="1521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So, 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 is in</a:t>
            </a:r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202924"/>
              </p:ext>
            </p:extLst>
          </p:nvPr>
        </p:nvGraphicFramePr>
        <p:xfrm>
          <a:off x="1524000" y="4064000"/>
          <a:ext cx="1651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36" name="Equation" r:id="rId7" imgW="1636560" imgH="347400" progId="Equation.DSMT4">
                  <p:embed/>
                </p:oleObj>
              </mc:Choice>
              <mc:Fallback>
                <p:oleObj name="Equation" r:id="rId7" imgW="1636560" imgH="347400" progId="Equation.DSMT4">
                  <p:embed/>
                  <p:pic>
                    <p:nvPicPr>
                      <p:cNvPr id="0" name="Picture 5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064000"/>
                        <a:ext cx="1651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989740"/>
              </p:ext>
            </p:extLst>
          </p:nvPr>
        </p:nvGraphicFramePr>
        <p:xfrm>
          <a:off x="4343400" y="4064000"/>
          <a:ext cx="1397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37" name="Equation" r:id="rId9" imgW="1380240" imgH="347400" progId="Equation.DSMT4">
                  <p:embed/>
                </p:oleObj>
              </mc:Choice>
              <mc:Fallback>
                <p:oleObj name="Equation" r:id="rId9" imgW="1380240" imgH="347400" progId="Equation.DSMT4">
                  <p:embed/>
                  <p:pic>
                    <p:nvPicPr>
                      <p:cNvPr id="0" name="Picture 5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064000"/>
                        <a:ext cx="1397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446429"/>
              </p:ext>
            </p:extLst>
          </p:nvPr>
        </p:nvGraphicFramePr>
        <p:xfrm>
          <a:off x="2032000" y="4521200"/>
          <a:ext cx="1168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38" name="Equation" r:id="rId11" imgW="1152000" imgH="347400" progId="Equation.DSMT4">
                  <p:embed/>
                </p:oleObj>
              </mc:Choice>
              <mc:Fallback>
                <p:oleObj name="Equation" r:id="rId11" imgW="1152000" imgH="347400" progId="Equation.DSMT4">
                  <p:embed/>
                  <p:pic>
                    <p:nvPicPr>
                      <p:cNvPr id="0" name="Picture 5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4521200"/>
                        <a:ext cx="1168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925932"/>
              </p:ext>
            </p:extLst>
          </p:nvPr>
        </p:nvGraphicFramePr>
        <p:xfrm>
          <a:off x="4836390" y="4495800"/>
          <a:ext cx="1079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39" name="Equation" r:id="rId13" imgW="1069560" imgH="347400" progId="Equation.DSMT4">
                  <p:embed/>
                </p:oleObj>
              </mc:Choice>
              <mc:Fallback>
                <p:oleObj name="Equation" r:id="rId13" imgW="1069560" imgH="347400" progId="Equation.DSMT4">
                  <p:embed/>
                  <p:pic>
                    <p:nvPicPr>
                      <p:cNvPr id="0" name="Picture 5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6390" y="4495800"/>
                        <a:ext cx="10795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606608"/>
              </p:ext>
            </p:extLst>
          </p:nvPr>
        </p:nvGraphicFramePr>
        <p:xfrm>
          <a:off x="965200" y="2807855"/>
          <a:ext cx="2006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40" name="Equation" r:id="rId15" imgW="1992960" imgH="594000" progId="Equation.DSMT4">
                  <p:embed/>
                </p:oleObj>
              </mc:Choice>
              <mc:Fallback>
                <p:oleObj name="Equation" r:id="rId15" imgW="1992960" imgH="594000" progId="Equation.DSMT4">
                  <p:embed/>
                  <p:pic>
                    <p:nvPicPr>
                      <p:cNvPr id="0" name="Picture 5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2807855"/>
                        <a:ext cx="2006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782034"/>
              </p:ext>
            </p:extLst>
          </p:nvPr>
        </p:nvGraphicFramePr>
        <p:xfrm>
          <a:off x="1420090" y="3405910"/>
          <a:ext cx="1498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41" name="Equation" r:id="rId16" imgW="1490040" imgH="594000" progId="Equation.DSMT4">
                  <p:embed/>
                </p:oleObj>
              </mc:Choice>
              <mc:Fallback>
                <p:oleObj name="Equation" r:id="rId16" imgW="1490040" imgH="594000" progId="Equation.DSMT4">
                  <p:embed/>
                  <p:pic>
                    <p:nvPicPr>
                      <p:cNvPr id="0" name="Picture 5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090" y="3405910"/>
                        <a:ext cx="1498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411679"/>
              </p:ext>
            </p:extLst>
          </p:nvPr>
        </p:nvGraphicFramePr>
        <p:xfrm>
          <a:off x="2171700" y="4978400"/>
          <a:ext cx="1003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42" name="Equation" r:id="rId18" imgW="987120" imgH="347400" progId="Equation.DSMT4">
                  <p:embed/>
                </p:oleObj>
              </mc:Choice>
              <mc:Fallback>
                <p:oleObj name="Equation" r:id="rId18" imgW="987120" imgH="347400" progId="Equation.DSMT4">
                  <p:embed/>
                  <p:pic>
                    <p:nvPicPr>
                      <p:cNvPr id="0" name="Picture 5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4978400"/>
                        <a:ext cx="1003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783459"/>
              </p:ext>
            </p:extLst>
          </p:nvPr>
        </p:nvGraphicFramePr>
        <p:xfrm>
          <a:off x="4992255" y="4978400"/>
          <a:ext cx="736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43" name="Equation" r:id="rId20" imgW="722160" imgH="347400" progId="Equation.DSMT4">
                  <p:embed/>
                </p:oleObj>
              </mc:Choice>
              <mc:Fallback>
                <p:oleObj name="Equation" r:id="rId20" imgW="722160" imgH="347400" progId="Equation.DSMT4">
                  <p:embed/>
                  <p:pic>
                    <p:nvPicPr>
                      <p:cNvPr id="0" name="Picture 5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2255" y="4978400"/>
                        <a:ext cx="736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505200" y="3896380"/>
            <a:ext cx="499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or</a:t>
            </a:r>
          </a:p>
        </p:txBody>
      </p:sp>
      <p:pic>
        <p:nvPicPr>
          <p:cNvPr id="65093" name="Picture 58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724400" y="2895600"/>
            <a:ext cx="36099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612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  <a:buFont typeface="Courier New" pitchFamily="49" charset="0"/>
              <a:buChar char="o"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   Solve absolute value inequalities.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pPr marL="15875" indent="-15875">
              <a:tabLst>
                <a:tab pos="7150100" algn="l"/>
              </a:tabLst>
            </a:pPr>
            <a:r>
              <a:rPr lang="en-US" dirty="0">
                <a:solidFill>
                  <a:schemeClr val="accent1"/>
                </a:solidFill>
              </a:rPr>
              <a:t>Solving Absolute Value Inequalities with </a:t>
            </a:r>
            <a:r>
              <a:rPr lang="en-US" dirty="0">
                <a:solidFill>
                  <a:schemeClr val="accent1"/>
                </a:solidFill>
                <a:latin typeface="Symbol" charset="2"/>
                <a:cs typeface="Symbol" charset="2"/>
              </a:rPr>
              <a:t>&lt; </a:t>
            </a:r>
            <a:r>
              <a:rPr lang="en-US" dirty="0">
                <a:solidFill>
                  <a:schemeClr val="accent1"/>
                </a:solidFill>
              </a:rPr>
              <a:t>(or </a:t>
            </a:r>
            <a:r>
              <a:rPr lang="en-US" dirty="0">
                <a:solidFill>
                  <a:schemeClr val="accent1"/>
                </a:solidFill>
                <a:latin typeface="Times New Roman"/>
                <a:cs typeface="Symbol" charset="2"/>
              </a:rPr>
              <a:t>≤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>
          <a:xfrm>
            <a:off x="457200" y="1307437"/>
            <a:ext cx="8229600" cy="302236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indent="-15875" algn="ctr">
              <a:tabLst>
                <a:tab pos="7150100" algn="l"/>
              </a:tabLst>
            </a:pPr>
            <a:r>
              <a:rPr lang="en-US" b="1" dirty="0">
                <a:solidFill>
                  <a:srgbClr val="000000"/>
                </a:solidFill>
              </a:rPr>
              <a:t>Definition</a:t>
            </a:r>
          </a:p>
          <a:p>
            <a:pPr marL="15875" indent="-15875">
              <a:tabLst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For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&gt;</a:t>
            </a:r>
            <a:r>
              <a:rPr lang="en-US" dirty="0">
                <a:solidFill>
                  <a:srgbClr val="000000"/>
                </a:solidFill>
              </a:rPr>
              <a:t> 0;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  <a:p>
            <a:pPr marL="454025" indent="-454025">
              <a:buFont typeface="+mj-lt"/>
              <a:buAutoNum type="alphaLcPeriod"/>
              <a:tabLst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If |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&lt;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, then –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&lt;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&lt;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c.</a:t>
            </a:r>
          </a:p>
          <a:p>
            <a:pPr marL="514350" indent="-514350">
              <a:buFont typeface="+mj-lt"/>
              <a:buAutoNum type="alphaLcPeriod" startAt="2"/>
              <a:tabLst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If |</a:t>
            </a:r>
            <a:r>
              <a:rPr lang="en-US" i="1" dirty="0">
                <a:solidFill>
                  <a:srgbClr val="000000"/>
                </a:solidFill>
              </a:rPr>
              <a:t>ax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+</a:t>
            </a:r>
            <a:r>
              <a:rPr lang="en-US" i="1" dirty="0">
                <a:solidFill>
                  <a:srgbClr val="000000"/>
                </a:solidFill>
              </a:rPr>
              <a:t> b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&lt;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, then –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&lt;</a:t>
            </a:r>
            <a:r>
              <a:rPr lang="en-US" dirty="0">
                <a:solidFill>
                  <a:srgbClr val="000000"/>
                </a:solidFill>
              </a:rPr>
              <a:t> a</a:t>
            </a:r>
            <a:r>
              <a:rPr lang="en-US" i="1" dirty="0">
                <a:solidFill>
                  <a:srgbClr val="000000"/>
                </a:solidFill>
              </a:rPr>
              <a:t>x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+</a:t>
            </a:r>
            <a:r>
              <a:rPr lang="en-US" i="1" dirty="0">
                <a:solidFill>
                  <a:srgbClr val="000000"/>
                </a:solidFill>
              </a:rPr>
              <a:t> b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&lt;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c.</a:t>
            </a:r>
          </a:p>
          <a:p>
            <a:pPr>
              <a:tabLst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The inequalities in </a:t>
            </a:r>
            <a:r>
              <a:rPr lang="en-US" b="1" dirty="0">
                <a:solidFill>
                  <a:srgbClr val="C00000"/>
                </a:solidFill>
              </a:rPr>
              <a:t>a. </a:t>
            </a:r>
            <a:r>
              <a:rPr lang="en-US" dirty="0">
                <a:solidFill>
                  <a:srgbClr val="000000"/>
                </a:solidFill>
              </a:rPr>
              <a:t>and </a:t>
            </a:r>
            <a:r>
              <a:rPr lang="en-US" b="1" dirty="0">
                <a:solidFill>
                  <a:srgbClr val="C00000"/>
                </a:solidFill>
              </a:rPr>
              <a:t>b.</a:t>
            </a:r>
            <a:r>
              <a:rPr lang="en-US" dirty="0">
                <a:solidFill>
                  <a:srgbClr val="000000"/>
                </a:solidFill>
              </a:rPr>
              <a:t> are also true if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&lt;</a:t>
            </a:r>
            <a:r>
              <a:rPr lang="en-US" dirty="0">
                <a:solidFill>
                  <a:srgbClr val="000000"/>
                </a:solidFill>
              </a:rPr>
              <a:t> is replaced by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Symbol" charset="2"/>
              </a:rPr>
              <a:t>≤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7309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Solving Absolute Value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682240"/>
          </a:xfrm>
          <a:ln w="28575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12700" indent="-12700" algn="ctr" eaLnBrk="0" hangingPunct="0"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Notes</a:t>
            </a:r>
            <a:endParaRPr lang="en-US" i="1" dirty="0">
              <a:solidFill>
                <a:srgbClr val="000000"/>
              </a:solidFill>
              <a:latin typeface="Calibri" pitchFamily="34" charset="0"/>
            </a:endParaRPr>
          </a:p>
          <a:p>
            <a:pPr marL="12700" indent="-12700" eaLnBrk="0" hangingPunct="0"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</a:rPr>
              <a:t>If the absolute value expression is isolated on one side of the inequality, we say that the inequality is in </a:t>
            </a:r>
            <a:r>
              <a:rPr lang="en-US" b="1" dirty="0">
                <a:solidFill>
                  <a:srgbClr val="C00000"/>
                </a:solidFill>
              </a:rPr>
              <a:t>standard form</a:t>
            </a:r>
            <a:r>
              <a:rPr lang="en-US" dirty="0">
                <a:solidFill>
                  <a:srgbClr val="000000"/>
                </a:solidFill>
              </a:rPr>
              <a:t>. You may need to manipulate the absolute value inequality to get it into standard form before you can solve it. (See Examples 3 and 5.)</a:t>
            </a:r>
          </a:p>
          <a:p>
            <a:pPr marL="12700" indent="-12700" eaLnBrk="0" hangingPunct="0">
              <a:tabLst>
                <a:tab pos="4572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797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 </a:t>
            </a:r>
            <a:r>
              <a:rPr lang="en-US" dirty="0">
                <a:solidFill>
                  <a:schemeClr val="accent1"/>
                </a:solidFill>
              </a:rPr>
              <a:t>Solving Absolute Value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Solve the absolute value inequality and graph the solution set: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4605" y="2438400"/>
            <a:ext cx="142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634134"/>
              </p:ext>
            </p:extLst>
          </p:nvPr>
        </p:nvGraphicFramePr>
        <p:xfrm>
          <a:off x="2438400" y="1716088"/>
          <a:ext cx="850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26" name="Equation" r:id="rId3" imgW="840960" imgH="594000" progId="Equation.DSMT4">
                  <p:embed/>
                </p:oleObj>
              </mc:Choice>
              <mc:Fallback>
                <p:oleObj name="Equation" r:id="rId3" imgW="840960" imgH="594000" progId="Equation.DSMT4">
                  <p:embed/>
                  <p:pic>
                    <p:nvPicPr>
                      <p:cNvPr id="0" name="Picture 9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716088"/>
                        <a:ext cx="850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584031"/>
              </p:ext>
            </p:extLst>
          </p:nvPr>
        </p:nvGraphicFramePr>
        <p:xfrm>
          <a:off x="1700213" y="3817938"/>
          <a:ext cx="1577975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27" name="Equation" r:id="rId5" imgW="1562040" imgH="330120" progId="Equation.DSMT4">
                  <p:embed/>
                </p:oleObj>
              </mc:Choice>
              <mc:Fallback>
                <p:oleObj name="Equation" r:id="rId5" imgW="1562040" imgH="330120" progId="Equation.DSMT4">
                  <p:embed/>
                  <p:pic>
                    <p:nvPicPr>
                      <p:cNvPr id="0" name="Picture 9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213" y="3817938"/>
                        <a:ext cx="1577975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032242"/>
              </p:ext>
            </p:extLst>
          </p:nvPr>
        </p:nvGraphicFramePr>
        <p:xfrm>
          <a:off x="3098800" y="4343400"/>
          <a:ext cx="1016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28" name="Equation" r:id="rId7" imgW="1005480" imgH="594000" progId="Equation.DSMT4">
                  <p:embed/>
                </p:oleObj>
              </mc:Choice>
              <mc:Fallback>
                <p:oleObj name="Equation" r:id="rId7" imgW="1005480" imgH="594000" progId="Equation.DSMT4">
                  <p:embed/>
                  <p:pic>
                    <p:nvPicPr>
                      <p:cNvPr id="0" name="Picture 9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4343400"/>
                        <a:ext cx="1016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727200" y="4356100"/>
            <a:ext cx="1440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or 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 is in</a:t>
            </a:r>
          </a:p>
        </p:txBody>
      </p:sp>
      <p:graphicFrame>
        <p:nvGraphicFramePr>
          <p:cNvPr id="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157620"/>
              </p:ext>
            </p:extLst>
          </p:nvPr>
        </p:nvGraphicFramePr>
        <p:xfrm>
          <a:off x="2413000" y="3048000"/>
          <a:ext cx="850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29" name="Equation" r:id="rId9" imgW="840960" imgH="594000" progId="Equation.DSMT4">
                  <p:embed/>
                </p:oleObj>
              </mc:Choice>
              <mc:Fallback>
                <p:oleObj name="Equation" r:id="rId9" imgW="840960" imgH="594000" progId="Equation.DSMT4">
                  <p:embed/>
                  <p:pic>
                    <p:nvPicPr>
                      <p:cNvPr id="0" name="Picture 9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3048000"/>
                        <a:ext cx="850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209" name="Picture 96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19600" y="3657600"/>
            <a:ext cx="34385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 </a:t>
            </a:r>
            <a:r>
              <a:rPr lang="en-US" dirty="0">
                <a:solidFill>
                  <a:schemeClr val="accent1"/>
                </a:solidFill>
              </a:rPr>
              <a:t>Solving Absolute Value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400" y="12954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Solve the absolute value inequality and graph the solution set: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4605" y="2438400"/>
            <a:ext cx="142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324777"/>
              </p:ext>
            </p:extLst>
          </p:nvPr>
        </p:nvGraphicFramePr>
        <p:xfrm>
          <a:off x="2514600" y="1717965"/>
          <a:ext cx="1346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59" name="Equation" r:id="rId3" imgW="1334520" imgH="594000" progId="Equation.DSMT4">
                  <p:embed/>
                </p:oleObj>
              </mc:Choice>
              <mc:Fallback>
                <p:oleObj name="Equation" r:id="rId3" imgW="1334520" imgH="594000" progId="Equation.DSMT4">
                  <p:embed/>
                  <p:pic>
                    <p:nvPicPr>
                      <p:cNvPr id="0" name="Picture 7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717965"/>
                        <a:ext cx="1346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8232"/>
              </p:ext>
            </p:extLst>
          </p:nvPr>
        </p:nvGraphicFramePr>
        <p:xfrm>
          <a:off x="1676400" y="3048000"/>
          <a:ext cx="1346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0" name="Equation" r:id="rId5" imgW="1334520" imgH="594000" progId="Equation.DSMT4">
                  <p:embed/>
                </p:oleObj>
              </mc:Choice>
              <mc:Fallback>
                <p:oleObj name="Equation" r:id="rId5" imgW="1334520" imgH="594000" progId="Equation.DSMT4">
                  <p:embed/>
                  <p:pic>
                    <p:nvPicPr>
                      <p:cNvPr id="0" name="Picture 7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048000"/>
                        <a:ext cx="1346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54759"/>
              </p:ext>
            </p:extLst>
          </p:nvPr>
        </p:nvGraphicFramePr>
        <p:xfrm>
          <a:off x="1339850" y="3797300"/>
          <a:ext cx="2019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1" name="Equation" r:id="rId6" imgW="2011320" imgH="301680" progId="Equation.DSMT4">
                  <p:embed/>
                </p:oleObj>
              </mc:Choice>
              <mc:Fallback>
                <p:oleObj name="Equation" r:id="rId6" imgW="2011320" imgH="301680" progId="Equation.DSMT4">
                  <p:embed/>
                  <p:pic>
                    <p:nvPicPr>
                      <p:cNvPr id="0" name="Picture 7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50" y="3797300"/>
                        <a:ext cx="2019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319290"/>
              </p:ext>
            </p:extLst>
          </p:nvPr>
        </p:nvGraphicFramePr>
        <p:xfrm>
          <a:off x="558800" y="4259263"/>
          <a:ext cx="3570288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2" name="Equation" r:id="rId8" imgW="3555720" imgH="317160" progId="Equation.DSMT4">
                  <p:embed/>
                </p:oleObj>
              </mc:Choice>
              <mc:Fallback>
                <p:oleObj name="Equation" r:id="rId8" imgW="3555720" imgH="317160" progId="Equation.DSMT4">
                  <p:embed/>
                  <p:pic>
                    <p:nvPicPr>
                      <p:cNvPr id="0" name="Picture 7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4259263"/>
                        <a:ext cx="3570288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845198"/>
              </p:ext>
            </p:extLst>
          </p:nvPr>
        </p:nvGraphicFramePr>
        <p:xfrm>
          <a:off x="1536700" y="4724400"/>
          <a:ext cx="1765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3" name="Equation" r:id="rId10" imgW="1755360" imgH="292320" progId="Equation.DSMT4">
                  <p:embed/>
                </p:oleObj>
              </mc:Choice>
              <mc:Fallback>
                <p:oleObj name="Equation" r:id="rId10" imgW="1755360" imgH="292320" progId="Equation.DSMT4">
                  <p:embed/>
                  <p:pic>
                    <p:nvPicPr>
                      <p:cNvPr id="0" name="Picture 7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700" y="4724400"/>
                        <a:ext cx="1765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900917"/>
              </p:ext>
            </p:extLst>
          </p:nvPr>
        </p:nvGraphicFramePr>
        <p:xfrm>
          <a:off x="2686050" y="5105400"/>
          <a:ext cx="1308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4" name="Equation" r:id="rId12" imgW="1298160" imgH="594000" progId="Equation.DSMT4">
                  <p:embed/>
                </p:oleObj>
              </mc:Choice>
              <mc:Fallback>
                <p:oleObj name="Equation" r:id="rId12" imgW="1298160" imgH="594000" progId="Equation.DSMT4">
                  <p:embed/>
                  <p:pic>
                    <p:nvPicPr>
                      <p:cNvPr id="0" name="Picture 7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5105400"/>
                        <a:ext cx="1308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219200" y="5115580"/>
            <a:ext cx="1521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So, 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 is in</a:t>
            </a:r>
          </a:p>
        </p:txBody>
      </p:sp>
      <p:pic>
        <p:nvPicPr>
          <p:cNvPr id="62234" name="Picture 79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76800" y="4572000"/>
            <a:ext cx="34575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991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 </a:t>
            </a:r>
            <a:r>
              <a:rPr lang="en-US" dirty="0">
                <a:solidFill>
                  <a:schemeClr val="accent1"/>
                </a:solidFill>
              </a:rPr>
              <a:t>Solving Absolute Value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400" y="12954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Solve the absolute value inequality and graph the solution set: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4605" y="2261545"/>
            <a:ext cx="142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940640"/>
              </p:ext>
            </p:extLst>
          </p:nvPr>
        </p:nvGraphicFramePr>
        <p:xfrm>
          <a:off x="2489200" y="1717675"/>
          <a:ext cx="1854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52" name="Equation" r:id="rId3" imgW="1846800" imgH="594000" progId="Equation.DSMT4">
                  <p:embed/>
                </p:oleObj>
              </mc:Choice>
              <mc:Fallback>
                <p:oleObj name="Equation" r:id="rId3" imgW="1846800" imgH="594000" progId="Equation.DSMT4">
                  <p:embed/>
                  <p:pic>
                    <p:nvPicPr>
                      <p:cNvPr id="0" name="Picture 6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1717675"/>
                        <a:ext cx="1854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591605"/>
              </p:ext>
            </p:extLst>
          </p:nvPr>
        </p:nvGraphicFramePr>
        <p:xfrm>
          <a:off x="1422400" y="2761675"/>
          <a:ext cx="1854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53" name="Equation" r:id="rId5" imgW="1846800" imgH="594000" progId="Equation.DSMT4">
                  <p:embed/>
                </p:oleObj>
              </mc:Choice>
              <mc:Fallback>
                <p:oleObj name="Equation" r:id="rId5" imgW="1846800" imgH="594000" progId="Equation.DSMT4">
                  <p:embed/>
                  <p:pic>
                    <p:nvPicPr>
                      <p:cNvPr id="0" name="Picture 6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2761675"/>
                        <a:ext cx="1854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472563"/>
              </p:ext>
            </p:extLst>
          </p:nvPr>
        </p:nvGraphicFramePr>
        <p:xfrm>
          <a:off x="1263650" y="4038600"/>
          <a:ext cx="2171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54" name="Equation" r:id="rId6" imgW="2157480" imgH="292320" progId="Equation.DSMT4">
                  <p:embed/>
                </p:oleObj>
              </mc:Choice>
              <mc:Fallback>
                <p:oleObj name="Equation" r:id="rId6" imgW="2157480" imgH="292320" progId="Equation.DSMT4">
                  <p:embed/>
                  <p:pic>
                    <p:nvPicPr>
                      <p:cNvPr id="0" name="Picture 6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4038600"/>
                        <a:ext cx="2171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072848"/>
              </p:ext>
            </p:extLst>
          </p:nvPr>
        </p:nvGraphicFramePr>
        <p:xfrm>
          <a:off x="438150" y="4435475"/>
          <a:ext cx="3811588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55" name="Equation" r:id="rId8" imgW="3797280" imgH="317160" progId="Equation.DSMT4">
                  <p:embed/>
                </p:oleObj>
              </mc:Choice>
              <mc:Fallback>
                <p:oleObj name="Equation" r:id="rId8" imgW="3797280" imgH="317160" progId="Equation.DSMT4">
                  <p:embed/>
                  <p:pic>
                    <p:nvPicPr>
                      <p:cNvPr id="0" name="Picture 6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4435475"/>
                        <a:ext cx="3811588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999937"/>
              </p:ext>
            </p:extLst>
          </p:nvPr>
        </p:nvGraphicFramePr>
        <p:xfrm>
          <a:off x="1625600" y="4835235"/>
          <a:ext cx="1587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56" name="Equation" r:id="rId10" imgW="1572480" imgH="292320" progId="Equation.DSMT4">
                  <p:embed/>
                </p:oleObj>
              </mc:Choice>
              <mc:Fallback>
                <p:oleObj name="Equation" r:id="rId10" imgW="1572480" imgH="292320" progId="Equation.DSMT4">
                  <p:embed/>
                  <p:pic>
                    <p:nvPicPr>
                      <p:cNvPr id="0" name="Picture 6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4835235"/>
                        <a:ext cx="1587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830349"/>
              </p:ext>
            </p:extLst>
          </p:nvPr>
        </p:nvGraphicFramePr>
        <p:xfrm>
          <a:off x="2670073" y="5423680"/>
          <a:ext cx="787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57" name="Equation" r:id="rId12" imgW="776880" imgH="594000" progId="Equation.DSMT4">
                  <p:embed/>
                </p:oleObj>
              </mc:Choice>
              <mc:Fallback>
                <p:oleObj name="Equation" r:id="rId12" imgW="776880" imgH="594000" progId="Equation.DSMT4">
                  <p:embed/>
                  <p:pic>
                    <p:nvPicPr>
                      <p:cNvPr id="0" name="Picture 6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0073" y="5423680"/>
                        <a:ext cx="787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219200" y="5496580"/>
            <a:ext cx="1521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So, 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 is in</a:t>
            </a:r>
          </a:p>
        </p:txBody>
      </p:sp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564917"/>
              </p:ext>
            </p:extLst>
          </p:nvPr>
        </p:nvGraphicFramePr>
        <p:xfrm>
          <a:off x="1670050" y="3451225"/>
          <a:ext cx="15446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58" name="Equation" r:id="rId14" imgW="1536480" imgH="482400" progId="Equation.DSMT4">
                  <p:embed/>
                </p:oleObj>
              </mc:Choice>
              <mc:Fallback>
                <p:oleObj name="Equation" r:id="rId14" imgW="1536480" imgH="482400" progId="Equation.DSMT4">
                  <p:embed/>
                  <p:pic>
                    <p:nvPicPr>
                      <p:cNvPr id="0" name="Picture 6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050" y="3451225"/>
                        <a:ext cx="154463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156709"/>
              </p:ext>
            </p:extLst>
          </p:nvPr>
        </p:nvGraphicFramePr>
        <p:xfrm>
          <a:off x="1847850" y="5193145"/>
          <a:ext cx="1244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59" name="Equation" r:id="rId16" imgW="1234080" imgH="292320" progId="Equation.DSMT4">
                  <p:embed/>
                </p:oleObj>
              </mc:Choice>
              <mc:Fallback>
                <p:oleObj name="Equation" r:id="rId16" imgW="1234080" imgH="292320" progId="Equation.DSMT4">
                  <p:embed/>
                  <p:pic>
                    <p:nvPicPr>
                      <p:cNvPr id="0" name="Picture 6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5193145"/>
                        <a:ext cx="1244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120013"/>
              </p:ext>
            </p:extLst>
          </p:nvPr>
        </p:nvGraphicFramePr>
        <p:xfrm>
          <a:off x="4443413" y="3421063"/>
          <a:ext cx="40798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60" name="Equation" r:id="rId18" imgW="4063680" imgH="279360" progId="Equation.DSMT4">
                  <p:embed/>
                </p:oleObj>
              </mc:Choice>
              <mc:Fallback>
                <p:oleObj name="Equation" r:id="rId18" imgW="4063680" imgH="279360" progId="Equation.DSMT4">
                  <p:embed/>
                  <p:pic>
                    <p:nvPicPr>
                      <p:cNvPr id="0" name="Picture 6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3413" y="3421063"/>
                        <a:ext cx="407987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336609"/>
              </p:ext>
            </p:extLst>
          </p:nvPr>
        </p:nvGraphicFramePr>
        <p:xfrm>
          <a:off x="4508500" y="3708400"/>
          <a:ext cx="3949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61" name="Equation" r:id="rId20" imgW="3940560" imgH="264960" progId="Equation.DSMT4">
                  <p:embed/>
                </p:oleObj>
              </mc:Choice>
              <mc:Fallback>
                <p:oleObj name="Equation" r:id="rId20" imgW="3940560" imgH="264960" progId="Equation.DSMT4">
                  <p:embed/>
                  <p:pic>
                    <p:nvPicPr>
                      <p:cNvPr id="0" name="Picture 6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708400"/>
                        <a:ext cx="3949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750202"/>
              </p:ext>
            </p:extLst>
          </p:nvPr>
        </p:nvGraphicFramePr>
        <p:xfrm>
          <a:off x="4495800" y="3987800"/>
          <a:ext cx="3848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62" name="Equation" r:id="rId22" imgW="3839760" imgH="264960" progId="Equation.DSMT4">
                  <p:embed/>
                </p:oleObj>
              </mc:Choice>
              <mc:Fallback>
                <p:oleObj name="Equation" r:id="rId22" imgW="3839760" imgH="264960" progId="Equation.DSMT4">
                  <p:embed/>
                  <p:pic>
                    <p:nvPicPr>
                      <p:cNvPr id="0" name="Picture 6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987800"/>
                        <a:ext cx="3848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365478"/>
              </p:ext>
            </p:extLst>
          </p:nvPr>
        </p:nvGraphicFramePr>
        <p:xfrm>
          <a:off x="4495800" y="4268788"/>
          <a:ext cx="3759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63" name="Equation" r:id="rId24" imgW="3748320" imgH="264960" progId="Equation.DSMT4">
                  <p:embed/>
                </p:oleObj>
              </mc:Choice>
              <mc:Fallback>
                <p:oleObj name="Equation" r:id="rId24" imgW="3748320" imgH="264960" progId="Equation.DSMT4">
                  <p:embed/>
                  <p:pic>
                    <p:nvPicPr>
                      <p:cNvPr id="0" name="Picture 6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268788"/>
                        <a:ext cx="3759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947143"/>
              </p:ext>
            </p:extLst>
          </p:nvPr>
        </p:nvGraphicFramePr>
        <p:xfrm>
          <a:off x="4537365" y="4562475"/>
          <a:ext cx="1092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64" name="Equation" r:id="rId26" imgW="1078560" imgH="264960" progId="Equation.DSMT4">
                  <p:embed/>
                </p:oleObj>
              </mc:Choice>
              <mc:Fallback>
                <p:oleObj name="Equation" r:id="rId26" imgW="1078560" imgH="264960" progId="Equation.DSMT4">
                  <p:embed/>
                  <p:pic>
                    <p:nvPicPr>
                      <p:cNvPr id="0" name="Picture 6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7365" y="4562475"/>
                        <a:ext cx="1092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199" name="Picture 663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800600" y="5029200"/>
            <a:ext cx="3467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062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 </a:t>
            </a:r>
            <a:r>
              <a:rPr lang="en-US" dirty="0">
                <a:solidFill>
                  <a:schemeClr val="accent1"/>
                </a:solidFill>
              </a:rPr>
              <a:t>Solving Absolute Value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1143000"/>
            <a:ext cx="8382000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Solve the absolute value inequality and graph the solution set:</a:t>
            </a:r>
          </a:p>
        </p:txBody>
      </p:sp>
      <p:graphicFrame>
        <p:nvGraphicFramePr>
          <p:cNvPr id="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23684"/>
              </p:ext>
            </p:extLst>
          </p:nvPr>
        </p:nvGraphicFramePr>
        <p:xfrm>
          <a:off x="2514600" y="1730796"/>
          <a:ext cx="1676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11" name="Equation" r:id="rId3" imgW="1663920" imgH="886680" progId="Equation.DSMT4">
                  <p:embed/>
                </p:oleObj>
              </mc:Choice>
              <mc:Fallback>
                <p:oleObj name="Equation" r:id="rId3" imgW="1663920" imgH="886680" progId="Equation.DSMT4">
                  <p:embed/>
                  <p:pic>
                    <p:nvPicPr>
                      <p:cNvPr id="0" name="Picture 3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730796"/>
                        <a:ext cx="16764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74605" y="2743200"/>
            <a:ext cx="142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510310" y="32766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Since absolute value is always nonnegative (greater than</a:t>
            </a:r>
          </a:p>
        </p:txBody>
      </p:sp>
      <p:graphicFrame>
        <p:nvGraphicFramePr>
          <p:cNvPr id="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595876"/>
              </p:ext>
            </p:extLst>
          </p:nvPr>
        </p:nvGraphicFramePr>
        <p:xfrm>
          <a:off x="1301943" y="4001078"/>
          <a:ext cx="596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12" name="Equation" r:id="rId5" imgW="585000" imgH="886680" progId="Equation.DSMT4">
                  <p:embed/>
                </p:oleObj>
              </mc:Choice>
              <mc:Fallback>
                <p:oleObj name="Equation" r:id="rId5" imgW="585000" imgH="886680" progId="Equation.DSMT4">
                  <p:embed/>
                  <p:pic>
                    <p:nvPicPr>
                      <p:cNvPr id="0" name="Picture 3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943" y="4001078"/>
                        <a:ext cx="5969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80290" y="3690870"/>
            <a:ext cx="8511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or equal to 0), no number has an absolute value less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0310" y="4166545"/>
            <a:ext cx="854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than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88955" y="4184070"/>
            <a:ext cx="4459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Thus, there is </a:t>
            </a:r>
            <a:r>
              <a:rPr lang="en-US" sz="2800" b="1" dirty="0"/>
              <a:t>no solution</a:t>
            </a:r>
            <a:r>
              <a:rPr lang="en-US" sz="2800" dirty="0"/>
              <a:t>, </a:t>
            </a:r>
            <a:r>
              <a:rPr lang="en-US" sz="2800" dirty="0">
                <a:latin typeface="Symbol" charset="2"/>
                <a:cs typeface="Symbol" charset="2"/>
                <a:sym typeface="Symbol"/>
              </a:rPr>
              <a:t>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392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3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 </a:t>
            </a:r>
            <a:r>
              <a:rPr lang="en-US" dirty="0">
                <a:solidFill>
                  <a:schemeClr val="accent1"/>
                </a:solidFill>
              </a:rPr>
              <a:t>Solving Absolute Value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12954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Solve the absolute value inequality and graph the solution set:</a:t>
            </a:r>
          </a:p>
        </p:txBody>
      </p:sp>
      <p:graphicFrame>
        <p:nvGraphicFramePr>
          <p:cNvPr id="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798729"/>
              </p:ext>
            </p:extLst>
          </p:nvPr>
        </p:nvGraphicFramePr>
        <p:xfrm>
          <a:off x="2461490" y="1717675"/>
          <a:ext cx="2070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2" name="Equation" r:id="rId3" imgW="2057040" imgH="594000" progId="Equation.DSMT4">
                  <p:embed/>
                </p:oleObj>
              </mc:Choice>
              <mc:Fallback>
                <p:oleObj name="Equation" r:id="rId3" imgW="2057040" imgH="594000" progId="Equation.DSMT4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1490" y="1717675"/>
                        <a:ext cx="2070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20785" y="2448580"/>
            <a:ext cx="142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</p:txBody>
      </p:sp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467514"/>
              </p:ext>
            </p:extLst>
          </p:nvPr>
        </p:nvGraphicFramePr>
        <p:xfrm>
          <a:off x="1676400" y="3124200"/>
          <a:ext cx="2070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3" name="Equation" r:id="rId5" imgW="2057040" imgH="594000" progId="Equation.DSMT4">
                  <p:embed/>
                </p:oleObj>
              </mc:Choice>
              <mc:Fallback>
                <p:oleObj name="Equation" r:id="rId5" imgW="2057040" imgH="594000" progId="Equation.DSMT4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124200"/>
                        <a:ext cx="2070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932083"/>
              </p:ext>
            </p:extLst>
          </p:nvPr>
        </p:nvGraphicFramePr>
        <p:xfrm>
          <a:off x="2197100" y="3810000"/>
          <a:ext cx="1536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4" name="Equation" r:id="rId6" imgW="1526760" imgH="594000" progId="Equation.DSMT4">
                  <p:embed/>
                </p:oleObj>
              </mc:Choice>
              <mc:Fallback>
                <p:oleObj name="Equation" r:id="rId6" imgW="1526760" imgH="594000" progId="Equation.DSMT4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3810000"/>
                        <a:ext cx="15367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636815"/>
              </p:ext>
            </p:extLst>
          </p:nvPr>
        </p:nvGraphicFramePr>
        <p:xfrm>
          <a:off x="1638300" y="4559300"/>
          <a:ext cx="2209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5" name="Equation" r:id="rId8" imgW="2194200" imgH="301680" progId="Equation.DSMT4">
                  <p:embed/>
                </p:oleObj>
              </mc:Choice>
              <mc:Fallback>
                <p:oleObj name="Equation" r:id="rId8" imgW="2194200" imgH="301680" progId="Equation.DSMT4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4559300"/>
                        <a:ext cx="22098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723479"/>
              </p:ext>
            </p:extLst>
          </p:nvPr>
        </p:nvGraphicFramePr>
        <p:xfrm>
          <a:off x="2185988" y="5105400"/>
          <a:ext cx="1943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6" name="Equation" r:id="rId10" imgW="1928880" imgH="292320" progId="Equation.DSMT4">
                  <p:embed/>
                </p:oleObj>
              </mc:Choice>
              <mc:Fallback>
                <p:oleObj name="Equation" r:id="rId10" imgW="1928880" imgH="292320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5105400"/>
                        <a:ext cx="1943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296317"/>
              </p:ext>
            </p:extLst>
          </p:nvPr>
        </p:nvGraphicFramePr>
        <p:xfrm>
          <a:off x="4489450" y="3886200"/>
          <a:ext cx="3987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7" name="Equation" r:id="rId12" imgW="3976920" imgH="264960" progId="Equation.DSMT4">
                  <p:embed/>
                </p:oleObj>
              </mc:Choice>
              <mc:Fallback>
                <p:oleObj name="Equation" r:id="rId12" imgW="3976920" imgH="26496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3886200"/>
                        <a:ext cx="3987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295659"/>
              </p:ext>
            </p:extLst>
          </p:nvPr>
        </p:nvGraphicFramePr>
        <p:xfrm>
          <a:off x="4489450" y="4216400"/>
          <a:ext cx="287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8" name="Equation" r:id="rId14" imgW="2861640" imgH="264960" progId="Equation.DSMT4">
                  <p:embed/>
                </p:oleObj>
              </mc:Choice>
              <mc:Fallback>
                <p:oleObj name="Equation" r:id="rId14" imgW="2861640" imgH="26496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4216400"/>
                        <a:ext cx="287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526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515</Words>
  <Application>Microsoft Office PowerPoint</Application>
  <PresentationFormat>On-screen Show (4:3)</PresentationFormat>
  <Paragraphs>65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Courier New</vt:lpstr>
      <vt:lpstr>Symbol</vt:lpstr>
      <vt:lpstr>Times New Roman</vt:lpstr>
      <vt:lpstr>Office Theme</vt:lpstr>
      <vt:lpstr>Equation</vt:lpstr>
      <vt:lpstr>MathType 6.0 Equation</vt:lpstr>
      <vt:lpstr>Section 9.10</vt:lpstr>
      <vt:lpstr>Objectives</vt:lpstr>
      <vt:lpstr>Solving Absolute Value Inequalities with &lt; (or ≤)</vt:lpstr>
      <vt:lpstr>Solving Absolute Value Inequalities</vt:lpstr>
      <vt:lpstr>Example 1:  Solving Absolute Value Inequalities</vt:lpstr>
      <vt:lpstr>Example 2:  Solving Absolute Value Inequalities</vt:lpstr>
      <vt:lpstr>Example 3:  Solving Absolute Value Inequalities</vt:lpstr>
      <vt:lpstr>Example 4:  Solving Absolute Value Inequalities</vt:lpstr>
      <vt:lpstr>Example 5:  Solving Absolute Value Inequalities</vt:lpstr>
      <vt:lpstr>Example 5:  Solving Absolute Value Inequalities (cont.)</vt:lpstr>
      <vt:lpstr>Solving Absolute Value Inequalities</vt:lpstr>
      <vt:lpstr>Solving Absolute Value Inequalities with &gt; (or ≥)</vt:lpstr>
      <vt:lpstr>Example 6:  Solving Absolute Value Inequalities</vt:lpstr>
      <vt:lpstr>Example 7:  Solving Absolute Value Inequalities</vt:lpstr>
      <vt:lpstr>Example 8:  Solving Absolute Value Inequalities</vt:lpstr>
      <vt:lpstr>Example 9:  Solving Absolute Value Inequalities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</dc:title>
  <dc:creator>Hawkes Learning</dc:creator>
  <cp:lastModifiedBy>Lisa Hinton</cp:lastModifiedBy>
  <cp:revision>370</cp:revision>
  <dcterms:created xsi:type="dcterms:W3CDTF">2013-04-26T14:43:13Z</dcterms:created>
  <dcterms:modified xsi:type="dcterms:W3CDTF">2018-08-17T18:48:41Z</dcterms:modified>
</cp:coreProperties>
</file>