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83" r:id="rId4"/>
    <p:sldId id="261" r:id="rId5"/>
    <p:sldId id="262" r:id="rId6"/>
    <p:sldId id="263" r:id="rId7"/>
    <p:sldId id="266" r:id="rId8"/>
    <p:sldId id="284" r:id="rId9"/>
    <p:sldId id="267" r:id="rId10"/>
    <p:sldId id="268" r:id="rId11"/>
    <p:sldId id="269" r:id="rId12"/>
    <p:sldId id="270" r:id="rId13"/>
    <p:sldId id="271" r:id="rId14"/>
    <p:sldId id="282" r:id="rId15"/>
    <p:sldId id="272" r:id="rId16"/>
    <p:sldId id="275" r:id="rId17"/>
    <p:sldId id="276" r:id="rId18"/>
    <p:sldId id="278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4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111" d="100"/>
          <a:sy n="111" d="100"/>
        </p:scale>
        <p:origin x="114" y="11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5.w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emf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image" Target="../media/image13.wmf"/><Relationship Id="rId7" Type="http://schemas.openxmlformats.org/officeDocument/2006/relationships/image" Target="../media/image15.emf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8.bin"/><Relationship Id="rId2" Type="http://schemas.openxmlformats.org/officeDocument/2006/relationships/oleObject" Target="../embeddings/oleObject11.bin"/><Relationship Id="rId16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4.bin"/><Relationship Id="rId2" Type="http://schemas.openxmlformats.org/officeDocument/2006/relationships/oleObject" Target="../embeddings/oleObject19.bin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wmf"/><Relationship Id="rId5" Type="http://schemas.openxmlformats.org/officeDocument/2006/relationships/image" Target="../media/image22.e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i="1" dirty="0"/>
              <a:t>Slope-Intercept Form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 the Slope of a Vertical 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equation and slope of the vertical line through the point </a:t>
            </a:r>
            <a:r>
              <a:rPr lang="en-US" i="0" dirty="0">
                <a:solidFill>
                  <a:srgbClr val="0000FF"/>
                </a:solidFill>
              </a:rPr>
              <a:t>(3, 2)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is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= 3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</a:p>
          <a:p>
            <a:pPr marL="533400" indent="-533400"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</a:t>
            </a:r>
            <a:r>
              <a:rPr lang="en-US" i="0" dirty="0">
                <a:solidFill>
                  <a:srgbClr val="FF0000"/>
                </a:solidFill>
              </a:rPr>
              <a:t>slope is undefined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91840" cy="32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The Slope </a:t>
            </a:r>
            <a:r>
              <a:rPr lang="en-US" i="1" dirty="0"/>
              <a:t>m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an equation in the form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the slope of the line is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i="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Slope-Intercept Form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638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An equation of the form</a:t>
            </a:r>
          </a:p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1" dirty="0">
                <a:solidFill>
                  <a:srgbClr val="0000FF"/>
                </a:solidFill>
              </a:rPr>
              <a:t>			y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</a:p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is called the </a:t>
            </a:r>
            <a:r>
              <a:rPr lang="en-US" b="1" i="0" dirty="0">
                <a:solidFill>
                  <a:srgbClr val="C00000"/>
                </a:solidFill>
              </a:rPr>
              <a:t>slope-intercept </a:t>
            </a:r>
            <a:r>
              <a:rPr lang="en-US" i="0" dirty="0">
                <a:solidFill>
                  <a:srgbClr val="000000"/>
                </a:solidFill>
              </a:rPr>
              <a:t>form for the equation of a line that has </a:t>
            </a:r>
            <a:r>
              <a:rPr lang="en-US" b="1" i="0" dirty="0">
                <a:solidFill>
                  <a:srgbClr val="C00000"/>
                </a:solidFill>
              </a:rPr>
              <a:t>slope</a:t>
            </a:r>
            <a:r>
              <a:rPr lang="en-US" i="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b="1" i="1" dirty="0">
                <a:solidFill>
                  <a:srgbClr val="C00000"/>
                </a:solidFill>
              </a:rPr>
              <a:t>y</a:t>
            </a:r>
            <a:r>
              <a:rPr lang="en-US" b="1" i="0" dirty="0">
                <a:solidFill>
                  <a:srgbClr val="C00000"/>
                </a:solidFill>
              </a:rPr>
              <a:t>-intercept </a:t>
            </a:r>
            <a:r>
              <a:rPr lang="en-US" i="0" dirty="0">
                <a:solidFill>
                  <a:srgbClr val="0000FF"/>
                </a:solidFill>
              </a:rPr>
              <a:t>(0,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FF"/>
                </a:solidFill>
              </a:rPr>
              <a:t>)</a:t>
            </a:r>
            <a:r>
              <a:rPr lang="en-US" i="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slope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</a:t>
            </a:r>
            <a:r>
              <a:rPr lang="en-US" sz="2800" dirty="0"/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graph the line.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  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805571"/>
              </p:ext>
            </p:extLst>
          </p:nvPr>
        </p:nvGraphicFramePr>
        <p:xfrm>
          <a:off x="558800" y="3276600"/>
          <a:ext cx="18335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541" imgH="355508" progId="Equation.DSMT4">
                  <p:embed/>
                </p:oleObj>
              </mc:Choice>
              <mc:Fallback>
                <p:oleObj name="Equation" r:id="rId2" imgW="1777541" imgH="355508" progId="Equation.DSMT4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276600"/>
                        <a:ext cx="18335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05507"/>
              </p:ext>
            </p:extLst>
          </p:nvPr>
        </p:nvGraphicFramePr>
        <p:xfrm>
          <a:off x="1708150" y="5100482"/>
          <a:ext cx="1422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7960" imgH="886680" progId="Equation.DSMT4">
                  <p:embed/>
                </p:oleObj>
              </mc:Choice>
              <mc:Fallback>
                <p:oleObj name="Equation" r:id="rId4" imgW="1407960" imgH="886680" progId="Equation.DSMT4">
                  <p:embed/>
                  <p:pic>
                    <p:nvPicPr>
                      <p:cNvPr id="0" name="Picture 7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5100482"/>
                        <a:ext cx="1422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407663"/>
              </p:ext>
            </p:extLst>
          </p:nvPr>
        </p:nvGraphicFramePr>
        <p:xfrm>
          <a:off x="1473200" y="4249788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7874" imgH="838292" progId="Equation.DSMT4">
                  <p:embed/>
                </p:oleObj>
              </mc:Choice>
              <mc:Fallback>
                <p:oleObj name="Equation" r:id="rId6" imgW="1727874" imgH="838292" progId="Equation.DSMT4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249788"/>
                        <a:ext cx="1727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81094"/>
              </p:ext>
            </p:extLst>
          </p:nvPr>
        </p:nvGraphicFramePr>
        <p:xfrm>
          <a:off x="1511300" y="3768144"/>
          <a:ext cx="156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62031" imgH="355508" progId="Equation.DSMT4">
                  <p:embed/>
                </p:oleObj>
              </mc:Choice>
              <mc:Fallback>
                <p:oleObj name="Equation" r:id="rId8" imgW="1562031" imgH="355508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768144"/>
                        <a:ext cx="156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404811-8C24-31B7-3362-65599209FD79}"/>
              </a:ext>
            </a:extLst>
          </p:cNvPr>
          <p:cNvSpPr txBox="1"/>
          <p:nvPr/>
        </p:nvSpPr>
        <p:spPr>
          <a:xfrm>
            <a:off x="4267200" y="3930907"/>
            <a:ext cx="424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Thus,              which is the slope, and </a:t>
            </a:r>
            <a:r>
              <a:rPr lang="en-US" sz="2800" i="1" dirty="0"/>
              <a:t>b</a:t>
            </a:r>
            <a:r>
              <a:rPr lang="en-US" sz="2800" dirty="0"/>
              <a:t> is </a:t>
            </a:r>
            <a:r>
              <a:rPr lang="en-US" sz="2800" dirty="0">
                <a:solidFill>
                  <a:srgbClr val="9900FF"/>
                </a:solidFill>
              </a:rPr>
              <a:t>2</a:t>
            </a:r>
            <a:r>
              <a:rPr lang="en-US" sz="2800" dirty="0"/>
              <a:t>, making the </a:t>
            </a:r>
            <a:r>
              <a:rPr lang="en-US" sz="2800" i="1" dirty="0"/>
              <a:t>y</a:t>
            </a:r>
            <a:r>
              <a:rPr lang="en-US" sz="2800" dirty="0"/>
              <a:t>-intercept </a:t>
            </a:r>
            <a:r>
              <a:rPr lang="en-US" sz="2800" dirty="0">
                <a:solidFill>
                  <a:srgbClr val="FF0000"/>
                </a:solidFill>
              </a:rPr>
              <a:t>(0, 2)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01520D60-F6CE-FB30-CEF1-EAE19E2EF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4601"/>
              </p:ext>
            </p:extLst>
          </p:nvPr>
        </p:nvGraphicFramePr>
        <p:xfrm>
          <a:off x="5181600" y="3945944"/>
          <a:ext cx="98901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838080" progId="Equation.DSMT4">
                  <p:embed/>
                </p:oleObj>
              </mc:Choice>
              <mc:Fallback>
                <p:oleObj name="Equation" r:id="rId10" imgW="990360" imgH="838080" progId="Equation.DSMT4">
                  <p:embed/>
                  <p:pic>
                    <p:nvPicPr>
                      <p:cNvPr id="286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45944"/>
                        <a:ext cx="989013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cont.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pic>
        <p:nvPicPr>
          <p:cNvPr id="28864" name="Picture 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104" y="1280160"/>
            <a:ext cx="3282696" cy="33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856C9183-003E-120C-3761-DAC3665D8557}"/>
              </a:ext>
            </a:extLst>
          </p:cNvPr>
          <p:cNvSpPr txBox="1">
            <a:spLocks/>
          </p:cNvSpPr>
          <p:nvPr/>
        </p:nvSpPr>
        <p:spPr>
          <a:xfrm>
            <a:off x="457200" y="1280160"/>
            <a:ext cx="4846320" cy="31085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/>
              <a:t>As shown in the graph, if we “rise” 2 units up and “run” 3 units to the right</a:t>
            </a:r>
            <a:r>
              <a:rPr lang="en-US" b="1" dirty="0"/>
              <a:t> from the </a:t>
            </a:r>
            <a:br>
              <a:rPr lang="en-US" b="1" dirty="0"/>
            </a:br>
            <a:r>
              <a:rPr lang="en-US" b="1" i="1" dirty="0"/>
              <a:t>y­-</a:t>
            </a:r>
            <a:r>
              <a:rPr lang="en-US" b="1" dirty="0"/>
              <a:t>intercept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b="1" dirty="0">
                <a:solidFill>
                  <a:srgbClr val="000099"/>
                </a:solidFill>
              </a:rPr>
              <a:t>0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en-US" b="1" dirty="0">
                <a:solidFill>
                  <a:srgbClr val="000099"/>
                </a:solidFill>
              </a:rPr>
              <a:t>2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, we locate another point, </a:t>
            </a:r>
            <a:r>
              <a:rPr lang="en-US" dirty="0">
                <a:solidFill>
                  <a:srgbClr val="000099"/>
                </a:solidFill>
              </a:rPr>
              <a:t>(3, 4)</a:t>
            </a:r>
            <a:r>
              <a:rPr lang="en-US" dirty="0"/>
              <a:t>.  The line can be drawn through these two points.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)</a:t>
            </a: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465826" y="1249263"/>
            <a:ext cx="48681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shown in the </a:t>
            </a:r>
            <a:r>
              <a:rPr lang="en-US" sz="2800" dirty="0"/>
              <a:t>second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graph, we could also first “run”  3 units right and “rise” 2 units up from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to locate the point (3, 4) on the graph.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A8102-9199-27CA-9144-E1555765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676" y="1249262"/>
            <a:ext cx="3378324" cy="339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slope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lang="en-US" sz="2800" dirty="0"/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graph the line.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endParaRPr lang="en-US" sz="3200" dirty="0">
              <a:solidFill>
                <a:schemeClr val="accent1"/>
              </a:solidFill>
              <a:latin typeface="Symbol" pitchFamily="18" charset="2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90943"/>
              </p:ext>
            </p:extLst>
          </p:nvPr>
        </p:nvGraphicFramePr>
        <p:xfrm>
          <a:off x="476250" y="32829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0280" imgH="329040" progId="Equation.DSMT4">
                  <p:embed/>
                </p:oleObj>
              </mc:Choice>
              <mc:Fallback>
                <p:oleObj name="Equation" r:id="rId2" imgW="1700280" imgH="329040" progId="Equation.DSMT4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2829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316767"/>
              </p:ext>
            </p:extLst>
          </p:nvPr>
        </p:nvGraphicFramePr>
        <p:xfrm>
          <a:off x="1020763" y="3740150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920" imgH="329040" progId="Equation.DSMT4">
                  <p:embed/>
                </p:oleObj>
              </mc:Choice>
              <mc:Fallback>
                <p:oleObj name="Equation" r:id="rId4" imgW="1663920" imgH="329040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740150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72627"/>
              </p:ext>
            </p:extLst>
          </p:nvPr>
        </p:nvGraphicFramePr>
        <p:xfrm>
          <a:off x="976313" y="4159250"/>
          <a:ext cx="1841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440" imgH="886680" progId="Equation.DSMT4">
                  <p:embed/>
                </p:oleObj>
              </mc:Choice>
              <mc:Fallback>
                <p:oleObj name="Equation" r:id="rId6" imgW="1828440" imgH="88668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4159250"/>
                        <a:ext cx="1841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3562"/>
              </p:ext>
            </p:extLst>
          </p:nvPr>
        </p:nvGraphicFramePr>
        <p:xfrm>
          <a:off x="1290638" y="5073650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6560" imgH="886680" progId="Equation.DSMT4">
                  <p:embed/>
                </p:oleObj>
              </mc:Choice>
              <mc:Fallback>
                <p:oleObj name="Equation" r:id="rId8" imgW="1636560" imgH="8866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5073650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67013B-FCEE-5B37-722F-28F39D2449C2}"/>
              </a:ext>
            </a:extLst>
          </p:cNvPr>
          <p:cNvSpPr txBox="1">
            <a:spLocks/>
          </p:cNvSpPr>
          <p:nvPr/>
        </p:nvSpPr>
        <p:spPr>
          <a:xfrm>
            <a:off x="3962400" y="3774800"/>
            <a:ext cx="4989934" cy="2077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Thus,                 which is the slope,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making the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Object 548">
            <a:extLst>
              <a:ext uri="{FF2B5EF4-FFF2-40B4-BE49-F238E27FC236}">
                <a16:creationId xmlns:a16="http://schemas.microsoft.com/office/drawing/2014/main" id="{AEB7DDED-426A-D3F9-A4BF-2B82737EE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695887"/>
              </p:ext>
            </p:extLst>
          </p:nvPr>
        </p:nvGraphicFramePr>
        <p:xfrm>
          <a:off x="4876800" y="3802062"/>
          <a:ext cx="12303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560" imgH="838080" progId="Equation.DSMT4">
                  <p:embed/>
                </p:oleObj>
              </mc:Choice>
              <mc:Fallback>
                <p:oleObj name="Equation" r:id="rId10" imgW="1231560" imgH="838080" progId="Equation.DSMT4">
                  <p:embed/>
                  <p:pic>
                    <p:nvPicPr>
                      <p:cNvPr id="9764" name="Object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802062"/>
                        <a:ext cx="12303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207" y="1241015"/>
            <a:ext cx="5010181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2800" dirty="0"/>
              <a:t>We can treat 	         as    	         and the “rise” as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1 and the “run” as 2.  Moving from (0,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3) as shown in the graph, we locate another point </a:t>
            </a:r>
            <a:r>
              <a:rPr lang="en-US" sz="2800" dirty="0">
                <a:solidFill>
                  <a:srgbClr val="000099"/>
                </a:solidFill>
              </a:rPr>
              <a:t>(2,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 -</a:t>
            </a:r>
            <a:r>
              <a:rPr lang="en-US" sz="2800" dirty="0">
                <a:solidFill>
                  <a:srgbClr val="000099"/>
                </a:solidFill>
              </a:rPr>
              <a:t>4)</a:t>
            </a:r>
            <a:r>
              <a:rPr lang="en-US" sz="2800" dirty="0"/>
              <a:t> on the graph and draw the line.</a:t>
            </a:r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)</a:t>
            </a:r>
          </a:p>
        </p:txBody>
      </p:sp>
      <p:graphicFrame>
        <p:nvGraphicFramePr>
          <p:cNvPr id="9765" name="Object 5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129283"/>
              </p:ext>
            </p:extLst>
          </p:nvPr>
        </p:nvGraphicFramePr>
        <p:xfrm>
          <a:off x="2514600" y="1219200"/>
          <a:ext cx="11160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838080" progId="Equation.DSMT4">
                  <p:embed/>
                </p:oleObj>
              </mc:Choice>
              <mc:Fallback>
                <p:oleObj name="Equation" r:id="rId2" imgW="1117440" imgH="838080" progId="Equation.DSMT4">
                  <p:embed/>
                  <p:pic>
                    <p:nvPicPr>
                      <p:cNvPr id="0" name="Picture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19200"/>
                        <a:ext cx="11160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6" name="Object 5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74362"/>
              </p:ext>
            </p:extLst>
          </p:nvPr>
        </p:nvGraphicFramePr>
        <p:xfrm>
          <a:off x="4191000" y="1211262"/>
          <a:ext cx="10779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838080" progId="Equation.DSMT4">
                  <p:embed/>
                </p:oleObj>
              </mc:Choice>
              <mc:Fallback>
                <p:oleObj name="Equation" r:id="rId4" imgW="1079280" imgH="838080" progId="Equation.DSMT4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1262"/>
                        <a:ext cx="10779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735">
            <a:extLst>
              <a:ext uri="{FF2B5EF4-FFF2-40B4-BE49-F238E27FC236}">
                <a16:creationId xmlns:a16="http://schemas.microsoft.com/office/drawing/2014/main" id="{5DC4DDA5-614D-1F3D-2D76-BDABE9C40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3314" y="1178200"/>
            <a:ext cx="3310128" cy="33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064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equation of the line through the point </a:t>
            </a:r>
            <a:r>
              <a:rPr lang="en-US" sz="2800" dirty="0">
                <a:solidFill>
                  <a:srgbClr val="0000FF"/>
                </a:solidFill>
              </a:rPr>
              <a:t>(0,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 -</a:t>
            </a:r>
            <a:r>
              <a:rPr lang="en-US" sz="2800" dirty="0">
                <a:solidFill>
                  <a:srgbClr val="0000FF"/>
                </a:solidFill>
              </a:rPr>
              <a:t>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defTabSz="406400">
              <a:spcBef>
                <a:spcPts val="18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slope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-coordinate is 0, we know that the point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-intercept. So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The slope is        So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Substituting in slope-intercept form,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b,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gives the result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Finding Equations Given the Slope and the </a:t>
            </a:r>
            <a:r>
              <a:rPr lang="en-US" i="1" dirty="0"/>
              <a:t>y</a:t>
            </a:r>
            <a:r>
              <a:rPr lang="en-US" dirty="0"/>
              <a:t>-Intercept</a:t>
            </a:r>
            <a:endParaRPr lang="en-US" sz="3200" dirty="0">
              <a:solidFill>
                <a:schemeClr val="accent1"/>
              </a:solidFill>
              <a:latin typeface="Symbol" pitchFamily="18" charset="2"/>
            </a:endParaRP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45776"/>
              </p:ext>
            </p:extLst>
          </p:nvPr>
        </p:nvGraphicFramePr>
        <p:xfrm>
          <a:off x="2130420" y="1792743"/>
          <a:ext cx="3381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831" imgH="837787" progId="Equation.DSMT4">
                  <p:embed/>
                </p:oleObj>
              </mc:Choice>
              <mc:Fallback>
                <p:oleObj name="Equation" r:id="rId2" imgW="342831" imgH="837787" progId="Equation.DSMT4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0" y="1792743"/>
                        <a:ext cx="3381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4556"/>
              </p:ext>
            </p:extLst>
          </p:nvPr>
        </p:nvGraphicFramePr>
        <p:xfrm>
          <a:off x="2855913" y="4751388"/>
          <a:ext cx="15589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838080" progId="Equation.DSMT4">
                  <p:embed/>
                </p:oleObj>
              </mc:Choice>
              <mc:Fallback>
                <p:oleObj name="Equation" r:id="rId4" imgW="1549080" imgH="838080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751388"/>
                        <a:ext cx="15589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7" name="Object 7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38134"/>
              </p:ext>
            </p:extLst>
          </p:nvPr>
        </p:nvGraphicFramePr>
        <p:xfrm>
          <a:off x="473978" y="4259262"/>
          <a:ext cx="9636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838080" progId="Equation.DSMT4">
                  <p:embed/>
                </p:oleObj>
              </mc:Choice>
              <mc:Fallback>
                <p:oleObj name="Equation" r:id="rId6" imgW="965160" imgH="83808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78" y="4259262"/>
                        <a:ext cx="9636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8" name="Object 734"/>
          <p:cNvGraphicFramePr>
            <a:graphicFrameLocks noChangeAspect="1"/>
          </p:cNvGraphicFramePr>
          <p:nvPr/>
        </p:nvGraphicFramePr>
        <p:xfrm>
          <a:off x="7458512" y="3573462"/>
          <a:ext cx="3429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838080" progId="Equation.DSMT4">
                  <p:embed/>
                </p:oleObj>
              </mc:Choice>
              <mc:Fallback>
                <p:oleObj name="Equation" r:id="rId8" imgW="342720" imgH="8380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512" y="3573462"/>
                        <a:ext cx="3429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80160"/>
            <a:ext cx="8229600" cy="345325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                 and                   be two points on a line. 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slope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calculated as follows. </a:t>
            </a: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letter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standard notation for representing the slope of a line.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Formula: Slope</a:t>
            </a:r>
          </a:p>
        </p:txBody>
      </p:sp>
      <p:graphicFrame>
        <p:nvGraphicFramePr>
          <p:cNvPr id="614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38280709"/>
              </p:ext>
            </p:extLst>
          </p:nvPr>
        </p:nvGraphicFramePr>
        <p:xfrm>
          <a:off x="1085538" y="1330414"/>
          <a:ext cx="1295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939" imgH="482278" progId="Equation.DSMT4">
                  <p:embed/>
                </p:oleObj>
              </mc:Choice>
              <mc:Fallback>
                <p:oleObj name="Equation" r:id="rId2" imgW="1307939" imgH="482278" progId="Equation.DSMT4">
                  <p:embed/>
                  <p:pic>
                    <p:nvPicPr>
                      <p:cNvPr id="0" name="Picture 5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538" y="1330414"/>
                        <a:ext cx="1295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05005"/>
              </p:ext>
            </p:extLst>
          </p:nvPr>
        </p:nvGraphicFramePr>
        <p:xfrm>
          <a:off x="3107092" y="1325651"/>
          <a:ext cx="133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293" imgH="482278" progId="Equation.DSMT4">
                  <p:embed/>
                </p:oleObj>
              </mc:Choice>
              <mc:Fallback>
                <p:oleObj name="Equation" r:id="rId4" imgW="1333293" imgH="482278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092" y="1325651"/>
                        <a:ext cx="1333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018864"/>
              </p:ext>
            </p:extLst>
          </p:nvPr>
        </p:nvGraphicFramePr>
        <p:xfrm>
          <a:off x="2522538" y="2432050"/>
          <a:ext cx="38369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22480" imgH="914400" progId="Equation.DSMT4">
                  <p:embed/>
                </p:oleObj>
              </mc:Choice>
              <mc:Fallback>
                <p:oleObj name="Equation" r:id="rId6" imgW="3822480" imgH="914400" progId="Equation.DSMT4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2432050"/>
                        <a:ext cx="38369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138499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lvl="0" indent="-15875">
              <a:spcBef>
                <a:spcPct val="20000"/>
              </a:spcBef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</a:rPr>
              <a:t>In the notation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, 1 is called a </a:t>
            </a:r>
            <a:r>
              <a:rPr lang="en-US" sz="2800" b="1" dirty="0">
                <a:solidFill>
                  <a:srgbClr val="C00000"/>
                </a:solidFill>
              </a:rPr>
              <a:t>subscript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 is read “</a:t>
            </a:r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sub 1.” Similarly,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is read “</a:t>
            </a:r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sub 2.” Subscripts are used in labeling and are not used in calculations.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1539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Find the slope of the line that contains the points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8C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then graph the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Solution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Finding the Slope of a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80717"/>
            <a:ext cx="392144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/>
              <a:t>For            , use             and</a:t>
            </a:r>
          </a:p>
          <a:p>
            <a:pPr lvl="0">
              <a:spcBef>
                <a:spcPts val="1200"/>
              </a:spcBef>
            </a:pPr>
            <a:r>
              <a:rPr lang="en-US" sz="2800" dirty="0"/>
              <a:t>for            , use          .</a:t>
            </a:r>
          </a:p>
          <a:p>
            <a:endParaRPr lang="en-US" sz="2800" dirty="0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835202"/>
              </p:ext>
            </p:extLst>
          </p:nvPr>
        </p:nvGraphicFramePr>
        <p:xfrm>
          <a:off x="1082675" y="2928938"/>
          <a:ext cx="939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95000" progId="Equation.DSMT4">
                  <p:embed/>
                </p:oleObj>
              </mc:Choice>
              <mc:Fallback>
                <p:oleObj name="Equation" r:id="rId2" imgW="927000" imgH="4950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928938"/>
                        <a:ext cx="939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565"/>
              </p:ext>
            </p:extLst>
          </p:nvPr>
        </p:nvGraphicFramePr>
        <p:xfrm>
          <a:off x="508000" y="3957638"/>
          <a:ext cx="2724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640" imgH="927000" progId="Equation.DSMT4">
                  <p:embed/>
                </p:oleObj>
              </mc:Choice>
              <mc:Fallback>
                <p:oleObj name="Equation" r:id="rId4" imgW="2717640" imgH="9270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957638"/>
                        <a:ext cx="2724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786112"/>
              </p:ext>
            </p:extLst>
          </p:nvPr>
        </p:nvGraphicFramePr>
        <p:xfrm>
          <a:off x="1004888" y="3498850"/>
          <a:ext cx="955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495000" progId="Equation.DSMT4">
                  <p:embed/>
                </p:oleObj>
              </mc:Choice>
              <mc:Fallback>
                <p:oleObj name="Equation" r:id="rId6" imgW="939600" imgH="4950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498850"/>
                        <a:ext cx="955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455796"/>
              </p:ext>
            </p:extLst>
          </p:nvPr>
        </p:nvGraphicFramePr>
        <p:xfrm>
          <a:off x="2628900" y="3489325"/>
          <a:ext cx="82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495000" progId="Equation.DSMT4">
                  <p:embed/>
                </p:oleObj>
              </mc:Choice>
              <mc:Fallback>
                <p:oleObj name="Equation" r:id="rId8" imgW="812520" imgH="4950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489325"/>
                        <a:ext cx="827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51435"/>
              </p:ext>
            </p:extLst>
          </p:nvPr>
        </p:nvGraphicFramePr>
        <p:xfrm>
          <a:off x="1927225" y="4992688"/>
          <a:ext cx="14620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952200" progId="Equation.DSMT4">
                  <p:embed/>
                </p:oleObj>
              </mc:Choice>
              <mc:Fallback>
                <p:oleObj name="Equation" r:id="rId10" imgW="1447560" imgH="952200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992688"/>
                        <a:ext cx="14620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20144"/>
              </p:ext>
            </p:extLst>
          </p:nvPr>
        </p:nvGraphicFramePr>
        <p:xfrm>
          <a:off x="3505200" y="4941660"/>
          <a:ext cx="546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0280" imgH="886680" progId="Equation.DSMT4">
                  <p:embed/>
                </p:oleObj>
              </mc:Choice>
              <mc:Fallback>
                <p:oleObj name="Equation" r:id="rId12" imgW="530280" imgH="886680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41660"/>
                        <a:ext cx="546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047" name="Picture 25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55066" y="2362200"/>
            <a:ext cx="3273552" cy="33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1EA45991-9258-4B2B-AE49-20A7FA231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781729"/>
              </p:ext>
            </p:extLst>
          </p:nvPr>
        </p:nvGraphicFramePr>
        <p:xfrm>
          <a:off x="2679700" y="2936875"/>
          <a:ext cx="9620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52200" imgH="482400" progId="Equation.DSMT4">
                  <p:embed/>
                </p:oleObj>
              </mc:Choice>
              <mc:Fallback>
                <p:oleObj name="Equation" r:id="rId15" imgW="952200" imgH="482400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5763D5CE-86D0-4E32-B84B-50C4722C3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2936875"/>
                        <a:ext cx="9620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Finding the Slope of a Line (cont.)</a:t>
            </a: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38576"/>
              </p:ext>
            </p:extLst>
          </p:nvPr>
        </p:nvGraphicFramePr>
        <p:xfrm>
          <a:off x="511175" y="2724150"/>
          <a:ext cx="2741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30240" imgH="927000" progId="Equation.DSMT4">
                  <p:embed/>
                </p:oleObj>
              </mc:Choice>
              <mc:Fallback>
                <p:oleObj name="Equation" r:id="rId2" imgW="2730240" imgH="9270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724150"/>
                        <a:ext cx="274161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99093"/>
              </p:ext>
            </p:extLst>
          </p:nvPr>
        </p:nvGraphicFramePr>
        <p:xfrm>
          <a:off x="2895600" y="4885744"/>
          <a:ext cx="546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0280" imgH="886680" progId="Equation.DSMT4">
                  <p:embed/>
                </p:oleObj>
              </mc:Choice>
              <mc:Fallback>
                <p:oleObj name="Equation" r:id="rId4" imgW="530280" imgH="886680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85744"/>
                        <a:ext cx="546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420498"/>
              </p:ext>
            </p:extLst>
          </p:nvPr>
        </p:nvGraphicFramePr>
        <p:xfrm>
          <a:off x="1905000" y="4911725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2600" imgH="886680" progId="Equation.DSMT4">
                  <p:embed/>
                </p:oleObj>
              </mc:Choice>
              <mc:Fallback>
                <p:oleObj name="Equation" r:id="rId6" imgW="822600" imgH="88668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11725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1121"/>
              </p:ext>
            </p:extLst>
          </p:nvPr>
        </p:nvGraphicFramePr>
        <p:xfrm>
          <a:off x="1947863" y="3865563"/>
          <a:ext cx="12239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838080" progId="Equation.DSMT4">
                  <p:embed/>
                </p:oleObj>
              </mc:Choice>
              <mc:Fallback>
                <p:oleObj name="Equation" r:id="rId8" imgW="1206360" imgH="838080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3865563"/>
                        <a:ext cx="12239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9880" y="1338471"/>
            <a:ext cx="4616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Or, for             , use           and</a:t>
            </a:r>
          </a:p>
          <a:p>
            <a:pPr lvl="0">
              <a:spcBef>
                <a:spcPts val="1200"/>
              </a:spcBef>
            </a:pPr>
            <a:r>
              <a:rPr lang="en-US" sz="2800" dirty="0"/>
              <a:t>for             , use             .</a:t>
            </a:r>
          </a:p>
        </p:txBody>
      </p:sp>
      <p:pic>
        <p:nvPicPr>
          <p:cNvPr id="33171" name="Picture 4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2209800"/>
            <a:ext cx="3310128" cy="33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60851E03-F0E4-4FFA-9007-189F9E82B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26930"/>
              </p:ext>
            </p:extLst>
          </p:nvPr>
        </p:nvGraphicFramePr>
        <p:xfrm>
          <a:off x="1590558" y="1314567"/>
          <a:ext cx="939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27000" imgH="495000" progId="Equation.DSMT4">
                  <p:embed/>
                </p:oleObj>
              </mc:Choice>
              <mc:Fallback>
                <p:oleObj name="Equation" r:id="rId11" imgW="927000" imgH="49500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558" y="1314567"/>
                        <a:ext cx="939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A10C1E0E-7886-4F96-8119-E80B3AF0B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82341"/>
              </p:ext>
            </p:extLst>
          </p:nvPr>
        </p:nvGraphicFramePr>
        <p:xfrm>
          <a:off x="3227492" y="1316947"/>
          <a:ext cx="82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520" imgH="495000" progId="Equation.DSMT4">
                  <p:embed/>
                </p:oleObj>
              </mc:Choice>
              <mc:Fallback>
                <p:oleObj name="Equation" r:id="rId13" imgW="812520" imgH="495000" progId="Equation.DSMT4">
                  <p:embed/>
                  <p:pic>
                    <p:nvPicPr>
                      <p:cNvPr id="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492" y="1316947"/>
                        <a:ext cx="827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3BB3694F-E79E-47B0-A052-0A51271F8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21854"/>
              </p:ext>
            </p:extLst>
          </p:nvPr>
        </p:nvGraphicFramePr>
        <p:xfrm>
          <a:off x="1112720" y="1892469"/>
          <a:ext cx="955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39600" imgH="495000" progId="Equation.DSMT4">
                  <p:embed/>
                </p:oleObj>
              </mc:Choice>
              <mc:Fallback>
                <p:oleObj name="Equation" r:id="rId15" imgW="939600" imgH="495000" progId="Equation.DSMT4">
                  <p:embed/>
                  <p:pic>
                    <p:nvPicPr>
                      <p:cNvPr id="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720" y="1892469"/>
                        <a:ext cx="955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5763D5CE-86D0-4E32-B84B-50C4722C3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09061"/>
              </p:ext>
            </p:extLst>
          </p:nvPr>
        </p:nvGraphicFramePr>
        <p:xfrm>
          <a:off x="2840038" y="1911350"/>
          <a:ext cx="923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14400" imgH="495000" progId="Equation.DSMT4">
                  <p:embed/>
                </p:oleObj>
              </mc:Choice>
              <mc:Fallback>
                <p:oleObj name="Equation" r:id="rId17" imgW="914400" imgH="495000" progId="Equation.DSMT4">
                  <p:embed/>
                  <p:pic>
                    <p:nvPicPr>
                      <p:cNvPr id="5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1911350"/>
                        <a:ext cx="923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Find the slope of the line that contains the points </a:t>
            </a:r>
            <a:r>
              <a:rPr lang="en-US" sz="2800" dirty="0">
                <a:solidFill>
                  <a:srgbClr val="0000FF"/>
                </a:solidFill>
              </a:rPr>
              <a:t>(1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, </a:t>
            </a:r>
            <a:r>
              <a:rPr lang="en-US" sz="2800" dirty="0">
                <a:solidFill>
                  <a:srgbClr val="0000FF"/>
                </a:solidFill>
              </a:rPr>
              <a:t>3)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00FF"/>
                </a:solidFill>
              </a:rPr>
              <a:t>(5,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1)</a:t>
            </a:r>
            <a:r>
              <a:rPr lang="en-US" sz="2800" dirty="0"/>
              <a:t>, then graph the line.</a:t>
            </a:r>
          </a:p>
          <a:p>
            <a:pPr algn="just">
              <a:spcBef>
                <a:spcPts val="600"/>
              </a:spcBef>
            </a:pPr>
            <a:r>
              <a:rPr lang="en-US" sz="2800" b="1" dirty="0"/>
              <a:t>Solution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For             , use           and for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             , use           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000" dirty="0"/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Finding the Slope of a Line</a:t>
            </a:r>
          </a:p>
        </p:txBody>
      </p:sp>
      <p:graphicFrame>
        <p:nvGraphicFramePr>
          <p:cNvPr id="51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42039"/>
              </p:ext>
            </p:extLst>
          </p:nvPr>
        </p:nvGraphicFramePr>
        <p:xfrm>
          <a:off x="490538" y="3878263"/>
          <a:ext cx="25622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838080" progId="Equation.DSMT4">
                  <p:embed/>
                </p:oleObj>
              </mc:Choice>
              <mc:Fallback>
                <p:oleObj name="Equation" r:id="rId2" imgW="2552400" imgH="83808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3878263"/>
                        <a:ext cx="25622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09384"/>
              </p:ext>
            </p:extLst>
          </p:nvPr>
        </p:nvGraphicFramePr>
        <p:xfrm>
          <a:off x="2828925" y="4768850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2600" imgH="886680" progId="Equation.DSMT4">
                  <p:embed/>
                </p:oleObj>
              </mc:Choice>
              <mc:Fallback>
                <p:oleObj name="Equation" r:id="rId4" imgW="822600" imgH="88668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768850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671639"/>
              </p:ext>
            </p:extLst>
          </p:nvPr>
        </p:nvGraphicFramePr>
        <p:xfrm>
          <a:off x="1951038" y="4768850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2600" imgH="886680" progId="Equation.DSMT4">
                  <p:embed/>
                </p:oleObj>
              </mc:Choice>
              <mc:Fallback>
                <p:oleObj name="Equation" r:id="rId6" imgW="822600" imgH="88668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4768850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94888"/>
              </p:ext>
            </p:extLst>
          </p:nvPr>
        </p:nvGraphicFramePr>
        <p:xfrm>
          <a:off x="1078140" y="2761088"/>
          <a:ext cx="101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495000" progId="Equation.DSMT4">
                  <p:embed/>
                </p:oleObj>
              </mc:Choice>
              <mc:Fallback>
                <p:oleObj name="Equation" r:id="rId8" imgW="1015920" imgH="4950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140" y="2761088"/>
                        <a:ext cx="101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438139"/>
              </p:ext>
            </p:extLst>
          </p:nvPr>
        </p:nvGraphicFramePr>
        <p:xfrm>
          <a:off x="2819400" y="2761088"/>
          <a:ext cx="736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495000" progId="Equation.DSMT4">
                  <p:embed/>
                </p:oleObj>
              </mc:Choice>
              <mc:Fallback>
                <p:oleObj name="Equation" r:id="rId10" imgW="736560" imgH="49500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61088"/>
                        <a:ext cx="736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0403"/>
              </p:ext>
            </p:extLst>
          </p:nvPr>
        </p:nvGraphicFramePr>
        <p:xfrm>
          <a:off x="2346325" y="3260725"/>
          <a:ext cx="850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38080" imgH="495000" progId="Equation.DSMT4">
                  <p:embed/>
                </p:oleObj>
              </mc:Choice>
              <mc:Fallback>
                <p:oleObj name="Equation" r:id="rId12" imgW="838080" imgH="4950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3260725"/>
                        <a:ext cx="850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098206"/>
              </p:ext>
            </p:extLst>
          </p:nvPr>
        </p:nvGraphicFramePr>
        <p:xfrm>
          <a:off x="565150" y="3259138"/>
          <a:ext cx="1042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520" imgH="495000" progId="Equation.DSMT4">
                  <p:embed/>
                </p:oleObj>
              </mc:Choice>
              <mc:Fallback>
                <p:oleObj name="Equation" r:id="rId14" imgW="1028520" imgH="4950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259138"/>
                        <a:ext cx="10429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066" name="Picture 2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57800" y="2438400"/>
            <a:ext cx="3044952" cy="30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Positive and Negative Slope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29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>
              <a:tabLst>
                <a:tab pos="4572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Lines with </a:t>
            </a:r>
            <a:r>
              <a:rPr lang="en-US" b="1" dirty="0">
                <a:solidFill>
                  <a:srgbClr val="C00000"/>
                </a:solidFill>
              </a:rPr>
              <a:t>positive slope go up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(increase) as we move along the line from left to right.</a:t>
            </a:r>
            <a:endParaRPr lang="en-US" i="0" dirty="0">
              <a:solidFill>
                <a:srgbClr val="000000"/>
              </a:solidFill>
            </a:endParaRPr>
          </a:p>
          <a:p>
            <a:pPr marL="15875" indent="-15875">
              <a:tabLst>
                <a:tab pos="4572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Lines with </a:t>
            </a:r>
            <a:r>
              <a:rPr lang="en-US" b="1" dirty="0">
                <a:solidFill>
                  <a:srgbClr val="C00000"/>
                </a:solidFill>
              </a:rPr>
              <a:t>negative slope go down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(decrease) as we move along the line from left to right.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Definition: </a:t>
            </a:r>
            <a:r>
              <a:rPr lang="en-US" sz="3200" dirty="0">
                <a:solidFill>
                  <a:schemeClr val="accent1"/>
                </a:solidFill>
              </a:rPr>
              <a:t>Horizontal and Vertical Lines</a:t>
            </a:r>
          </a:p>
        </p:txBody>
      </p:sp>
      <p:sp>
        <p:nvSpPr>
          <p:cNvPr id="1229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850011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following two general statements are true for horizontal and vertical lines.</a:t>
            </a:r>
          </a:p>
          <a:p>
            <a:pPr marL="514350" indent="-514350">
              <a:buFont typeface="+mj-lt"/>
              <a:buAutoNum type="arabicPeriod"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b="1" i="0" dirty="0">
                <a:solidFill>
                  <a:srgbClr val="C00000"/>
                </a:solidFill>
              </a:rPr>
              <a:t>horizontal lines</a:t>
            </a:r>
            <a:r>
              <a:rPr lang="en-US" i="0" dirty="0">
                <a:solidFill>
                  <a:srgbClr val="000000"/>
                </a:solidFill>
              </a:rPr>
              <a:t> (of the form </a:t>
            </a:r>
            <a:r>
              <a:rPr lang="en-US" b="1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= </a:t>
            </a:r>
            <a:r>
              <a:rPr lang="en-US" b="1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), the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slope is 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b="1" i="0" dirty="0">
                <a:solidFill>
                  <a:srgbClr val="C00000"/>
                </a:solidFill>
              </a:rPr>
              <a:t>vertical lines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(of the form </a:t>
            </a:r>
            <a:r>
              <a:rPr lang="en-US" b="1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= </a:t>
            </a:r>
            <a:r>
              <a:rPr lang="en-US" b="1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), the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slope is undefined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Finding the Slope of a Horizontal 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equation and slope of the horizontal line through the point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2, 5)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is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FF0000"/>
                </a:solidFill>
              </a:rPr>
              <a:t> 5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</a:t>
            </a:r>
            <a:r>
              <a:rPr lang="en-US" i="0" dirty="0">
                <a:solidFill>
                  <a:srgbClr val="FF0000"/>
                </a:solidFill>
              </a:rPr>
              <a:t>slope is 0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533400" indent="-533400" algn="just">
              <a:spcBef>
                <a:spcPct val="0"/>
              </a:spcBef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64408" cy="324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822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Courier New</vt:lpstr>
      <vt:lpstr>Office Theme</vt:lpstr>
      <vt:lpstr>Equation</vt:lpstr>
      <vt:lpstr>MathType 6.0 Equation</vt:lpstr>
      <vt:lpstr>Section 10.3</vt:lpstr>
      <vt:lpstr>Formula: Slope</vt:lpstr>
      <vt:lpstr>Note</vt:lpstr>
      <vt:lpstr>Example 1: Finding the Slope of a Line</vt:lpstr>
      <vt:lpstr>Example 1: Finding the Slope of a Line (cont.)</vt:lpstr>
      <vt:lpstr>Example 2: Finding the Slope of a Line</vt:lpstr>
      <vt:lpstr>Definition: Positive and Negative Slope</vt:lpstr>
      <vt:lpstr> Definition: Horizontal and Vertical Lines</vt:lpstr>
      <vt:lpstr>Example 3: Finding the Slope of a Horizontal Line</vt:lpstr>
      <vt:lpstr>Example 4: Finding the Slope of a Vertical Line</vt:lpstr>
      <vt:lpstr>Definition: The Slope m</vt:lpstr>
      <vt:lpstr>Definition: Slope-Intercept Form</vt:lpstr>
      <vt:lpstr>Example 5: Using Slope and the y-Intercept  to Graph a Line</vt:lpstr>
      <vt:lpstr>Example 5: Using Slope and the y-Intercept  to Graph a Line (cont.)</vt:lpstr>
      <vt:lpstr>Example 5: Using Slope and the y-Intercept  to Graph a Line (cont.)</vt:lpstr>
      <vt:lpstr>Example 6: Using Slope and the y-Intercept  to Graph a Line</vt:lpstr>
      <vt:lpstr>Example 6: Using Slope and the y-Intercept  to Graph a Line (cont.)</vt:lpstr>
      <vt:lpstr>Example 7: Finding Equations Given the Slope and the y-Intercept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Barbara Miller</cp:lastModifiedBy>
  <cp:revision>175</cp:revision>
  <dcterms:created xsi:type="dcterms:W3CDTF">2013-04-26T14:43:13Z</dcterms:created>
  <dcterms:modified xsi:type="dcterms:W3CDTF">2023-06-16T18:46:46Z</dcterms:modified>
</cp:coreProperties>
</file>