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260" r:id="rId3"/>
    <p:sldId id="302" r:id="rId4"/>
    <p:sldId id="288" r:id="rId5"/>
    <p:sldId id="261" r:id="rId6"/>
    <p:sldId id="286" r:id="rId7"/>
    <p:sldId id="264" r:id="rId8"/>
    <p:sldId id="284" r:id="rId9"/>
    <p:sldId id="303" r:id="rId10"/>
    <p:sldId id="269" r:id="rId11"/>
    <p:sldId id="270" r:id="rId12"/>
    <p:sldId id="271" r:id="rId13"/>
    <p:sldId id="273" r:id="rId14"/>
    <p:sldId id="285" r:id="rId15"/>
    <p:sldId id="289" r:id="rId16"/>
    <p:sldId id="290" r:id="rId17"/>
    <p:sldId id="291" r:id="rId18"/>
    <p:sldId id="277" r:id="rId19"/>
    <p:sldId id="300" r:id="rId20"/>
    <p:sldId id="278" r:id="rId21"/>
    <p:sldId id="293" r:id="rId22"/>
    <p:sldId id="294" r:id="rId23"/>
    <p:sldId id="295" r:id="rId24"/>
    <p:sldId id="301" r:id="rId25"/>
    <p:sldId id="297" r:id="rId26"/>
    <p:sldId id="298" r:id="rId27"/>
    <p:sldId id="29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9613" autoAdjust="0"/>
  </p:normalViewPr>
  <p:slideViewPr>
    <p:cSldViewPr>
      <p:cViewPr varScale="1">
        <p:scale>
          <a:sx n="111" d="100"/>
          <a:sy n="111" d="100"/>
        </p:scale>
        <p:origin x="174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6/19/2023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45.emf"/><Relationship Id="rId18" Type="http://schemas.openxmlformats.org/officeDocument/2006/relationships/oleObject" Target="../embeddings/oleObject50.bin"/><Relationship Id="rId26" Type="http://schemas.openxmlformats.org/officeDocument/2006/relationships/image" Target="../media/image51.wmf"/><Relationship Id="rId3" Type="http://schemas.openxmlformats.org/officeDocument/2006/relationships/image" Target="../media/image41.emf"/><Relationship Id="rId21" Type="http://schemas.openxmlformats.org/officeDocument/2006/relationships/oleObject" Target="../embeddings/oleObject52.bin"/><Relationship Id="rId7" Type="http://schemas.openxmlformats.org/officeDocument/2006/relationships/oleObject" Target="../embeddings/oleObject44.bin"/><Relationship Id="rId12" Type="http://schemas.openxmlformats.org/officeDocument/2006/relationships/oleObject" Target="../embeddings/oleObject47.bin"/><Relationship Id="rId17" Type="http://schemas.openxmlformats.org/officeDocument/2006/relationships/image" Target="../media/image47.wmf"/><Relationship Id="rId25" Type="http://schemas.openxmlformats.org/officeDocument/2006/relationships/oleObject" Target="../embeddings/oleObject54.bin"/><Relationship Id="rId2" Type="http://schemas.openxmlformats.org/officeDocument/2006/relationships/oleObject" Target="../embeddings/oleObject41.bin"/><Relationship Id="rId16" Type="http://schemas.openxmlformats.org/officeDocument/2006/relationships/oleObject" Target="../embeddings/oleObject49.bin"/><Relationship Id="rId20" Type="http://schemas.openxmlformats.org/officeDocument/2006/relationships/image" Target="../media/image48.emf"/><Relationship Id="rId1" Type="http://schemas.openxmlformats.org/officeDocument/2006/relationships/slideLayout" Target="../slideLayouts/slideLayout2.xml"/><Relationship Id="rId6" Type="http://schemas.openxmlformats.org/officeDocument/2006/relationships/image" Target="../media/image42.emf"/><Relationship Id="rId11" Type="http://schemas.openxmlformats.org/officeDocument/2006/relationships/image" Target="../media/image44.emf"/><Relationship Id="rId24" Type="http://schemas.openxmlformats.org/officeDocument/2006/relationships/image" Target="../media/image50.emf"/><Relationship Id="rId5" Type="http://schemas.openxmlformats.org/officeDocument/2006/relationships/oleObject" Target="../embeddings/oleObject43.bin"/><Relationship Id="rId15" Type="http://schemas.openxmlformats.org/officeDocument/2006/relationships/image" Target="../media/image46.emf"/><Relationship Id="rId23" Type="http://schemas.openxmlformats.org/officeDocument/2006/relationships/oleObject" Target="../embeddings/oleObject53.bin"/><Relationship Id="rId10" Type="http://schemas.openxmlformats.org/officeDocument/2006/relationships/oleObject" Target="../embeddings/oleObject46.bin"/><Relationship Id="rId19" Type="http://schemas.openxmlformats.org/officeDocument/2006/relationships/oleObject" Target="../embeddings/oleObject51.bin"/><Relationship Id="rId4" Type="http://schemas.openxmlformats.org/officeDocument/2006/relationships/oleObject" Target="../embeddings/oleObject42.bin"/><Relationship Id="rId9" Type="http://schemas.openxmlformats.org/officeDocument/2006/relationships/image" Target="../media/image43.wmf"/><Relationship Id="rId14" Type="http://schemas.openxmlformats.org/officeDocument/2006/relationships/oleObject" Target="../embeddings/oleObject48.bin"/><Relationship Id="rId22" Type="http://schemas.openxmlformats.org/officeDocument/2006/relationships/image" Target="../media/image49.emf"/></Relationships>
</file>

<file path=ppt/slides/_rels/slide1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oleObject" Target="../embeddings/oleObject55.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59.bin"/><Relationship Id="rId13" Type="http://schemas.openxmlformats.org/officeDocument/2006/relationships/image" Target="../media/image58.emf"/><Relationship Id="rId18" Type="http://schemas.openxmlformats.org/officeDocument/2006/relationships/oleObject" Target="../embeddings/oleObject64.bin"/><Relationship Id="rId3" Type="http://schemas.openxmlformats.org/officeDocument/2006/relationships/image" Target="../media/image53.wmf"/><Relationship Id="rId7" Type="http://schemas.openxmlformats.org/officeDocument/2006/relationships/image" Target="../media/image55.emf"/><Relationship Id="rId12" Type="http://schemas.openxmlformats.org/officeDocument/2006/relationships/oleObject" Target="../embeddings/oleObject61.bin"/><Relationship Id="rId17" Type="http://schemas.openxmlformats.org/officeDocument/2006/relationships/image" Target="../media/image60.emf"/><Relationship Id="rId2" Type="http://schemas.openxmlformats.org/officeDocument/2006/relationships/oleObject" Target="../embeddings/oleObject56.bin"/><Relationship Id="rId16" Type="http://schemas.openxmlformats.org/officeDocument/2006/relationships/oleObject" Target="../embeddings/oleObject63.bin"/><Relationship Id="rId1" Type="http://schemas.openxmlformats.org/officeDocument/2006/relationships/slideLayout" Target="../slideLayouts/slideLayout2.xml"/><Relationship Id="rId6" Type="http://schemas.openxmlformats.org/officeDocument/2006/relationships/oleObject" Target="../embeddings/oleObject58.bin"/><Relationship Id="rId11" Type="http://schemas.openxmlformats.org/officeDocument/2006/relationships/image" Target="../media/image57.emf"/><Relationship Id="rId5" Type="http://schemas.openxmlformats.org/officeDocument/2006/relationships/image" Target="../media/image54.wmf"/><Relationship Id="rId15" Type="http://schemas.openxmlformats.org/officeDocument/2006/relationships/image" Target="../media/image59.emf"/><Relationship Id="rId10" Type="http://schemas.openxmlformats.org/officeDocument/2006/relationships/oleObject" Target="../embeddings/oleObject60.bin"/><Relationship Id="rId19" Type="http://schemas.openxmlformats.org/officeDocument/2006/relationships/image" Target="../media/image61.wmf"/><Relationship Id="rId4" Type="http://schemas.openxmlformats.org/officeDocument/2006/relationships/oleObject" Target="../embeddings/oleObject57.bin"/><Relationship Id="rId9" Type="http://schemas.openxmlformats.org/officeDocument/2006/relationships/image" Target="../media/image56.wmf"/><Relationship Id="rId14" Type="http://schemas.openxmlformats.org/officeDocument/2006/relationships/oleObject" Target="../embeddings/oleObject62.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8.bin"/><Relationship Id="rId3" Type="http://schemas.openxmlformats.org/officeDocument/2006/relationships/image" Target="../media/image62.wmf"/><Relationship Id="rId7" Type="http://schemas.openxmlformats.org/officeDocument/2006/relationships/image" Target="../media/image64.emf"/><Relationship Id="rId2" Type="http://schemas.openxmlformats.org/officeDocument/2006/relationships/oleObject" Target="../embeddings/oleObject65.bin"/><Relationship Id="rId1" Type="http://schemas.openxmlformats.org/officeDocument/2006/relationships/slideLayout" Target="../slideLayouts/slideLayout2.xml"/><Relationship Id="rId6" Type="http://schemas.openxmlformats.org/officeDocument/2006/relationships/oleObject" Target="../embeddings/oleObject67.bin"/><Relationship Id="rId5" Type="http://schemas.openxmlformats.org/officeDocument/2006/relationships/image" Target="../media/image63.emf"/><Relationship Id="rId4" Type="http://schemas.openxmlformats.org/officeDocument/2006/relationships/oleObject" Target="../embeddings/oleObject66.bin"/><Relationship Id="rId9" Type="http://schemas.openxmlformats.org/officeDocument/2006/relationships/image" Target="../media/image65.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2.bin"/><Relationship Id="rId13" Type="http://schemas.openxmlformats.org/officeDocument/2006/relationships/image" Target="../media/image71.wmf"/><Relationship Id="rId3" Type="http://schemas.openxmlformats.org/officeDocument/2006/relationships/image" Target="../media/image66.wmf"/><Relationship Id="rId7" Type="http://schemas.openxmlformats.org/officeDocument/2006/relationships/image" Target="../media/image68.emf"/><Relationship Id="rId12" Type="http://schemas.openxmlformats.org/officeDocument/2006/relationships/oleObject" Target="../embeddings/oleObject74.bin"/><Relationship Id="rId2" Type="http://schemas.openxmlformats.org/officeDocument/2006/relationships/oleObject" Target="../embeddings/oleObject69.bin"/><Relationship Id="rId1" Type="http://schemas.openxmlformats.org/officeDocument/2006/relationships/slideLayout" Target="../slideLayouts/slideLayout2.xml"/><Relationship Id="rId6" Type="http://schemas.openxmlformats.org/officeDocument/2006/relationships/oleObject" Target="../embeddings/oleObject71.bin"/><Relationship Id="rId11" Type="http://schemas.openxmlformats.org/officeDocument/2006/relationships/image" Target="../media/image70.emf"/><Relationship Id="rId5" Type="http://schemas.openxmlformats.org/officeDocument/2006/relationships/image" Target="../media/image67.wmf"/><Relationship Id="rId10" Type="http://schemas.openxmlformats.org/officeDocument/2006/relationships/oleObject" Target="../embeddings/oleObject73.bin"/><Relationship Id="rId4" Type="http://schemas.openxmlformats.org/officeDocument/2006/relationships/oleObject" Target="../embeddings/oleObject70.bin"/><Relationship Id="rId9" Type="http://schemas.openxmlformats.org/officeDocument/2006/relationships/image" Target="../media/image69.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72.wmf"/><Relationship Id="rId7" Type="http://schemas.openxmlformats.org/officeDocument/2006/relationships/image" Target="../media/image74.e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5" Type="http://schemas.openxmlformats.org/officeDocument/2006/relationships/image" Target="../media/image73.emf"/><Relationship Id="rId4" Type="http://schemas.openxmlformats.org/officeDocument/2006/relationships/oleObject" Target="../embeddings/oleObject76.bin"/><Relationship Id="rId9" Type="http://schemas.openxmlformats.org/officeDocument/2006/relationships/image" Target="../media/image75.emf"/></Relationships>
</file>

<file path=ppt/slides/_rels/slide16.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oleObject" Target="../embeddings/oleObject79.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image" Target="../media/image82.emf"/><Relationship Id="rId18" Type="http://schemas.openxmlformats.org/officeDocument/2006/relationships/oleObject" Target="../embeddings/oleObject88.bin"/><Relationship Id="rId3" Type="http://schemas.openxmlformats.org/officeDocument/2006/relationships/image" Target="../media/image77.emf"/><Relationship Id="rId7" Type="http://schemas.openxmlformats.org/officeDocument/2006/relationships/image" Target="../media/image79.emf"/><Relationship Id="rId12" Type="http://schemas.openxmlformats.org/officeDocument/2006/relationships/oleObject" Target="../embeddings/oleObject85.bin"/><Relationship Id="rId17" Type="http://schemas.openxmlformats.org/officeDocument/2006/relationships/image" Target="../media/image84.emf"/><Relationship Id="rId2" Type="http://schemas.openxmlformats.org/officeDocument/2006/relationships/oleObject" Target="../embeddings/oleObject80.bin"/><Relationship Id="rId16" Type="http://schemas.openxmlformats.org/officeDocument/2006/relationships/oleObject" Target="../embeddings/oleObject87.bin"/><Relationship Id="rId20" Type="http://schemas.openxmlformats.org/officeDocument/2006/relationships/oleObject" Target="../embeddings/oleObject89.bin"/><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81.emf"/><Relationship Id="rId5" Type="http://schemas.openxmlformats.org/officeDocument/2006/relationships/image" Target="../media/image78.emf"/><Relationship Id="rId15" Type="http://schemas.openxmlformats.org/officeDocument/2006/relationships/image" Target="../media/image83.emf"/><Relationship Id="rId10" Type="http://schemas.openxmlformats.org/officeDocument/2006/relationships/oleObject" Target="../embeddings/oleObject84.bin"/><Relationship Id="rId19" Type="http://schemas.openxmlformats.org/officeDocument/2006/relationships/image" Target="../media/image85.emf"/><Relationship Id="rId4" Type="http://schemas.openxmlformats.org/officeDocument/2006/relationships/oleObject" Target="../embeddings/oleObject81.bin"/><Relationship Id="rId9" Type="http://schemas.openxmlformats.org/officeDocument/2006/relationships/image" Target="../media/image80.emf"/><Relationship Id="rId14" Type="http://schemas.openxmlformats.org/officeDocument/2006/relationships/oleObject" Target="../embeddings/oleObject86.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image" Target="../media/image86.emf"/><Relationship Id="rId7" Type="http://schemas.openxmlformats.org/officeDocument/2006/relationships/image" Target="../media/image88.emf"/><Relationship Id="rId2" Type="http://schemas.openxmlformats.org/officeDocument/2006/relationships/oleObject" Target="../embeddings/oleObject90.bin"/><Relationship Id="rId1" Type="http://schemas.openxmlformats.org/officeDocument/2006/relationships/slideLayout" Target="../slideLayouts/slideLayout2.xml"/><Relationship Id="rId6" Type="http://schemas.openxmlformats.org/officeDocument/2006/relationships/oleObject" Target="../embeddings/oleObject92.bin"/><Relationship Id="rId5" Type="http://schemas.openxmlformats.org/officeDocument/2006/relationships/image" Target="../media/image87.emf"/><Relationship Id="rId4" Type="http://schemas.openxmlformats.org/officeDocument/2006/relationships/oleObject" Target="../embeddings/oleObject91.bin"/><Relationship Id="rId9" Type="http://schemas.openxmlformats.org/officeDocument/2006/relationships/image" Target="../media/image89.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97.bin"/><Relationship Id="rId13" Type="http://schemas.openxmlformats.org/officeDocument/2006/relationships/image" Target="../media/image95.emf"/><Relationship Id="rId18" Type="http://schemas.openxmlformats.org/officeDocument/2006/relationships/oleObject" Target="../embeddings/oleObject102.bin"/><Relationship Id="rId3" Type="http://schemas.openxmlformats.org/officeDocument/2006/relationships/image" Target="../media/image90.emf"/><Relationship Id="rId7" Type="http://schemas.openxmlformats.org/officeDocument/2006/relationships/image" Target="../media/image92.emf"/><Relationship Id="rId12" Type="http://schemas.openxmlformats.org/officeDocument/2006/relationships/oleObject" Target="../embeddings/oleObject99.bin"/><Relationship Id="rId17" Type="http://schemas.openxmlformats.org/officeDocument/2006/relationships/image" Target="../media/image97.wmf"/><Relationship Id="rId2" Type="http://schemas.openxmlformats.org/officeDocument/2006/relationships/oleObject" Target="../embeddings/oleObject94.bin"/><Relationship Id="rId16" Type="http://schemas.openxmlformats.org/officeDocument/2006/relationships/oleObject" Target="../embeddings/oleObject101.bin"/><Relationship Id="rId1" Type="http://schemas.openxmlformats.org/officeDocument/2006/relationships/slideLayout" Target="../slideLayouts/slideLayout2.xml"/><Relationship Id="rId6" Type="http://schemas.openxmlformats.org/officeDocument/2006/relationships/oleObject" Target="../embeddings/oleObject96.bin"/><Relationship Id="rId11" Type="http://schemas.openxmlformats.org/officeDocument/2006/relationships/image" Target="../media/image94.emf"/><Relationship Id="rId5" Type="http://schemas.openxmlformats.org/officeDocument/2006/relationships/image" Target="../media/image91.emf"/><Relationship Id="rId15" Type="http://schemas.openxmlformats.org/officeDocument/2006/relationships/image" Target="../media/image96.emf"/><Relationship Id="rId10" Type="http://schemas.openxmlformats.org/officeDocument/2006/relationships/oleObject" Target="../embeddings/oleObject98.bin"/><Relationship Id="rId19" Type="http://schemas.openxmlformats.org/officeDocument/2006/relationships/image" Target="../media/image98.emf"/><Relationship Id="rId4" Type="http://schemas.openxmlformats.org/officeDocument/2006/relationships/oleObject" Target="../embeddings/oleObject95.bin"/><Relationship Id="rId9" Type="http://schemas.openxmlformats.org/officeDocument/2006/relationships/image" Target="../media/image93.emf"/><Relationship Id="rId14" Type="http://schemas.openxmlformats.org/officeDocument/2006/relationships/oleObject" Target="../embeddings/oleObject10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06.bin"/><Relationship Id="rId13" Type="http://schemas.openxmlformats.org/officeDocument/2006/relationships/image" Target="../media/image104.emf"/><Relationship Id="rId18" Type="http://schemas.openxmlformats.org/officeDocument/2006/relationships/oleObject" Target="../embeddings/oleObject111.bin"/><Relationship Id="rId3" Type="http://schemas.openxmlformats.org/officeDocument/2006/relationships/image" Target="../media/image99.emf"/><Relationship Id="rId7" Type="http://schemas.openxmlformats.org/officeDocument/2006/relationships/image" Target="../media/image101.emf"/><Relationship Id="rId12" Type="http://schemas.openxmlformats.org/officeDocument/2006/relationships/oleObject" Target="../embeddings/oleObject108.bin"/><Relationship Id="rId17" Type="http://schemas.openxmlformats.org/officeDocument/2006/relationships/image" Target="../media/image106.emf"/><Relationship Id="rId2" Type="http://schemas.openxmlformats.org/officeDocument/2006/relationships/oleObject" Target="../embeddings/oleObject103.bin"/><Relationship Id="rId16" Type="http://schemas.openxmlformats.org/officeDocument/2006/relationships/oleObject" Target="../embeddings/oleObject110.bin"/><Relationship Id="rId1" Type="http://schemas.openxmlformats.org/officeDocument/2006/relationships/slideLayout" Target="../slideLayouts/slideLayout2.xml"/><Relationship Id="rId6" Type="http://schemas.openxmlformats.org/officeDocument/2006/relationships/oleObject" Target="../embeddings/oleObject105.bin"/><Relationship Id="rId11" Type="http://schemas.openxmlformats.org/officeDocument/2006/relationships/image" Target="../media/image103.emf"/><Relationship Id="rId5" Type="http://schemas.openxmlformats.org/officeDocument/2006/relationships/image" Target="../media/image100.emf"/><Relationship Id="rId15" Type="http://schemas.openxmlformats.org/officeDocument/2006/relationships/image" Target="../media/image105.emf"/><Relationship Id="rId10" Type="http://schemas.openxmlformats.org/officeDocument/2006/relationships/oleObject" Target="../embeddings/oleObject107.bin"/><Relationship Id="rId19" Type="http://schemas.openxmlformats.org/officeDocument/2006/relationships/image" Target="../media/image107.emf"/><Relationship Id="rId4" Type="http://schemas.openxmlformats.org/officeDocument/2006/relationships/oleObject" Target="../embeddings/oleObject104.bin"/><Relationship Id="rId9" Type="http://schemas.openxmlformats.org/officeDocument/2006/relationships/image" Target="../media/image102.emf"/><Relationship Id="rId14" Type="http://schemas.openxmlformats.org/officeDocument/2006/relationships/oleObject" Target="../embeddings/oleObject10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image" Target="../media/image113.emf"/><Relationship Id="rId18" Type="http://schemas.openxmlformats.org/officeDocument/2006/relationships/oleObject" Target="../embeddings/oleObject120.bin"/><Relationship Id="rId3" Type="http://schemas.openxmlformats.org/officeDocument/2006/relationships/image" Target="../media/image108.wmf"/><Relationship Id="rId21" Type="http://schemas.openxmlformats.org/officeDocument/2006/relationships/image" Target="../media/image117.emf"/><Relationship Id="rId7" Type="http://schemas.openxmlformats.org/officeDocument/2006/relationships/image" Target="../media/image110.emf"/><Relationship Id="rId12" Type="http://schemas.openxmlformats.org/officeDocument/2006/relationships/oleObject" Target="../embeddings/oleObject117.bin"/><Relationship Id="rId17" Type="http://schemas.openxmlformats.org/officeDocument/2006/relationships/image" Target="../media/image115.emf"/><Relationship Id="rId25" Type="http://schemas.openxmlformats.org/officeDocument/2006/relationships/image" Target="../media/image119.emf"/><Relationship Id="rId2" Type="http://schemas.openxmlformats.org/officeDocument/2006/relationships/oleObject" Target="../embeddings/oleObject112.bin"/><Relationship Id="rId16" Type="http://schemas.openxmlformats.org/officeDocument/2006/relationships/oleObject" Target="../embeddings/oleObject119.bin"/><Relationship Id="rId20" Type="http://schemas.openxmlformats.org/officeDocument/2006/relationships/oleObject" Target="../embeddings/oleObject121.bin"/><Relationship Id="rId1" Type="http://schemas.openxmlformats.org/officeDocument/2006/relationships/slideLayout" Target="../slideLayouts/slideLayout2.xml"/><Relationship Id="rId6" Type="http://schemas.openxmlformats.org/officeDocument/2006/relationships/oleObject" Target="../embeddings/oleObject114.bin"/><Relationship Id="rId11" Type="http://schemas.openxmlformats.org/officeDocument/2006/relationships/image" Target="../media/image112.emf"/><Relationship Id="rId24" Type="http://schemas.openxmlformats.org/officeDocument/2006/relationships/oleObject" Target="../embeddings/oleObject123.bin"/><Relationship Id="rId5" Type="http://schemas.openxmlformats.org/officeDocument/2006/relationships/image" Target="../media/image109.emf"/><Relationship Id="rId15" Type="http://schemas.openxmlformats.org/officeDocument/2006/relationships/image" Target="../media/image114.emf"/><Relationship Id="rId23" Type="http://schemas.openxmlformats.org/officeDocument/2006/relationships/image" Target="../media/image118.emf"/><Relationship Id="rId10" Type="http://schemas.openxmlformats.org/officeDocument/2006/relationships/oleObject" Target="../embeddings/oleObject116.bin"/><Relationship Id="rId19" Type="http://schemas.openxmlformats.org/officeDocument/2006/relationships/image" Target="../media/image116.emf"/><Relationship Id="rId4" Type="http://schemas.openxmlformats.org/officeDocument/2006/relationships/oleObject" Target="../embeddings/oleObject113.bin"/><Relationship Id="rId9" Type="http://schemas.openxmlformats.org/officeDocument/2006/relationships/image" Target="../media/image111.emf"/><Relationship Id="rId14" Type="http://schemas.openxmlformats.org/officeDocument/2006/relationships/oleObject" Target="../embeddings/oleObject118.bin"/><Relationship Id="rId22" Type="http://schemas.openxmlformats.org/officeDocument/2006/relationships/oleObject" Target="../embeddings/oleObject12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27.bin"/><Relationship Id="rId3" Type="http://schemas.openxmlformats.org/officeDocument/2006/relationships/image" Target="../media/image120.emf"/><Relationship Id="rId7" Type="http://schemas.openxmlformats.org/officeDocument/2006/relationships/image" Target="../media/image122.emf"/><Relationship Id="rId2" Type="http://schemas.openxmlformats.org/officeDocument/2006/relationships/oleObject" Target="../embeddings/oleObject124.bin"/><Relationship Id="rId1" Type="http://schemas.openxmlformats.org/officeDocument/2006/relationships/slideLayout" Target="../slideLayouts/slideLayout2.xml"/><Relationship Id="rId6" Type="http://schemas.openxmlformats.org/officeDocument/2006/relationships/oleObject" Target="../embeddings/oleObject126.bin"/><Relationship Id="rId5" Type="http://schemas.openxmlformats.org/officeDocument/2006/relationships/image" Target="../media/image121.emf"/><Relationship Id="rId4" Type="http://schemas.openxmlformats.org/officeDocument/2006/relationships/oleObject" Target="../embeddings/oleObject125.bin"/><Relationship Id="rId9" Type="http://schemas.openxmlformats.org/officeDocument/2006/relationships/image" Target="../media/image12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image" Target="../media/image124.png"/><Relationship Id="rId1" Type="http://schemas.openxmlformats.org/officeDocument/2006/relationships/slideLayout" Target="../slideLayouts/slideLayout2.xml"/><Relationship Id="rId6" Type="http://schemas.openxmlformats.org/officeDocument/2006/relationships/image" Target="../media/image125.emf"/><Relationship Id="rId5" Type="http://schemas.openxmlformats.org/officeDocument/2006/relationships/oleObject" Target="../embeddings/oleObject129.bin"/><Relationship Id="rId4" Type="http://schemas.openxmlformats.org/officeDocument/2006/relationships/image" Target="../media/image124.emf"/></Relationships>
</file>

<file path=ppt/slides/_rels/slide26.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image" Target="../media/image126.emf"/><Relationship Id="rId7" Type="http://schemas.openxmlformats.org/officeDocument/2006/relationships/image" Target="../media/image128.emf"/><Relationship Id="rId2" Type="http://schemas.openxmlformats.org/officeDocument/2006/relationships/oleObject" Target="../embeddings/oleObject130.bin"/><Relationship Id="rId1" Type="http://schemas.openxmlformats.org/officeDocument/2006/relationships/slideLayout" Target="../slideLayouts/slideLayout2.xml"/><Relationship Id="rId6" Type="http://schemas.openxmlformats.org/officeDocument/2006/relationships/oleObject" Target="../embeddings/oleObject132.bin"/><Relationship Id="rId5" Type="http://schemas.openxmlformats.org/officeDocument/2006/relationships/image" Target="../media/image127.wmf"/><Relationship Id="rId4" Type="http://schemas.openxmlformats.org/officeDocument/2006/relationships/oleObject" Target="../embeddings/oleObject131.bin"/><Relationship Id="rId9" Type="http://schemas.openxmlformats.org/officeDocument/2006/relationships/image" Target="../media/image130.png"/></Relationships>
</file>

<file path=ppt/slides/_rels/slide2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10.bin"/><Relationship Id="rId18" Type="http://schemas.openxmlformats.org/officeDocument/2006/relationships/image" Target="../media/image12.emf"/><Relationship Id="rId3" Type="http://schemas.openxmlformats.org/officeDocument/2006/relationships/image" Target="../media/image5.emf"/><Relationship Id="rId7" Type="http://schemas.openxmlformats.org/officeDocument/2006/relationships/oleObject" Target="../embeddings/oleObject7.bin"/><Relationship Id="rId12" Type="http://schemas.openxmlformats.org/officeDocument/2006/relationships/image" Target="../media/image9.emf"/><Relationship Id="rId17" Type="http://schemas.openxmlformats.org/officeDocument/2006/relationships/oleObject" Target="../embeddings/oleObject12.bin"/><Relationship Id="rId2" Type="http://schemas.openxmlformats.org/officeDocument/2006/relationships/oleObject" Target="../embeddings/oleObject4.bin"/><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6.emf"/><Relationship Id="rId11" Type="http://schemas.openxmlformats.org/officeDocument/2006/relationships/oleObject" Target="../embeddings/oleObject9.bin"/><Relationship Id="rId5" Type="http://schemas.openxmlformats.org/officeDocument/2006/relationships/oleObject" Target="../embeddings/oleObject6.bin"/><Relationship Id="rId15" Type="http://schemas.openxmlformats.org/officeDocument/2006/relationships/oleObject" Target="../embeddings/oleObject11.bin"/><Relationship Id="rId10" Type="http://schemas.openxmlformats.org/officeDocument/2006/relationships/image" Target="../media/image8.emf"/><Relationship Id="rId19" Type="http://schemas.openxmlformats.org/officeDocument/2006/relationships/oleObject" Target="../embeddings/oleObject13.bin"/><Relationship Id="rId4" Type="http://schemas.openxmlformats.org/officeDocument/2006/relationships/oleObject" Target="../embeddings/oleObject5.bin"/><Relationship Id="rId9" Type="http://schemas.openxmlformats.org/officeDocument/2006/relationships/oleObject" Target="../embeddings/oleObject8.bin"/><Relationship Id="rId14"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9.emf"/><Relationship Id="rId18" Type="http://schemas.openxmlformats.org/officeDocument/2006/relationships/oleObject" Target="../embeddings/oleObject22.bin"/><Relationship Id="rId3" Type="http://schemas.openxmlformats.org/officeDocument/2006/relationships/image" Target="../media/image14.emf"/><Relationship Id="rId21" Type="http://schemas.openxmlformats.org/officeDocument/2006/relationships/image" Target="../media/image23.emf"/><Relationship Id="rId7" Type="http://schemas.openxmlformats.org/officeDocument/2006/relationships/image" Target="../media/image16.emf"/><Relationship Id="rId12" Type="http://schemas.openxmlformats.org/officeDocument/2006/relationships/oleObject" Target="../embeddings/oleObject19.bin"/><Relationship Id="rId17" Type="http://schemas.openxmlformats.org/officeDocument/2006/relationships/image" Target="../media/image21.emf"/><Relationship Id="rId25" Type="http://schemas.openxmlformats.org/officeDocument/2006/relationships/image" Target="../media/image25.emf"/><Relationship Id="rId2" Type="http://schemas.openxmlformats.org/officeDocument/2006/relationships/oleObject" Target="../embeddings/oleObject14.bin"/><Relationship Id="rId16" Type="http://schemas.openxmlformats.org/officeDocument/2006/relationships/oleObject" Target="../embeddings/oleObject21.bin"/><Relationship Id="rId20" Type="http://schemas.openxmlformats.org/officeDocument/2006/relationships/oleObject" Target="../embeddings/oleObject23.bin"/><Relationship Id="rId1" Type="http://schemas.openxmlformats.org/officeDocument/2006/relationships/slideLayout" Target="../slideLayouts/slideLayout2.xml"/><Relationship Id="rId6" Type="http://schemas.openxmlformats.org/officeDocument/2006/relationships/oleObject" Target="../embeddings/oleObject16.bin"/><Relationship Id="rId11" Type="http://schemas.openxmlformats.org/officeDocument/2006/relationships/image" Target="../media/image18.emf"/><Relationship Id="rId24" Type="http://schemas.openxmlformats.org/officeDocument/2006/relationships/oleObject" Target="../embeddings/oleObject25.bin"/><Relationship Id="rId5" Type="http://schemas.openxmlformats.org/officeDocument/2006/relationships/image" Target="../media/image15.emf"/><Relationship Id="rId15" Type="http://schemas.openxmlformats.org/officeDocument/2006/relationships/image" Target="../media/image20.emf"/><Relationship Id="rId23" Type="http://schemas.openxmlformats.org/officeDocument/2006/relationships/image" Target="../media/image24.emf"/><Relationship Id="rId10" Type="http://schemas.openxmlformats.org/officeDocument/2006/relationships/oleObject" Target="../embeddings/oleObject18.bin"/><Relationship Id="rId19" Type="http://schemas.openxmlformats.org/officeDocument/2006/relationships/image" Target="../media/image22.emf"/><Relationship Id="rId4" Type="http://schemas.openxmlformats.org/officeDocument/2006/relationships/oleObject" Target="../embeddings/oleObject15.bin"/><Relationship Id="rId9" Type="http://schemas.openxmlformats.org/officeDocument/2006/relationships/image" Target="../media/image17.emf"/><Relationship Id="rId14" Type="http://schemas.openxmlformats.org/officeDocument/2006/relationships/oleObject" Target="../embeddings/oleObject20.bin"/><Relationship Id="rId22" Type="http://schemas.openxmlformats.org/officeDocument/2006/relationships/oleObject" Target="../embeddings/oleObject24.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1.emf"/><Relationship Id="rId3" Type="http://schemas.openxmlformats.org/officeDocument/2006/relationships/image" Target="../media/image26.emf"/><Relationship Id="rId7" Type="http://schemas.openxmlformats.org/officeDocument/2006/relationships/image" Target="../media/image28.emf"/><Relationship Id="rId12" Type="http://schemas.openxmlformats.org/officeDocument/2006/relationships/oleObject" Target="../embeddings/oleObject31.bin"/><Relationship Id="rId2" Type="http://schemas.openxmlformats.org/officeDocument/2006/relationships/oleObject" Target="../embeddings/oleObject26.bin"/><Relationship Id="rId1" Type="http://schemas.openxmlformats.org/officeDocument/2006/relationships/slideLayout" Target="../slideLayouts/slideLayout2.xml"/><Relationship Id="rId6" Type="http://schemas.openxmlformats.org/officeDocument/2006/relationships/oleObject" Target="../embeddings/oleObject28.bin"/><Relationship Id="rId11" Type="http://schemas.openxmlformats.org/officeDocument/2006/relationships/image" Target="../media/image30.emf"/><Relationship Id="rId5" Type="http://schemas.openxmlformats.org/officeDocument/2006/relationships/image" Target="../media/image27.emf"/><Relationship Id="rId15" Type="http://schemas.openxmlformats.org/officeDocument/2006/relationships/image" Target="../media/image32.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29.emf"/><Relationship Id="rId14" Type="http://schemas.openxmlformats.org/officeDocument/2006/relationships/oleObject" Target="../embeddings/oleObject3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38.emf"/><Relationship Id="rId3" Type="http://schemas.openxmlformats.org/officeDocument/2006/relationships/image" Target="../media/image33.emf"/><Relationship Id="rId7" Type="http://schemas.openxmlformats.org/officeDocument/2006/relationships/image" Target="../media/image35.emf"/><Relationship Id="rId12" Type="http://schemas.openxmlformats.org/officeDocument/2006/relationships/oleObject" Target="../embeddings/oleObject38.bin"/><Relationship Id="rId17" Type="http://schemas.openxmlformats.org/officeDocument/2006/relationships/image" Target="../media/image40.emf"/><Relationship Id="rId2" Type="http://schemas.openxmlformats.org/officeDocument/2006/relationships/oleObject" Target="../embeddings/oleObject33.bin"/><Relationship Id="rId16" Type="http://schemas.openxmlformats.org/officeDocument/2006/relationships/oleObject" Target="../embeddings/oleObject40.bin"/><Relationship Id="rId1" Type="http://schemas.openxmlformats.org/officeDocument/2006/relationships/slideLayout" Target="../slideLayouts/slideLayout2.xml"/><Relationship Id="rId6" Type="http://schemas.openxmlformats.org/officeDocument/2006/relationships/oleObject" Target="../embeddings/oleObject35.bin"/><Relationship Id="rId11" Type="http://schemas.openxmlformats.org/officeDocument/2006/relationships/image" Target="../media/image37.emf"/><Relationship Id="rId5" Type="http://schemas.openxmlformats.org/officeDocument/2006/relationships/image" Target="../media/image34.emf"/><Relationship Id="rId15" Type="http://schemas.openxmlformats.org/officeDocument/2006/relationships/image" Target="../media/image39.emf"/><Relationship Id="rId10" Type="http://schemas.openxmlformats.org/officeDocument/2006/relationships/oleObject" Target="../embeddings/oleObject37.bin"/><Relationship Id="rId4" Type="http://schemas.openxmlformats.org/officeDocument/2006/relationships/oleObject" Target="../embeddings/oleObject34.bin"/><Relationship Id="rId9" Type="http://schemas.openxmlformats.org/officeDocument/2006/relationships/image" Target="../media/image36.emf"/><Relationship Id="rId14" Type="http://schemas.openxmlformats.org/officeDocument/2006/relationships/oleObject" Target="../embeddings/oleObject3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r>
              <a:rPr lang="en-US" b="1" dirty="0">
                <a:solidFill>
                  <a:srgbClr val="1F497D"/>
                </a:solidFill>
                <a:latin typeface="Arial" charset="0"/>
                <a:cs typeface="Arial" charset="0"/>
              </a:rPr>
              <a:t>Section 12.1</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Rules for Exponents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392576"/>
            <a:ext cx="8229600" cy="495007"/>
          </a:xfrm>
          <a:prstGeom prst="rect">
            <a:avLst/>
          </a:prstGeom>
          <a:noFill/>
        </p:spPr>
        <p:txBody>
          <a:bodyPr>
            <a:spAutoFit/>
          </a:bodyPr>
          <a:lstStyle/>
          <a:p>
            <a:r>
              <a:rPr lang="en-US" sz="3200" dirty="0">
                <a:solidFill>
                  <a:schemeClr val="accent1"/>
                </a:solidFill>
              </a:rPr>
              <a:t>Example 3: </a:t>
            </a:r>
            <a:r>
              <a:rPr lang="en-US" dirty="0">
                <a:solidFill>
                  <a:schemeClr val="accent1"/>
                </a:solidFill>
              </a:rPr>
              <a:t>Evaluating The Exponent 0</a:t>
            </a:r>
            <a:endParaRPr lang="en-US" sz="3200" dirty="0">
              <a:solidFill>
                <a:schemeClr val="accent1"/>
              </a:solidFill>
            </a:endParaRPr>
          </a:p>
        </p:txBody>
      </p:sp>
      <p:sp>
        <p:nvSpPr>
          <p:cNvPr id="20" name="Rectangle 3"/>
          <p:cNvSpPr>
            <a:spLocks noGrp="1"/>
          </p:cNvSpPr>
          <p:nvPr>
            <p:ph idx="1"/>
          </p:nvPr>
        </p:nvSpPr>
        <p:spPr>
          <a:xfrm>
            <a:off x="457200" y="1143000"/>
            <a:ext cx="8229600" cy="4832092"/>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tx1"/>
                </a:solidFill>
              </a:rPr>
              <a:t>Simplify the following expressions using the rule for 0 as an exponent. </a:t>
            </a:r>
          </a:p>
          <a:p>
            <a:pPr marL="514350" indent="-514350">
              <a:spcBef>
                <a:spcPct val="50000"/>
              </a:spcBef>
              <a:buFont typeface="+mj-lt"/>
              <a:buAutoNum type="alphaLcPeriod"/>
              <a:tabLst>
                <a:tab pos="463550" algn="l"/>
                <a:tab pos="3205163"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endParaRPr lang="en-US" i="0"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776169868"/>
              </p:ext>
            </p:extLst>
          </p:nvPr>
        </p:nvGraphicFramePr>
        <p:xfrm>
          <a:off x="4191000" y="2209800"/>
          <a:ext cx="800100" cy="419100"/>
        </p:xfrm>
        <a:graphic>
          <a:graphicData uri="http://schemas.openxmlformats.org/presentationml/2006/ole">
            <mc:AlternateContent xmlns:mc="http://schemas.openxmlformats.org/markup-compatibility/2006">
              <mc:Choice xmlns:v="urn:schemas-microsoft-com:vml" Requires="v">
                <p:oleObj name="Equation" r:id="rId2" imgW="786240" imgH="411120" progId="Equation.DSMT4">
                  <p:embed/>
                </p:oleObj>
              </mc:Choice>
              <mc:Fallback>
                <p:oleObj name="Equation" r:id="rId2" imgW="786240" imgH="411120" progId="Equation.DSMT4">
                  <p:embed/>
                  <p:pic>
                    <p:nvPicPr>
                      <p:cNvPr id="0" name="Picture 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9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85674826"/>
              </p:ext>
            </p:extLst>
          </p:nvPr>
        </p:nvGraphicFramePr>
        <p:xfrm>
          <a:off x="990600" y="4114800"/>
          <a:ext cx="800100" cy="419100"/>
        </p:xfrm>
        <a:graphic>
          <a:graphicData uri="http://schemas.openxmlformats.org/presentationml/2006/ole">
            <mc:AlternateContent xmlns:mc="http://schemas.openxmlformats.org/markup-compatibility/2006">
              <mc:Choice xmlns:v="urn:schemas-microsoft-com:vml" Requires="v">
                <p:oleObj name="Equation" r:id="rId4" imgW="786240" imgH="411120" progId="Equation.DSMT4">
                  <p:embed/>
                </p:oleObj>
              </mc:Choice>
              <mc:Fallback>
                <p:oleObj name="Equation" r:id="rId4" imgW="786240" imgH="411120" progId="Equation.DSMT4">
                  <p:embed/>
                  <p:pic>
                    <p:nvPicPr>
                      <p:cNvPr id="0" name="Picture 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14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303531397"/>
              </p:ext>
            </p:extLst>
          </p:nvPr>
        </p:nvGraphicFramePr>
        <p:xfrm>
          <a:off x="6811278" y="2108433"/>
          <a:ext cx="825500" cy="723900"/>
        </p:xfrm>
        <a:graphic>
          <a:graphicData uri="http://schemas.openxmlformats.org/presentationml/2006/ole">
            <mc:AlternateContent xmlns:mc="http://schemas.openxmlformats.org/markup-compatibility/2006">
              <mc:Choice xmlns:v="urn:schemas-microsoft-com:vml" Requires="v">
                <p:oleObj name="Equation" r:id="rId5" imgW="813600" imgH="712800" progId="Equation.DSMT4">
                  <p:embed/>
                </p:oleObj>
              </mc:Choice>
              <mc:Fallback>
                <p:oleObj name="Equation" r:id="rId5" imgW="813600" imgH="712800" progId="Equation.DSMT4">
                  <p:embed/>
                  <p:pic>
                    <p:nvPicPr>
                      <p:cNvPr id="0" name="Picture 4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1278" y="2108433"/>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807061716"/>
              </p:ext>
            </p:extLst>
          </p:nvPr>
        </p:nvGraphicFramePr>
        <p:xfrm>
          <a:off x="990600" y="4648200"/>
          <a:ext cx="825500" cy="723900"/>
        </p:xfrm>
        <a:graphic>
          <a:graphicData uri="http://schemas.openxmlformats.org/presentationml/2006/ole">
            <mc:AlternateContent xmlns:mc="http://schemas.openxmlformats.org/markup-compatibility/2006">
              <mc:Choice xmlns:v="urn:schemas-microsoft-com:vml" Requires="v">
                <p:oleObj name="Equation" r:id="rId7" imgW="813600" imgH="712800" progId="Equation.DSMT4">
                  <p:embed/>
                </p:oleObj>
              </mc:Choice>
              <mc:Fallback>
                <p:oleObj name="Equation" r:id="rId7" imgW="813600" imgH="712800" progId="Equation.DSMT4">
                  <p:embed/>
                  <p:pic>
                    <p:nvPicPr>
                      <p:cNvPr id="0" name="Picture 40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648200"/>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427696424"/>
              </p:ext>
            </p:extLst>
          </p:nvPr>
        </p:nvGraphicFramePr>
        <p:xfrm>
          <a:off x="958617" y="3535799"/>
          <a:ext cx="495300" cy="381000"/>
        </p:xfrm>
        <a:graphic>
          <a:graphicData uri="http://schemas.openxmlformats.org/presentationml/2006/ole">
            <mc:AlternateContent xmlns:mc="http://schemas.openxmlformats.org/markup-compatibility/2006">
              <mc:Choice xmlns:v="urn:schemas-microsoft-com:vml" Requires="v">
                <p:oleObj name="Equation" r:id="rId8" imgW="495085" imgH="380835" progId="Equation.DSMT4">
                  <p:embed/>
                </p:oleObj>
              </mc:Choice>
              <mc:Fallback>
                <p:oleObj name="Equation" r:id="rId8" imgW="495085" imgH="380835" progId="Equation.DSMT4">
                  <p:embed/>
                  <p:pic>
                    <p:nvPicPr>
                      <p:cNvPr id="0" name="Picture 40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8617" y="3535799"/>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3869451344"/>
              </p:ext>
            </p:extLst>
          </p:nvPr>
        </p:nvGraphicFramePr>
        <p:xfrm>
          <a:off x="1472967" y="3624044"/>
          <a:ext cx="495300" cy="279400"/>
        </p:xfrm>
        <a:graphic>
          <a:graphicData uri="http://schemas.openxmlformats.org/presentationml/2006/ole">
            <mc:AlternateContent xmlns:mc="http://schemas.openxmlformats.org/markup-compatibility/2006">
              <mc:Choice xmlns:v="urn:schemas-microsoft-com:vml" Requires="v">
                <p:oleObj name="Equation" r:id="rId10" imgW="484560" imgH="264960" progId="Equation.DSMT4">
                  <p:embed/>
                </p:oleObj>
              </mc:Choice>
              <mc:Fallback>
                <p:oleObj name="Equation" r:id="rId10" imgW="484560" imgH="264960" progId="Equation.DSMT4">
                  <p:embed/>
                  <p:pic>
                    <p:nvPicPr>
                      <p:cNvPr id="0" name="Picture 4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2967" y="3624044"/>
                        <a:ext cx="495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9"/>
          <p:cNvGraphicFramePr>
            <a:graphicFrameLocks noChangeAspect="1"/>
          </p:cNvGraphicFramePr>
          <p:nvPr>
            <p:extLst>
              <p:ext uri="{D42A27DB-BD31-4B8C-83A1-F6EECF244321}">
                <p14:modId xmlns:p14="http://schemas.microsoft.com/office/powerpoint/2010/main" val="3749020666"/>
              </p:ext>
            </p:extLst>
          </p:nvPr>
        </p:nvGraphicFramePr>
        <p:xfrm>
          <a:off x="1854200" y="4114800"/>
          <a:ext cx="1054100" cy="419100"/>
        </p:xfrm>
        <a:graphic>
          <a:graphicData uri="http://schemas.openxmlformats.org/presentationml/2006/ole">
            <mc:AlternateContent xmlns:mc="http://schemas.openxmlformats.org/markup-compatibility/2006">
              <mc:Choice xmlns:v="urn:schemas-microsoft-com:vml" Requires="v">
                <p:oleObj name="Equation" r:id="rId12" imgW="1042200" imgH="411120" progId="Equation.DSMT4">
                  <p:embed/>
                </p:oleObj>
              </mc:Choice>
              <mc:Fallback>
                <p:oleObj name="Equation" r:id="rId12" imgW="1042200" imgH="411120" progId="Equation.DSMT4">
                  <p:embed/>
                  <p:pic>
                    <p:nvPicPr>
                      <p:cNvPr id="0" name="Picture 4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54200" y="4114800"/>
                        <a:ext cx="1054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020712028"/>
              </p:ext>
            </p:extLst>
          </p:nvPr>
        </p:nvGraphicFramePr>
        <p:xfrm>
          <a:off x="2940050" y="4114800"/>
          <a:ext cx="647700" cy="419100"/>
        </p:xfrm>
        <a:graphic>
          <a:graphicData uri="http://schemas.openxmlformats.org/presentationml/2006/ole">
            <mc:AlternateContent xmlns:mc="http://schemas.openxmlformats.org/markup-compatibility/2006">
              <mc:Choice xmlns:v="urn:schemas-microsoft-com:vml" Requires="v">
                <p:oleObj name="Equation" r:id="rId14" imgW="639720" imgH="411120" progId="Equation.DSMT4">
                  <p:embed/>
                </p:oleObj>
              </mc:Choice>
              <mc:Fallback>
                <p:oleObj name="Equation" r:id="rId14" imgW="639720" imgH="411120" progId="Equation.DSMT4">
                  <p:embed/>
                  <p:pic>
                    <p:nvPicPr>
                      <p:cNvPr id="0" name="Picture 4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400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2154104292"/>
              </p:ext>
            </p:extLst>
          </p:nvPr>
        </p:nvGraphicFramePr>
        <p:xfrm>
          <a:off x="3644900" y="4273550"/>
          <a:ext cx="342900" cy="241300"/>
        </p:xfrm>
        <a:graphic>
          <a:graphicData uri="http://schemas.openxmlformats.org/presentationml/2006/ole">
            <mc:AlternateContent xmlns:mc="http://schemas.openxmlformats.org/markup-compatibility/2006">
              <mc:Choice xmlns:v="urn:schemas-microsoft-com:vml" Requires="v">
                <p:oleObj name="Equation" r:id="rId16" imgW="342751" imgH="241195" progId="Equation.DSMT4">
                  <p:embed/>
                </p:oleObj>
              </mc:Choice>
              <mc:Fallback>
                <p:oleObj name="Equation" r:id="rId16" imgW="342751" imgH="241195" progId="Equation.DSMT4">
                  <p:embed/>
                  <p:pic>
                    <p:nvPicPr>
                      <p:cNvPr id="0" name="Picture 4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44900" y="4273550"/>
                        <a:ext cx="342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12"/>
          <p:cNvGraphicFramePr>
            <a:graphicFrameLocks noChangeAspect="1"/>
          </p:cNvGraphicFramePr>
          <p:nvPr>
            <p:extLst>
              <p:ext uri="{D42A27DB-BD31-4B8C-83A1-F6EECF244321}">
                <p14:modId xmlns:p14="http://schemas.microsoft.com/office/powerpoint/2010/main" val="3406634515"/>
              </p:ext>
            </p:extLst>
          </p:nvPr>
        </p:nvGraphicFramePr>
        <p:xfrm>
          <a:off x="4114800" y="4114800"/>
          <a:ext cx="800100" cy="419100"/>
        </p:xfrm>
        <a:graphic>
          <a:graphicData uri="http://schemas.openxmlformats.org/presentationml/2006/ole">
            <mc:AlternateContent xmlns:mc="http://schemas.openxmlformats.org/markup-compatibility/2006">
              <mc:Choice xmlns:v="urn:schemas-microsoft-com:vml" Requires="v">
                <p:oleObj name="Equation" r:id="rId18" imgW="786240" imgH="411120" progId="Equation.DSMT4">
                  <p:embed/>
                </p:oleObj>
              </mc:Choice>
              <mc:Fallback>
                <p:oleObj name="Equation" r:id="rId18" imgW="786240" imgH="411120" progId="Equation.DSMT4">
                  <p:embed/>
                  <p:pic>
                    <p:nvPicPr>
                      <p:cNvPr id="0" name="Picture 4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114800"/>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13"/>
          <p:cNvGraphicFramePr>
            <a:graphicFrameLocks noChangeAspect="1"/>
          </p:cNvGraphicFramePr>
          <p:nvPr>
            <p:extLst>
              <p:ext uri="{D42A27DB-BD31-4B8C-83A1-F6EECF244321}">
                <p14:modId xmlns:p14="http://schemas.microsoft.com/office/powerpoint/2010/main" val="791646875"/>
              </p:ext>
            </p:extLst>
          </p:nvPr>
        </p:nvGraphicFramePr>
        <p:xfrm>
          <a:off x="5022850" y="4114800"/>
          <a:ext cx="939800" cy="419100"/>
        </p:xfrm>
        <a:graphic>
          <a:graphicData uri="http://schemas.openxmlformats.org/presentationml/2006/ole">
            <mc:AlternateContent xmlns:mc="http://schemas.openxmlformats.org/markup-compatibility/2006">
              <mc:Choice xmlns:v="urn:schemas-microsoft-com:vml" Requires="v">
                <p:oleObj name="Equation" r:id="rId19" imgW="923400" imgH="411120" progId="Equation.DSMT4">
                  <p:embed/>
                </p:oleObj>
              </mc:Choice>
              <mc:Fallback>
                <p:oleObj name="Equation" r:id="rId19" imgW="923400" imgH="411120" progId="Equation.DSMT4">
                  <p:embed/>
                  <p:pic>
                    <p:nvPicPr>
                      <p:cNvPr id="0" name="Picture 41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022850" y="4114800"/>
                        <a:ext cx="93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 name="Object 14"/>
          <p:cNvGraphicFramePr>
            <a:graphicFrameLocks noChangeAspect="1"/>
          </p:cNvGraphicFramePr>
          <p:nvPr>
            <p:extLst>
              <p:ext uri="{D42A27DB-BD31-4B8C-83A1-F6EECF244321}">
                <p14:modId xmlns:p14="http://schemas.microsoft.com/office/powerpoint/2010/main" val="3931639670"/>
              </p:ext>
            </p:extLst>
          </p:nvPr>
        </p:nvGraphicFramePr>
        <p:xfrm>
          <a:off x="6038850" y="4114800"/>
          <a:ext cx="647700" cy="419100"/>
        </p:xfrm>
        <a:graphic>
          <a:graphicData uri="http://schemas.openxmlformats.org/presentationml/2006/ole">
            <mc:AlternateContent xmlns:mc="http://schemas.openxmlformats.org/markup-compatibility/2006">
              <mc:Choice xmlns:v="urn:schemas-microsoft-com:vml" Requires="v">
                <p:oleObj name="Equation" r:id="rId21" imgW="639720" imgH="411120" progId="Equation.DSMT4">
                  <p:embed/>
                </p:oleObj>
              </mc:Choice>
              <mc:Fallback>
                <p:oleObj name="Equation" r:id="rId21" imgW="639720" imgH="411120" progId="Equation.DSMT4">
                  <p:embed/>
                  <p:pic>
                    <p:nvPicPr>
                      <p:cNvPr id="0" name="Picture 41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0388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 name="Object 15"/>
          <p:cNvGraphicFramePr>
            <a:graphicFrameLocks noChangeAspect="1"/>
          </p:cNvGraphicFramePr>
          <p:nvPr>
            <p:extLst>
              <p:ext uri="{D42A27DB-BD31-4B8C-83A1-F6EECF244321}">
                <p14:modId xmlns:p14="http://schemas.microsoft.com/office/powerpoint/2010/main" val="3836385469"/>
              </p:ext>
            </p:extLst>
          </p:nvPr>
        </p:nvGraphicFramePr>
        <p:xfrm>
          <a:off x="1835150" y="4903788"/>
          <a:ext cx="495300" cy="279400"/>
        </p:xfrm>
        <a:graphic>
          <a:graphicData uri="http://schemas.openxmlformats.org/presentationml/2006/ole">
            <mc:AlternateContent xmlns:mc="http://schemas.openxmlformats.org/markup-compatibility/2006">
              <mc:Choice xmlns:v="urn:schemas-microsoft-com:vml" Requires="v">
                <p:oleObj name="Equation" r:id="rId23" imgW="484560" imgH="264960" progId="Equation.DSMT4">
                  <p:embed/>
                </p:oleObj>
              </mc:Choice>
              <mc:Fallback>
                <p:oleObj name="Equation" r:id="rId23" imgW="484560" imgH="264960" progId="Equation.DSMT4">
                  <p:embed/>
                  <p:pic>
                    <p:nvPicPr>
                      <p:cNvPr id="0" name="Picture 41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35150" y="49037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 name="Object 39"/>
          <p:cNvGraphicFramePr>
            <a:graphicFrameLocks noChangeAspect="1"/>
          </p:cNvGraphicFramePr>
          <p:nvPr/>
        </p:nvGraphicFramePr>
        <p:xfrm>
          <a:off x="990600" y="2260134"/>
          <a:ext cx="495300" cy="381000"/>
        </p:xfrm>
        <a:graphic>
          <a:graphicData uri="http://schemas.openxmlformats.org/presentationml/2006/ole">
            <mc:AlternateContent xmlns:mc="http://schemas.openxmlformats.org/markup-compatibility/2006">
              <mc:Choice xmlns:v="urn:schemas-microsoft-com:vml" Requires="v">
                <p:oleObj name="Equation" r:id="rId25" imgW="495085" imgH="380835" progId="Equation.DSMT4">
                  <p:embed/>
                </p:oleObj>
              </mc:Choice>
              <mc:Fallback>
                <p:oleObj name="Equation" r:id="rId25" imgW="495085" imgH="380835" progId="Equation.DSMT4">
                  <p:embed/>
                  <p:pic>
                    <p:nvPicPr>
                      <p:cNvPr id="0" name="Picture 41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990600" y="2260134"/>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dirty="0"/>
              <a:t>Properties: Quotient Rule for Exponents</a:t>
            </a:r>
            <a:endParaRPr lang="en-US" sz="3200" dirty="0">
              <a:solidFill>
                <a:schemeClr val="accent1"/>
              </a:solidFill>
            </a:endParaRPr>
          </a:p>
        </p:txBody>
      </p:sp>
      <p:sp>
        <p:nvSpPr>
          <p:cNvPr id="17" name="Rectangle 3"/>
          <p:cNvSpPr>
            <a:spLocks noGrp="1"/>
          </p:cNvSpPr>
          <p:nvPr>
            <p:ph idx="1"/>
          </p:nvPr>
        </p:nvSpPr>
        <p:spPr>
          <a:xfrm>
            <a:off x="457200" y="1280160"/>
            <a:ext cx="8229600" cy="3797963"/>
          </a:xfrm>
          <a:prstGeom prst="rect">
            <a:avLst/>
          </a:prstGeom>
          <a:solidFill>
            <a:srgbClr val="FFFFCC"/>
          </a:solidFill>
          <a:ln w="28575">
            <a:solidFill>
              <a:srgbClr val="000000"/>
            </a:solidFill>
          </a:ln>
        </p:spPr>
        <p:txBody>
          <a:bodyPr>
            <a:spAutoFit/>
          </a:bodyPr>
          <a:lstStyle/>
          <a:p>
            <a:pPr marL="0" indent="0">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pPr marL="0" indent="0">
              <a:buFont typeface="Courier New" pitchFamily="49" charset="0"/>
              <a:buNone/>
            </a:pPr>
            <a:endParaRPr lang="en-US" i="0" dirty="0">
              <a:solidFill>
                <a:srgbClr val="000000"/>
              </a:solidFill>
            </a:endParaRPr>
          </a:p>
          <a:p>
            <a:pPr marL="0" indent="0">
              <a:buFont typeface="Courier New" pitchFamily="49" charset="0"/>
              <a:buNone/>
            </a:pPr>
            <a:r>
              <a:rPr lang="en-US" i="0" dirty="0">
                <a:solidFill>
                  <a:srgbClr val="000000"/>
                </a:solidFill>
              </a:rPr>
              <a:t>In words, to divide two powers with the same base, keep the base and subtract the exponents. (Subtract the denominator exponent from the numerator exponent.)</a:t>
            </a:r>
          </a:p>
        </p:txBody>
      </p:sp>
      <p:graphicFrame>
        <p:nvGraphicFramePr>
          <p:cNvPr id="18" name="Object 4"/>
          <p:cNvGraphicFramePr>
            <a:graphicFrameLocks noChangeAspect="1"/>
          </p:cNvGraphicFramePr>
          <p:nvPr>
            <p:extLst>
              <p:ext uri="{D42A27DB-BD31-4B8C-83A1-F6EECF244321}">
                <p14:modId xmlns:p14="http://schemas.microsoft.com/office/powerpoint/2010/main" val="1577578791"/>
              </p:ext>
            </p:extLst>
          </p:nvPr>
        </p:nvGraphicFramePr>
        <p:xfrm>
          <a:off x="3689350" y="2133600"/>
          <a:ext cx="1587500" cy="952500"/>
        </p:xfrm>
        <a:graphic>
          <a:graphicData uri="http://schemas.openxmlformats.org/presentationml/2006/ole">
            <mc:AlternateContent xmlns:mc="http://schemas.openxmlformats.org/markup-compatibility/2006">
              <mc:Choice xmlns:v="urn:schemas-microsoft-com:vml" Requires="v">
                <p:oleObj name="Equation" r:id="rId2" imgW="1572480" imgH="941400" progId="Equation.DSMT4">
                  <p:embed/>
                </p:oleObj>
              </mc:Choice>
              <mc:Fallback>
                <p:oleObj name="Equation" r:id="rId2" imgW="1572480" imgH="941400" progId="Equation.DSMT4">
                  <p:embed/>
                  <p:pic>
                    <p:nvPicPr>
                      <p:cNvPr id="0" name="Picture 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9350" y="2133600"/>
                        <a:ext cx="1587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a:t>
            </a:r>
            <a:endParaRPr lang="en-US" sz="3200" dirty="0">
              <a:solidFill>
                <a:schemeClr val="accent1"/>
              </a:solidFill>
            </a:endParaRPr>
          </a:p>
        </p:txBody>
      </p:sp>
      <p:sp>
        <p:nvSpPr>
          <p:cNvPr id="10" name="Rectangle 3"/>
          <p:cNvSpPr>
            <a:spLocks noGrp="1"/>
          </p:cNvSpPr>
          <p:nvPr>
            <p:ph idx="1"/>
          </p:nvPr>
        </p:nvSpPr>
        <p:spPr>
          <a:xfrm>
            <a:off x="476922" y="1087419"/>
            <a:ext cx="8229600" cy="4401205"/>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quotient rule for exponents to simplify the following expressions.</a:t>
            </a:r>
          </a:p>
          <a:p>
            <a:pPr marL="514350" indent="-514350">
              <a:spcBef>
                <a:spcPct val="60000"/>
              </a:spcBef>
              <a:buFont typeface="+mj-lt"/>
              <a:buAutoNum type="alphaLcPeriod"/>
              <a:tabLst>
                <a:tab pos="3205163" algn="l"/>
              </a:tabLst>
            </a:pPr>
            <a:r>
              <a:rPr lang="en-US" i="0" dirty="0">
                <a:solidFill>
                  <a:schemeClr val="tx1"/>
                </a:solidFill>
              </a:rPr>
              <a:t> 	b.			c.	</a:t>
            </a:r>
          </a:p>
          <a:p>
            <a:pPr marL="514350" indent="-514350">
              <a:spcBef>
                <a:spcPct val="60000"/>
              </a:spcBef>
              <a:tabLst>
                <a:tab pos="3205163" algn="l"/>
              </a:tabLst>
            </a:pPr>
            <a:r>
              <a:rPr lang="en-US" b="1" dirty="0"/>
              <a:t>Solution</a:t>
            </a:r>
            <a:endParaRPr lang="en-US" dirty="0"/>
          </a:p>
          <a:p>
            <a:pPr marL="514350" indent="-514350">
              <a:spcBef>
                <a:spcPct val="60000"/>
              </a:spcBef>
              <a:buFont typeface="+mj-lt"/>
              <a:buAutoNum type="alphaLcPeriod"/>
              <a:tabLst>
                <a:tab pos="3205163" algn="l"/>
              </a:tabLst>
            </a:pPr>
            <a:r>
              <a:rPr lang="en-US" i="0" dirty="0">
                <a:solidFill>
                  <a:schemeClr val="tx1"/>
                </a:solidFill>
              </a:rPr>
              <a:t> </a:t>
            </a:r>
          </a:p>
          <a:p>
            <a:pPr marL="514350" indent="-514350">
              <a:spcBef>
                <a:spcPct val="60000"/>
              </a:spcBef>
              <a:buFont typeface="+mj-lt"/>
              <a:buAutoNum type="alphaLcPeriod"/>
              <a:tabLst>
                <a:tab pos="3205163" algn="l"/>
              </a:tabLst>
            </a:pPr>
            <a:endParaRPr lang="en-US" dirty="0">
              <a:solidFill>
                <a:schemeClr val="tx1"/>
              </a:solidFill>
            </a:endParaRPr>
          </a:p>
          <a:p>
            <a:pPr marL="514350" indent="-514350">
              <a:spcBef>
                <a:spcPct val="60000"/>
              </a:spcBef>
              <a:buFont typeface="+mj-lt"/>
              <a:buAutoNum type="alphaLcPeriod"/>
              <a:tabLst>
                <a:tab pos="3205163" algn="l"/>
              </a:tabLst>
            </a:pPr>
            <a:r>
              <a:rPr lang="en-US" i="0" dirty="0">
                <a:solidFill>
                  <a:schemeClr val="tx1"/>
                </a:solidFill>
              </a:rPr>
              <a:t> </a:t>
            </a:r>
          </a:p>
        </p:txBody>
      </p:sp>
      <p:graphicFrame>
        <p:nvGraphicFramePr>
          <p:cNvPr id="11" name="Object 4"/>
          <p:cNvGraphicFramePr>
            <a:graphicFrameLocks noChangeAspect="1"/>
          </p:cNvGraphicFramePr>
          <p:nvPr>
            <p:extLst>
              <p:ext uri="{D42A27DB-BD31-4B8C-83A1-F6EECF244321}">
                <p14:modId xmlns:p14="http://schemas.microsoft.com/office/powerpoint/2010/main" val="1747734713"/>
              </p:ext>
            </p:extLst>
          </p:nvPr>
        </p:nvGraphicFramePr>
        <p:xfrm>
          <a:off x="990600" y="2077720"/>
          <a:ext cx="419100" cy="876300"/>
        </p:xfrm>
        <a:graphic>
          <a:graphicData uri="http://schemas.openxmlformats.org/presentationml/2006/ole">
            <mc:AlternateContent xmlns:mc="http://schemas.openxmlformats.org/markup-compatibility/2006">
              <mc:Choice xmlns:v="urn:schemas-microsoft-com:vml" Requires="v">
                <p:oleObj name="Equation" r:id="rId2" imgW="419100" imgH="876300" progId="Equation.DSMT4">
                  <p:embed/>
                </p:oleObj>
              </mc:Choice>
              <mc:Fallback>
                <p:oleObj name="Equation" r:id="rId2" imgW="419100" imgH="876300" progId="Equation.DSMT4">
                  <p:embed/>
                  <p:pic>
                    <p:nvPicPr>
                      <p:cNvPr id="0" name="Picture 1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07772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25822797"/>
              </p:ext>
            </p:extLst>
          </p:nvPr>
        </p:nvGraphicFramePr>
        <p:xfrm>
          <a:off x="1032545" y="3432309"/>
          <a:ext cx="419100" cy="889000"/>
        </p:xfrm>
        <a:graphic>
          <a:graphicData uri="http://schemas.openxmlformats.org/presentationml/2006/ole">
            <mc:AlternateContent xmlns:mc="http://schemas.openxmlformats.org/markup-compatibility/2006">
              <mc:Choice xmlns:v="urn:schemas-microsoft-com:vml" Requires="v">
                <p:oleObj name="Equation" r:id="rId4" imgW="419100" imgH="889000" progId="Equation.DSMT4">
                  <p:embed/>
                </p:oleObj>
              </mc:Choice>
              <mc:Fallback>
                <p:oleObj name="Equation" r:id="rId4" imgW="419100" imgH="889000" progId="Equation.DSMT4">
                  <p:embed/>
                  <p:pic>
                    <p:nvPicPr>
                      <p:cNvPr id="0" name="Picture 10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2545" y="3432309"/>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226712067"/>
              </p:ext>
            </p:extLst>
          </p:nvPr>
        </p:nvGraphicFramePr>
        <p:xfrm>
          <a:off x="4229100" y="2026920"/>
          <a:ext cx="419100" cy="1016000"/>
        </p:xfrm>
        <a:graphic>
          <a:graphicData uri="http://schemas.openxmlformats.org/presentationml/2006/ole">
            <mc:AlternateContent xmlns:mc="http://schemas.openxmlformats.org/markup-compatibility/2006">
              <mc:Choice xmlns:v="urn:schemas-microsoft-com:vml" Requires="v">
                <p:oleObj name="Equation" r:id="rId6" imgW="411120" imgH="1005480" progId="Equation.DSMT4">
                  <p:embed/>
                </p:oleObj>
              </mc:Choice>
              <mc:Fallback>
                <p:oleObj name="Equation" r:id="rId6" imgW="411120" imgH="1005480" progId="Equation.DSMT4">
                  <p:embed/>
                  <p:pic>
                    <p:nvPicPr>
                      <p:cNvPr id="0" name="Picture 10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9100" y="2026920"/>
                        <a:ext cx="4191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607664031"/>
              </p:ext>
            </p:extLst>
          </p:nvPr>
        </p:nvGraphicFramePr>
        <p:xfrm>
          <a:off x="1066800" y="4774664"/>
          <a:ext cx="419100" cy="952500"/>
        </p:xfrm>
        <a:graphic>
          <a:graphicData uri="http://schemas.openxmlformats.org/presentationml/2006/ole">
            <mc:AlternateContent xmlns:mc="http://schemas.openxmlformats.org/markup-compatibility/2006">
              <mc:Choice xmlns:v="urn:schemas-microsoft-com:vml" Requires="v">
                <p:oleObj name="Equation" r:id="rId8" imgW="418918" imgH="952087" progId="Equation.DSMT4">
                  <p:embed/>
                </p:oleObj>
              </mc:Choice>
              <mc:Fallback>
                <p:oleObj name="Equation" r:id="rId8" imgW="418918" imgH="952087" progId="Equation.DSMT4">
                  <p:embed/>
                  <p:pic>
                    <p:nvPicPr>
                      <p:cNvPr id="0" name="Picture 10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6800" y="4774664"/>
                        <a:ext cx="4191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323657993"/>
              </p:ext>
            </p:extLst>
          </p:nvPr>
        </p:nvGraphicFramePr>
        <p:xfrm>
          <a:off x="1546895" y="3667259"/>
          <a:ext cx="1028700" cy="419100"/>
        </p:xfrm>
        <a:graphic>
          <a:graphicData uri="http://schemas.openxmlformats.org/presentationml/2006/ole">
            <mc:AlternateContent xmlns:mc="http://schemas.openxmlformats.org/markup-compatibility/2006">
              <mc:Choice xmlns:v="urn:schemas-microsoft-com:vml" Requires="v">
                <p:oleObj name="Equation" r:id="rId10" imgW="1014840" imgH="411120" progId="Equation.DSMT4">
                  <p:embed/>
                </p:oleObj>
              </mc:Choice>
              <mc:Fallback>
                <p:oleObj name="Equation" r:id="rId10" imgW="1014840" imgH="411120" progId="Equation.DSMT4">
                  <p:embed/>
                  <p:pic>
                    <p:nvPicPr>
                      <p:cNvPr id="0" name="Picture 103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6895" y="3667259"/>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150732323"/>
              </p:ext>
            </p:extLst>
          </p:nvPr>
        </p:nvGraphicFramePr>
        <p:xfrm>
          <a:off x="2613695" y="3667259"/>
          <a:ext cx="647700" cy="419100"/>
        </p:xfrm>
        <a:graphic>
          <a:graphicData uri="http://schemas.openxmlformats.org/presentationml/2006/ole">
            <mc:AlternateContent xmlns:mc="http://schemas.openxmlformats.org/markup-compatibility/2006">
              <mc:Choice xmlns:v="urn:schemas-microsoft-com:vml" Requires="v">
                <p:oleObj name="Equation" r:id="rId12" imgW="639720" imgH="411120" progId="Equation.DSMT4">
                  <p:embed/>
                </p:oleObj>
              </mc:Choice>
              <mc:Fallback>
                <p:oleObj name="Equation" r:id="rId12" imgW="639720" imgH="411120" progId="Equation.DSMT4">
                  <p:embed/>
                  <p:pic>
                    <p:nvPicPr>
                      <p:cNvPr id="0" name="Picture 103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13695" y="3667259"/>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1080098427"/>
              </p:ext>
            </p:extLst>
          </p:nvPr>
        </p:nvGraphicFramePr>
        <p:xfrm>
          <a:off x="1581150" y="5009614"/>
          <a:ext cx="1028700" cy="482600"/>
        </p:xfrm>
        <a:graphic>
          <a:graphicData uri="http://schemas.openxmlformats.org/presentationml/2006/ole">
            <mc:AlternateContent xmlns:mc="http://schemas.openxmlformats.org/markup-compatibility/2006">
              <mc:Choice xmlns:v="urn:schemas-microsoft-com:vml" Requires="v">
                <p:oleObj name="Equation" r:id="rId14" imgW="1014840" imgH="466200" progId="Equation.DSMT4">
                  <p:embed/>
                </p:oleObj>
              </mc:Choice>
              <mc:Fallback>
                <p:oleObj name="Equation" r:id="rId14" imgW="1014840" imgH="466200" progId="Equation.DSMT4">
                  <p:embed/>
                  <p:pic>
                    <p:nvPicPr>
                      <p:cNvPr id="0" name="Picture 103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1150" y="5009614"/>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206365771"/>
              </p:ext>
            </p:extLst>
          </p:nvPr>
        </p:nvGraphicFramePr>
        <p:xfrm>
          <a:off x="2647950" y="5009614"/>
          <a:ext cx="647700" cy="482600"/>
        </p:xfrm>
        <a:graphic>
          <a:graphicData uri="http://schemas.openxmlformats.org/presentationml/2006/ole">
            <mc:AlternateContent xmlns:mc="http://schemas.openxmlformats.org/markup-compatibility/2006">
              <mc:Choice xmlns:v="urn:schemas-microsoft-com:vml" Requires="v">
                <p:oleObj name="Equation" r:id="rId16" imgW="639720" imgH="466200" progId="Equation.DSMT4">
                  <p:embed/>
                </p:oleObj>
              </mc:Choice>
              <mc:Fallback>
                <p:oleObj name="Equation" r:id="rId16" imgW="639720" imgH="466200" progId="Equation.DSMT4">
                  <p:embed/>
                  <p:pic>
                    <p:nvPicPr>
                      <p:cNvPr id="0" name="Picture 103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47950" y="5009614"/>
                        <a:ext cx="64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1526343848"/>
              </p:ext>
            </p:extLst>
          </p:nvPr>
        </p:nvGraphicFramePr>
        <p:xfrm>
          <a:off x="6472456" y="2065020"/>
          <a:ext cx="419100" cy="876300"/>
        </p:xfrm>
        <a:graphic>
          <a:graphicData uri="http://schemas.openxmlformats.org/presentationml/2006/ole">
            <mc:AlternateContent xmlns:mc="http://schemas.openxmlformats.org/markup-compatibility/2006">
              <mc:Choice xmlns:v="urn:schemas-microsoft-com:vml" Requires="v">
                <p:oleObj name="Equation" r:id="rId18" imgW="419100" imgH="876300" progId="Equation.DSMT4">
                  <p:embed/>
                </p:oleObj>
              </mc:Choice>
              <mc:Fallback>
                <p:oleObj name="Equation" r:id="rId18" imgW="419100" imgH="876300" progId="Equation.DSMT4">
                  <p:embed/>
                  <p:pic>
                    <p:nvPicPr>
                      <p:cNvPr id="0" name="Picture 104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72456" y="206502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6"/>
          <p:cNvSpPr txBox="1">
            <a:spLocks noChangeArrowheads="1"/>
          </p:cNvSpPr>
          <p:nvPr/>
        </p:nvSpPr>
        <p:spPr bwMode="auto">
          <a:xfrm>
            <a:off x="4419600" y="3703320"/>
            <a:ext cx="37338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Keep the base and subtract the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 (c</a:t>
            </a:r>
            <a:r>
              <a:rPr lang="en-US" sz="3200" dirty="0">
                <a:solidFill>
                  <a:schemeClr val="accent1"/>
                </a:solidFill>
              </a:rPr>
              <a:t>ont.)</a:t>
            </a:r>
          </a:p>
        </p:txBody>
      </p:sp>
      <p:graphicFrame>
        <p:nvGraphicFramePr>
          <p:cNvPr id="21" name="Object 9"/>
          <p:cNvGraphicFramePr>
            <a:graphicFrameLocks noChangeAspect="1"/>
          </p:cNvGraphicFramePr>
          <p:nvPr>
            <p:extLst>
              <p:ext uri="{D42A27DB-BD31-4B8C-83A1-F6EECF244321}">
                <p14:modId xmlns:p14="http://schemas.microsoft.com/office/powerpoint/2010/main" val="2168513984"/>
              </p:ext>
            </p:extLst>
          </p:nvPr>
        </p:nvGraphicFramePr>
        <p:xfrm>
          <a:off x="1028700" y="1066800"/>
          <a:ext cx="419100" cy="889000"/>
        </p:xfrm>
        <a:graphic>
          <a:graphicData uri="http://schemas.openxmlformats.org/presentationml/2006/ole">
            <mc:AlternateContent xmlns:mc="http://schemas.openxmlformats.org/markup-compatibility/2006">
              <mc:Choice xmlns:v="urn:schemas-microsoft-com:vml" Requires="v">
                <p:oleObj name="Equation" r:id="rId2" imgW="419100" imgH="889000" progId="Equation.DSMT4">
                  <p:embed/>
                </p:oleObj>
              </mc:Choice>
              <mc:Fallback>
                <p:oleObj name="Equation" r:id="rId2" imgW="419100" imgH="889000" progId="Equation.DSMT4">
                  <p:embed/>
                  <p:pic>
                    <p:nvPicPr>
                      <p:cNvPr id="0" name="Picture 9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066800"/>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0"/>
          <p:cNvSpPr txBox="1">
            <a:spLocks noChangeArrowheads="1"/>
          </p:cNvSpPr>
          <p:nvPr/>
        </p:nvSpPr>
        <p:spPr bwMode="auto">
          <a:xfrm>
            <a:off x="3810000" y="1340516"/>
            <a:ext cx="4953000" cy="1631216"/>
          </a:xfrm>
          <a:prstGeom prst="rect">
            <a:avLst/>
          </a:prstGeom>
          <a:noFill/>
          <a:ln w="9525" algn="ctr">
            <a:noFill/>
            <a:miter lim="800000"/>
            <a:headEnd/>
            <a:tailEnd/>
          </a:ln>
          <a:effectLst/>
        </p:spPr>
        <p:txBody>
          <a:bodyPr>
            <a:spAutoFit/>
          </a:bodyPr>
          <a:lstStyle/>
          <a:p>
            <a:r>
              <a:rPr lang="en-US" sz="2000" dirty="0">
                <a:solidFill>
                  <a:srgbClr val="008080"/>
                </a:solidFill>
              </a:rPr>
              <a:t>Note how this example shows another way </a:t>
            </a:r>
            <a:br>
              <a:rPr lang="en-US" sz="2000" dirty="0">
                <a:solidFill>
                  <a:srgbClr val="008080"/>
                </a:solidFill>
              </a:rPr>
            </a:br>
            <a:r>
              <a:rPr lang="en-US" sz="2000" dirty="0">
                <a:solidFill>
                  <a:srgbClr val="008080"/>
                </a:solidFill>
              </a:rPr>
              <a:t>to justify the idea that </a:t>
            </a:r>
            <a:r>
              <a:rPr lang="en-US" sz="2000" i="1" dirty="0">
                <a:solidFill>
                  <a:srgbClr val="008080"/>
                </a:solidFill>
              </a:rPr>
              <a:t>a</a:t>
            </a:r>
            <a:r>
              <a:rPr lang="en-US" sz="2000" baseline="30000" dirty="0">
                <a:solidFill>
                  <a:srgbClr val="008080"/>
                </a:solidFill>
              </a:rPr>
              <a:t>0</a:t>
            </a:r>
            <a:r>
              <a:rPr lang="en-US" sz="2000" dirty="0">
                <a:solidFill>
                  <a:srgbClr val="008080"/>
                </a:solidFill>
              </a:rPr>
              <a:t> </a:t>
            </a:r>
            <a:r>
              <a:rPr lang="en-US" sz="2000" dirty="0">
                <a:solidFill>
                  <a:srgbClr val="008080"/>
                </a:solidFill>
                <a:latin typeface="Euclid Symbol" charset="2"/>
                <a:cs typeface="Euclid Symbol" charset="2"/>
              </a:rPr>
              <a:t>=</a:t>
            </a:r>
            <a:r>
              <a:rPr lang="en-US" sz="2000" dirty="0">
                <a:solidFill>
                  <a:srgbClr val="008080"/>
                </a:solidFill>
              </a:rPr>
              <a:t> 1.  Since the numerator and denominator are the same and not 0, it makes sense that the fraction is equal to 1.</a:t>
            </a:r>
          </a:p>
        </p:txBody>
      </p:sp>
      <p:graphicFrame>
        <p:nvGraphicFramePr>
          <p:cNvPr id="25" name="Object 4"/>
          <p:cNvGraphicFramePr>
            <a:graphicFrameLocks noChangeAspect="1"/>
          </p:cNvGraphicFramePr>
          <p:nvPr>
            <p:extLst>
              <p:ext uri="{D42A27DB-BD31-4B8C-83A1-F6EECF244321}">
                <p14:modId xmlns:p14="http://schemas.microsoft.com/office/powerpoint/2010/main" val="2412500125"/>
              </p:ext>
            </p:extLst>
          </p:nvPr>
        </p:nvGraphicFramePr>
        <p:xfrm>
          <a:off x="1504950" y="1301750"/>
          <a:ext cx="1028700" cy="419100"/>
        </p:xfrm>
        <a:graphic>
          <a:graphicData uri="http://schemas.openxmlformats.org/presentationml/2006/ole">
            <mc:AlternateContent xmlns:mc="http://schemas.openxmlformats.org/markup-compatibility/2006">
              <mc:Choice xmlns:v="urn:schemas-microsoft-com:vml" Requires="v">
                <p:oleObj name="Equation" r:id="rId4" imgW="1014840" imgH="411120" progId="Equation.DSMT4">
                  <p:embed/>
                </p:oleObj>
              </mc:Choice>
              <mc:Fallback>
                <p:oleObj name="Equation" r:id="rId4" imgW="1014840" imgH="411120" progId="Equation.DSMT4">
                  <p:embed/>
                  <p:pic>
                    <p:nvPicPr>
                      <p:cNvPr id="0" name="Picture 9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1301750"/>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1175724379"/>
              </p:ext>
            </p:extLst>
          </p:nvPr>
        </p:nvGraphicFramePr>
        <p:xfrm>
          <a:off x="2571750" y="1301750"/>
          <a:ext cx="647700" cy="419100"/>
        </p:xfrm>
        <a:graphic>
          <a:graphicData uri="http://schemas.openxmlformats.org/presentationml/2006/ole">
            <mc:AlternateContent xmlns:mc="http://schemas.openxmlformats.org/markup-compatibility/2006">
              <mc:Choice xmlns:v="urn:schemas-microsoft-com:vml" Requires="v">
                <p:oleObj name="Equation" r:id="rId6" imgW="639720" imgH="411120" progId="Equation.DSMT4">
                  <p:embed/>
                </p:oleObj>
              </mc:Choice>
              <mc:Fallback>
                <p:oleObj name="Equation" r:id="rId6" imgW="639720" imgH="411120" progId="Equation.DSMT4">
                  <p:embed/>
                  <p:pic>
                    <p:nvPicPr>
                      <p:cNvPr id="0" name="Picture 9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1750" y="13017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077878618"/>
              </p:ext>
            </p:extLst>
          </p:nvPr>
        </p:nvGraphicFramePr>
        <p:xfrm>
          <a:off x="3257550" y="1423988"/>
          <a:ext cx="495300" cy="279400"/>
        </p:xfrm>
        <a:graphic>
          <a:graphicData uri="http://schemas.openxmlformats.org/presentationml/2006/ole">
            <mc:AlternateContent xmlns:mc="http://schemas.openxmlformats.org/markup-compatibility/2006">
              <mc:Choice xmlns:v="urn:schemas-microsoft-com:vml" Requires="v">
                <p:oleObj name="Equation" r:id="rId8" imgW="484560" imgH="264960" progId="Equation.DSMT4">
                  <p:embed/>
                </p:oleObj>
              </mc:Choice>
              <mc:Fallback>
                <p:oleObj name="Equation" r:id="rId8" imgW="484560" imgH="264960" progId="Equation.DSMT4">
                  <p:embed/>
                  <p:pic>
                    <p:nvPicPr>
                      <p:cNvPr id="0" name="Picture 9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7550" y="14239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marL="514350" indent="-514350">
              <a:spcBef>
                <a:spcPct val="50000"/>
              </a:spcBef>
              <a:buFont typeface="+mj-lt"/>
              <a:buAutoNum type="alphaLcPeriod" startAt="3"/>
            </a:pPr>
            <a:r>
              <a:rPr lang="en-US" dirty="0">
                <a:solidFill>
                  <a:schemeClr val="tx1"/>
                </a:solidFill>
              </a:rPr>
              <a:t> </a:t>
            </a:r>
            <a:r>
              <a:rPr lang="en-US" b="1" dirty="0">
                <a:solidFill>
                  <a:schemeClr val="tx1"/>
                </a:solidFill>
              </a:rPr>
              <a:t> </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 </a:t>
            </a:r>
            <a:r>
              <a:rPr lang="en-US" dirty="0">
                <a:solidFill>
                  <a:schemeClr val="accent1"/>
                </a:solidFill>
              </a:rPr>
              <a:t>Dividing Terms with Coefficients</a:t>
            </a:r>
            <a:endParaRPr lang="en-US" sz="3200" dirty="0">
              <a:solidFill>
                <a:schemeClr val="accent1"/>
              </a:solidFill>
            </a:endParaRPr>
          </a:p>
        </p:txBody>
      </p:sp>
      <p:sp>
        <p:nvSpPr>
          <p:cNvPr id="20" name="Rectangle 3"/>
          <p:cNvSpPr>
            <a:spLocks noGrp="1"/>
          </p:cNvSpPr>
          <p:nvPr>
            <p:ph idx="1"/>
          </p:nvPr>
        </p:nvSpPr>
        <p:spPr>
          <a:xfrm>
            <a:off x="457200" y="1080194"/>
            <a:ext cx="8229600" cy="4401205"/>
          </a:xfrm>
          <a:prstGeom prst="rect">
            <a:avLst/>
          </a:prstGeom>
          <a:noFill/>
        </p:spPr>
        <p:txBody>
          <a:bodyPr>
            <a:spAutoFit/>
          </a:bodyPr>
          <a:lstStyle/>
          <a:p>
            <a:pPr>
              <a:spcBef>
                <a:spcPct val="50000"/>
              </a:spcBef>
            </a:pPr>
            <a:r>
              <a:rPr lang="en-US" dirty="0">
                <a:solidFill>
                  <a:schemeClr val="tx1"/>
                </a:solidFill>
              </a:rPr>
              <a:t>Use the quotient rule for exponents when simplifying the following expressions.</a:t>
            </a:r>
            <a:endParaRPr lang="en-US" i="0" dirty="0">
              <a:solidFill>
                <a:schemeClr val="tx1"/>
              </a:solidFill>
            </a:endParaRPr>
          </a:p>
          <a:p>
            <a:pPr marL="514350" indent="-514350">
              <a:spcBef>
                <a:spcPct val="100000"/>
              </a:spcBef>
              <a:buFont typeface="+mj-lt"/>
              <a:buAutoNum type="alphaLcPeriod"/>
            </a:pPr>
            <a:r>
              <a:rPr lang="en-US" dirty="0">
                <a:solidFill>
                  <a:schemeClr val="tx1"/>
                </a:solidFill>
              </a:rPr>
              <a:t> 				b. 	</a:t>
            </a:r>
          </a:p>
          <a:p>
            <a:pPr marL="514350" indent="-514350">
              <a:spcBef>
                <a:spcPct val="100000"/>
              </a:spcBef>
            </a:pPr>
            <a:r>
              <a:rPr lang="en-US" b="1" dirty="0"/>
              <a:t>Solution</a:t>
            </a:r>
          </a:p>
          <a:p>
            <a:pPr marL="514350" indent="-514350">
              <a:spcBef>
                <a:spcPct val="100000"/>
              </a:spcBef>
              <a:buFont typeface="+mj-lt"/>
              <a:buAutoNum type="alphaLcPeriod"/>
            </a:pPr>
            <a:r>
              <a:rPr lang="en-US" i="0" dirty="0">
                <a:solidFill>
                  <a:schemeClr val="tx1"/>
                </a:solidFill>
              </a:rPr>
              <a:t> </a:t>
            </a:r>
          </a:p>
          <a:p>
            <a:pPr>
              <a:spcBef>
                <a:spcPct val="100000"/>
              </a:spcBef>
            </a:pPr>
            <a:endParaRPr lang="en-US"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398176888"/>
              </p:ext>
            </p:extLst>
          </p:nvPr>
        </p:nvGraphicFramePr>
        <p:xfrm>
          <a:off x="1054100" y="2347944"/>
          <a:ext cx="850900" cy="889000"/>
        </p:xfrm>
        <a:graphic>
          <a:graphicData uri="http://schemas.openxmlformats.org/presentationml/2006/ole">
            <mc:AlternateContent xmlns:mc="http://schemas.openxmlformats.org/markup-compatibility/2006">
              <mc:Choice xmlns:v="urn:schemas-microsoft-com:vml" Requires="v">
                <p:oleObj name="Equation" r:id="rId2" imgW="850531" imgH="888614" progId="Equation.DSMT4">
                  <p:embed/>
                </p:oleObj>
              </mc:Choice>
              <mc:Fallback>
                <p:oleObj name="Equation" r:id="rId2" imgW="850531" imgH="888614" progId="Equation.DSMT4">
                  <p:embed/>
                  <p:pic>
                    <p:nvPicPr>
                      <p:cNvPr id="0" name="Picture 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100" y="2347944"/>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1054100" y="4060155"/>
          <a:ext cx="850900" cy="889000"/>
        </p:xfrm>
        <a:graphic>
          <a:graphicData uri="http://schemas.openxmlformats.org/presentationml/2006/ole">
            <mc:AlternateContent xmlns:mc="http://schemas.openxmlformats.org/markup-compatibility/2006">
              <mc:Choice xmlns:v="urn:schemas-microsoft-com:vml" Requires="v">
                <p:oleObj name="Equation" r:id="rId4" imgW="850531" imgH="888614" progId="Equation.DSMT4">
                  <p:embed/>
                </p:oleObj>
              </mc:Choice>
              <mc:Fallback>
                <p:oleObj name="Equation" r:id="rId4" imgW="850531" imgH="888614" progId="Equation.DSMT4">
                  <p:embed/>
                  <p:pic>
                    <p:nvPicPr>
                      <p:cNvPr id="0" name="Picture 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4060155"/>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6"/>
          <p:cNvSpPr txBox="1">
            <a:spLocks noChangeArrowheads="1"/>
          </p:cNvSpPr>
          <p:nvPr/>
        </p:nvSpPr>
        <p:spPr bwMode="auto">
          <a:xfrm>
            <a:off x="4038600" y="4272880"/>
            <a:ext cx="36576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15 and 3 are divided and exponents 15 and 3 are subtracted.</a:t>
            </a:r>
          </a:p>
          <a:p>
            <a:pPr>
              <a:spcBef>
                <a:spcPct val="50000"/>
              </a:spcBef>
            </a:pPr>
            <a:endParaRPr lang="en-US" sz="2000" dirty="0">
              <a:solidFill>
                <a:srgbClr val="008080"/>
              </a:solidFill>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525174077"/>
              </p:ext>
            </p:extLst>
          </p:nvPr>
        </p:nvGraphicFramePr>
        <p:xfrm>
          <a:off x="1987550" y="4028405"/>
          <a:ext cx="1346200" cy="952500"/>
        </p:xfrm>
        <a:graphic>
          <a:graphicData uri="http://schemas.openxmlformats.org/presentationml/2006/ole">
            <mc:AlternateContent xmlns:mc="http://schemas.openxmlformats.org/markup-compatibility/2006">
              <mc:Choice xmlns:v="urn:schemas-microsoft-com:vml" Requires="v">
                <p:oleObj name="Equation" r:id="rId6" imgW="1334520" imgH="941400" progId="Equation.DSMT4">
                  <p:embed/>
                </p:oleObj>
              </mc:Choice>
              <mc:Fallback>
                <p:oleObj name="Equation" r:id="rId6" imgW="1334520" imgH="941400" progId="Equation.DSMT4">
                  <p:embed/>
                  <p:pic>
                    <p:nvPicPr>
                      <p:cNvPr id="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7550" y="4028405"/>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2500519794"/>
              </p:ext>
            </p:extLst>
          </p:nvPr>
        </p:nvGraphicFramePr>
        <p:xfrm>
          <a:off x="1987550" y="5088855"/>
          <a:ext cx="1435100" cy="419100"/>
        </p:xfrm>
        <a:graphic>
          <a:graphicData uri="http://schemas.openxmlformats.org/presentationml/2006/ole">
            <mc:AlternateContent xmlns:mc="http://schemas.openxmlformats.org/markup-compatibility/2006">
              <mc:Choice xmlns:v="urn:schemas-microsoft-com:vml" Requires="v">
                <p:oleObj name="Equation" r:id="rId8" imgW="1425960" imgH="411120" progId="Equation.DSMT4">
                  <p:embed/>
                </p:oleObj>
              </mc:Choice>
              <mc:Fallback>
                <p:oleObj name="Equation" r:id="rId8" imgW="1425960" imgH="411120" progId="Equation.DSMT4">
                  <p:embed/>
                  <p:pic>
                    <p:nvPicPr>
                      <p:cNvPr id="0" name="Picture 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7550" y="5088855"/>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860747365"/>
              </p:ext>
            </p:extLst>
          </p:nvPr>
        </p:nvGraphicFramePr>
        <p:xfrm>
          <a:off x="1974850" y="5562600"/>
          <a:ext cx="914400" cy="419100"/>
        </p:xfrm>
        <a:graphic>
          <a:graphicData uri="http://schemas.openxmlformats.org/presentationml/2006/ole">
            <mc:AlternateContent xmlns:mc="http://schemas.openxmlformats.org/markup-compatibility/2006">
              <mc:Choice xmlns:v="urn:schemas-microsoft-com:vml" Requires="v">
                <p:oleObj name="Equation" r:id="rId10" imgW="905040" imgH="411120" progId="Equation.DSMT4">
                  <p:embed/>
                </p:oleObj>
              </mc:Choice>
              <mc:Fallback>
                <p:oleObj name="Equation" r:id="rId10" imgW="905040" imgH="411120" progId="Equation.DSMT4">
                  <p:embed/>
                  <p:pic>
                    <p:nvPicPr>
                      <p:cNvPr id="0" name="Picture 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74850" y="55626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3226472697"/>
              </p:ext>
            </p:extLst>
          </p:nvPr>
        </p:nvGraphicFramePr>
        <p:xfrm>
          <a:off x="4689912" y="2340997"/>
          <a:ext cx="1168400" cy="939800"/>
        </p:xfrm>
        <a:graphic>
          <a:graphicData uri="http://schemas.openxmlformats.org/presentationml/2006/ole">
            <mc:AlternateContent xmlns:mc="http://schemas.openxmlformats.org/markup-compatibility/2006">
              <mc:Choice xmlns:v="urn:schemas-microsoft-com:vml" Requires="v">
                <p:oleObj name="Equation" r:id="rId12" imgW="1168400" imgH="939800" progId="Equation.DSMT4">
                  <p:embed/>
                </p:oleObj>
              </mc:Choice>
              <mc:Fallback>
                <p:oleObj name="Equation" r:id="rId12" imgW="1168400" imgH="939800" progId="Equation.DSMT4">
                  <p:embed/>
                  <p:pic>
                    <p:nvPicPr>
                      <p:cNvPr id="0" name="Picture 6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89912" y="2340997"/>
                        <a:ext cx="1168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Dividing Terms with Coefficients </a:t>
            </a:r>
            <a:r>
              <a:rPr lang="en-US" sz="3200" dirty="0">
                <a:solidFill>
                  <a:schemeClr val="accent1"/>
                </a:solidFill>
              </a:rPr>
              <a:t>(cont.)</a:t>
            </a:r>
          </a:p>
        </p:txBody>
      </p:sp>
      <p:graphicFrame>
        <p:nvGraphicFramePr>
          <p:cNvPr id="13" name="Object 8"/>
          <p:cNvGraphicFramePr>
            <a:graphicFrameLocks noChangeAspect="1"/>
          </p:cNvGraphicFramePr>
          <p:nvPr>
            <p:extLst>
              <p:ext uri="{D42A27DB-BD31-4B8C-83A1-F6EECF244321}">
                <p14:modId xmlns:p14="http://schemas.microsoft.com/office/powerpoint/2010/main" val="2205346437"/>
              </p:ext>
            </p:extLst>
          </p:nvPr>
        </p:nvGraphicFramePr>
        <p:xfrm>
          <a:off x="1066800" y="1062955"/>
          <a:ext cx="1168400" cy="952500"/>
        </p:xfrm>
        <a:graphic>
          <a:graphicData uri="http://schemas.openxmlformats.org/presentationml/2006/ole">
            <mc:AlternateContent xmlns:mc="http://schemas.openxmlformats.org/markup-compatibility/2006">
              <mc:Choice xmlns:v="urn:schemas-microsoft-com:vml" Requires="v">
                <p:oleObj name="Equation" r:id="rId2" imgW="1167893" imgH="952087" progId="Equation.DSMT4">
                  <p:embed/>
                </p:oleObj>
              </mc:Choice>
              <mc:Fallback>
                <p:oleObj name="Equation" r:id="rId2" imgW="1167893" imgH="952087" progId="Equation.DSMT4">
                  <p:embed/>
                  <p:pic>
                    <p:nvPicPr>
                      <p:cNvPr id="0" name="Picture 2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2955"/>
                        <a:ext cx="11684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p:cNvSpPr txBox="1">
            <a:spLocks noChangeArrowheads="1"/>
          </p:cNvSpPr>
          <p:nvPr/>
        </p:nvSpPr>
        <p:spPr bwMode="auto">
          <a:xfrm>
            <a:off x="5257800" y="1276807"/>
            <a:ext cx="3429000" cy="1015663"/>
          </a:xfrm>
          <a:prstGeom prst="rect">
            <a:avLst/>
          </a:prstGeom>
          <a:noFill/>
          <a:ln w="9525" algn="ctr">
            <a:noFill/>
            <a:miter lim="800000"/>
            <a:headEnd/>
            <a:tailEnd/>
          </a:ln>
          <a:effectLst/>
        </p:spPr>
        <p:txBody>
          <a:bodyPr>
            <a:spAutoFit/>
          </a:bodyPr>
          <a:lstStyle/>
          <a:p>
            <a:r>
              <a:rPr lang="en-US" sz="2000" dirty="0">
                <a:solidFill>
                  <a:srgbClr val="008080"/>
                </a:solidFill>
              </a:rPr>
              <a:t>Coefficients 20 and 2 are divided and exponents on each variable are subtracted.</a:t>
            </a:r>
          </a:p>
        </p:txBody>
      </p:sp>
      <p:graphicFrame>
        <p:nvGraphicFramePr>
          <p:cNvPr id="15" name="Object 4"/>
          <p:cNvGraphicFramePr>
            <a:graphicFrameLocks noChangeAspect="1"/>
          </p:cNvGraphicFramePr>
          <p:nvPr>
            <p:extLst>
              <p:ext uri="{D42A27DB-BD31-4B8C-83A1-F6EECF244321}">
                <p14:modId xmlns:p14="http://schemas.microsoft.com/office/powerpoint/2010/main" val="1441107861"/>
              </p:ext>
            </p:extLst>
          </p:nvPr>
        </p:nvGraphicFramePr>
        <p:xfrm>
          <a:off x="2374900" y="1024855"/>
          <a:ext cx="1879600" cy="1003300"/>
        </p:xfrm>
        <a:graphic>
          <a:graphicData uri="http://schemas.openxmlformats.org/presentationml/2006/ole">
            <mc:AlternateContent xmlns:mc="http://schemas.openxmlformats.org/markup-compatibility/2006">
              <mc:Choice xmlns:v="urn:schemas-microsoft-com:vml" Requires="v">
                <p:oleObj name="Equation" r:id="rId4" imgW="1864800" imgH="987120" progId="Equation.DSMT4">
                  <p:embed/>
                </p:oleObj>
              </mc:Choice>
              <mc:Fallback>
                <p:oleObj name="Equation" r:id="rId4" imgW="1864800" imgH="987120" progId="Equation.DSMT4">
                  <p:embed/>
                  <p:pic>
                    <p:nvPicPr>
                      <p:cNvPr id="0" name="Picture 2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1024855"/>
                        <a:ext cx="1879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917015604"/>
              </p:ext>
            </p:extLst>
          </p:nvPr>
        </p:nvGraphicFramePr>
        <p:xfrm>
          <a:off x="2368550" y="2161505"/>
          <a:ext cx="2451100" cy="482600"/>
        </p:xfrm>
        <a:graphic>
          <a:graphicData uri="http://schemas.openxmlformats.org/presentationml/2006/ole">
            <mc:AlternateContent xmlns:mc="http://schemas.openxmlformats.org/markup-compatibility/2006">
              <mc:Choice xmlns:v="urn:schemas-microsoft-com:vml" Requires="v">
                <p:oleObj name="Equation" r:id="rId6" imgW="2440800" imgH="466200" progId="Equation.DSMT4">
                  <p:embed/>
                </p:oleObj>
              </mc:Choice>
              <mc:Fallback>
                <p:oleObj name="Equation" r:id="rId6" imgW="2440800" imgH="466200" progId="Equation.DSMT4">
                  <p:embed/>
                  <p:pic>
                    <p:nvPicPr>
                      <p:cNvPr id="0" name="Picture 2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8550" y="2161505"/>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895857998"/>
              </p:ext>
            </p:extLst>
          </p:nvPr>
        </p:nvGraphicFramePr>
        <p:xfrm>
          <a:off x="2343150" y="2790155"/>
          <a:ext cx="1282700" cy="482600"/>
        </p:xfrm>
        <a:graphic>
          <a:graphicData uri="http://schemas.openxmlformats.org/presentationml/2006/ole">
            <mc:AlternateContent xmlns:mc="http://schemas.openxmlformats.org/markup-compatibility/2006">
              <mc:Choice xmlns:v="urn:schemas-microsoft-com:vml" Requires="v">
                <p:oleObj name="Equation" r:id="rId8" imgW="1270800" imgH="466200" progId="Equation.DSMT4">
                  <p:embed/>
                </p:oleObj>
              </mc:Choice>
              <mc:Fallback>
                <p:oleObj name="Equation" r:id="rId8" imgW="1270800" imgH="466200" progId="Equation.DSMT4">
                  <p:embed/>
                  <p:pic>
                    <p:nvPicPr>
                      <p:cNvPr id="0" name="Picture 2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3150" y="2790155"/>
                        <a:ext cx="128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133139"/>
            <a:ext cx="8229600" cy="2462213"/>
          </a:xfrm>
          <a:prstGeom prst="rect">
            <a:avLst/>
          </a:prstGeom>
          <a:noFill/>
        </p:spPr>
        <p:txBody>
          <a:bodyPr>
            <a:spAutoFit/>
          </a:bodyPr>
          <a:lstStyle/>
          <a:p>
            <a:pPr>
              <a:spcBef>
                <a:spcPct val="50000"/>
              </a:spcBef>
            </a:pPr>
            <a:r>
              <a:rPr lang="en-US" i="0" dirty="0">
                <a:solidFill>
                  <a:schemeClr val="tx1"/>
                </a:solidFill>
              </a:rPr>
              <a:t>b. </a:t>
            </a:r>
          </a:p>
          <a:p>
            <a:pPr>
              <a:spcBef>
                <a:spcPct val="50000"/>
              </a:spcBef>
            </a:pPr>
            <a:endParaRPr lang="en-US" dirty="0">
              <a:solidFill>
                <a:schemeClr val="tx1"/>
              </a:solidFill>
            </a:endParaRPr>
          </a:p>
          <a:p>
            <a:pPr>
              <a:spcBef>
                <a:spcPct val="50000"/>
              </a:spcBef>
            </a:pPr>
            <a:endParaRPr lang="en-US" i="0" dirty="0">
              <a:solidFill>
                <a:schemeClr val="tx1"/>
              </a:solidFill>
            </a:endParaRPr>
          </a:p>
          <a:p>
            <a:pPr>
              <a:spcBef>
                <a:spcPct val="50000"/>
              </a:spcBef>
            </a:pPr>
            <a:endParaRPr lang="en-US" i="0" dirty="0">
              <a:solidFill>
                <a:schemeClr val="tx1"/>
              </a:solidFill>
            </a:endParaRPr>
          </a:p>
        </p:txBody>
      </p:sp>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dirty="0"/>
              <a:t>Properties: Rule for Negative Exponents</a:t>
            </a:r>
            <a:endParaRPr lang="en-US" sz="3200" dirty="0">
              <a:solidFill>
                <a:schemeClr val="accent1"/>
              </a:solidFill>
            </a:endParaRPr>
          </a:p>
        </p:txBody>
      </p:sp>
      <p:sp>
        <p:nvSpPr>
          <p:cNvPr id="26" name="Rectangle 3"/>
          <p:cNvSpPr>
            <a:spLocks noGrp="1"/>
          </p:cNvSpPr>
          <p:nvPr>
            <p:ph idx="1"/>
          </p:nvPr>
        </p:nvSpPr>
        <p:spPr>
          <a:xfrm>
            <a:off x="457200" y="1280160"/>
            <a:ext cx="8229600" cy="1542154"/>
          </a:xfrm>
          <a:prstGeom prst="rect">
            <a:avLst/>
          </a:prstGeom>
          <a:solidFill>
            <a:srgbClr val="FFFFCC"/>
          </a:solidFill>
          <a:ln w="28575">
            <a:solidFill>
              <a:srgbClr val="000000"/>
            </a:solidFill>
          </a:ln>
        </p:spPr>
        <p:txBody>
          <a:bodyPr wrap="square" bIns="140400">
            <a:spAutoFit/>
          </a:bodyPr>
          <a:lstStyle/>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n</a:t>
            </a:r>
            <a:r>
              <a:rPr lang="en-US" i="0" dirty="0">
                <a:solidFill>
                  <a:srgbClr val="000000"/>
                </a:solidFill>
              </a:rPr>
              <a:t> is an integer, then</a:t>
            </a:r>
          </a:p>
          <a:p>
            <a:pPr>
              <a:spcBef>
                <a:spcPct val="50000"/>
              </a:spcBef>
              <a:buFont typeface="Courier New" pitchFamily="49" charset="0"/>
              <a:buNone/>
            </a:pPr>
            <a:endParaRPr lang="en-US" sz="2000" b="1" i="0" dirty="0">
              <a:solidFill>
                <a:srgbClr val="000000"/>
              </a:solidFill>
            </a:endParaRPr>
          </a:p>
          <a:p>
            <a:pPr>
              <a:spcBef>
                <a:spcPct val="50000"/>
              </a:spcBef>
              <a:buFont typeface="Courier New" pitchFamily="49" charset="0"/>
              <a:buNone/>
            </a:pPr>
            <a:endParaRPr lang="en-US" sz="2000" dirty="0">
              <a:solidFill>
                <a:srgbClr val="000000"/>
              </a:solidFill>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1535502521"/>
              </p:ext>
            </p:extLst>
          </p:nvPr>
        </p:nvGraphicFramePr>
        <p:xfrm>
          <a:off x="3505200" y="1752600"/>
          <a:ext cx="1397000" cy="927100"/>
        </p:xfrm>
        <a:graphic>
          <a:graphicData uri="http://schemas.openxmlformats.org/presentationml/2006/ole">
            <mc:AlternateContent xmlns:mc="http://schemas.openxmlformats.org/markup-compatibility/2006">
              <mc:Choice xmlns:v="urn:schemas-microsoft-com:vml" Requires="v">
                <p:oleObj name="Equation" r:id="rId2" imgW="1380240" imgH="914040" progId="Equation.DSMT4">
                  <p:embed/>
                </p:oleObj>
              </mc:Choice>
              <mc:Fallback>
                <p:oleObj name="Equation" r:id="rId2" imgW="1380240" imgH="914040" progId="Equation.DSMT4">
                  <p:embed/>
                  <p:pic>
                    <p:nvPicPr>
                      <p:cNvPr id="0" name="Picture 5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1397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a:t>
            </a:r>
          </a:p>
        </p:txBody>
      </p:sp>
      <p:sp>
        <p:nvSpPr>
          <p:cNvPr id="19" name="Rectangle 3"/>
          <p:cNvSpPr>
            <a:spLocks noGrp="1"/>
          </p:cNvSpPr>
          <p:nvPr>
            <p:ph idx="1"/>
          </p:nvPr>
        </p:nvSpPr>
        <p:spPr>
          <a:xfrm>
            <a:off x="457200" y="1280160"/>
            <a:ext cx="8229600" cy="4663440"/>
          </a:xfrm>
          <a:prstGeom prst="rect">
            <a:avLst/>
          </a:prstGeom>
        </p:spPr>
        <p:txBody>
          <a:bodyPr/>
          <a:lstStyle/>
          <a:p>
            <a:pPr>
              <a:spcBef>
                <a:spcPct val="50000"/>
              </a:spcBef>
              <a:tabLst>
                <a:tab pos="463550" algn="l"/>
              </a:tabLst>
            </a:pPr>
            <a:r>
              <a:rPr lang="en-US" dirty="0">
                <a:solidFill>
                  <a:schemeClr val="tx1"/>
                </a:solidFill>
              </a:rPr>
              <a:t>Use the rule for negative exponents to simplify each expression so that it contains only positive exponents.  </a:t>
            </a:r>
            <a:endParaRPr lang="en-US" i="0" dirty="0">
              <a:solidFill>
                <a:schemeClr val="tx1"/>
              </a:solidFill>
            </a:endParaRPr>
          </a:p>
          <a:p>
            <a:pPr marL="514350" indent="-514350">
              <a:spcBef>
                <a:spcPct val="50000"/>
              </a:spcBef>
              <a:buFont typeface="+mj-lt"/>
              <a:buAutoNum type="alphaLcPeriod"/>
              <a:tabLst>
                <a:tab pos="463550"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endParaRPr lang="en-US" dirty="0">
              <a:solidFill>
                <a:schemeClr val="tx1"/>
              </a:solidFill>
            </a:endParaRPr>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tabLst>
                <a:tab pos="463550" algn="l"/>
              </a:tabLst>
            </a:pPr>
            <a:endParaRPr lang="en-US" b="1" i="0" dirty="0">
              <a:solidFill>
                <a:schemeClr val="tx1"/>
              </a:solidFill>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1871541938"/>
              </p:ext>
            </p:extLst>
          </p:nvPr>
        </p:nvGraphicFramePr>
        <p:xfrm>
          <a:off x="971550" y="2344738"/>
          <a:ext cx="469900" cy="419100"/>
        </p:xfrm>
        <a:graphic>
          <a:graphicData uri="http://schemas.openxmlformats.org/presentationml/2006/ole">
            <mc:AlternateContent xmlns:mc="http://schemas.openxmlformats.org/markup-compatibility/2006">
              <mc:Choice xmlns:v="urn:schemas-microsoft-com:vml" Requires="v">
                <p:oleObj name="Equation" r:id="rId2" imgW="456840" imgH="411120" progId="Equation.DSMT4">
                  <p:embed/>
                </p:oleObj>
              </mc:Choice>
              <mc:Fallback>
                <p:oleObj name="Equation" r:id="rId2" imgW="456840" imgH="411120" progId="Equation.DSMT4">
                  <p:embed/>
                  <p:pic>
                    <p:nvPicPr>
                      <p:cNvPr id="0" name="Picture 27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2344738"/>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651074724"/>
              </p:ext>
            </p:extLst>
          </p:nvPr>
        </p:nvGraphicFramePr>
        <p:xfrm>
          <a:off x="998989" y="3623811"/>
          <a:ext cx="469900" cy="419100"/>
        </p:xfrm>
        <a:graphic>
          <a:graphicData uri="http://schemas.openxmlformats.org/presentationml/2006/ole">
            <mc:AlternateContent xmlns:mc="http://schemas.openxmlformats.org/markup-compatibility/2006">
              <mc:Choice xmlns:v="urn:schemas-microsoft-com:vml" Requires="v">
                <p:oleObj name="Equation" r:id="rId4" imgW="456840" imgH="411120" progId="Equation.DSMT4">
                  <p:embed/>
                </p:oleObj>
              </mc:Choice>
              <mc:Fallback>
                <p:oleObj name="Equation" r:id="rId4" imgW="456840" imgH="411120" progId="Equation.DSMT4">
                  <p:embed/>
                  <p:pic>
                    <p:nvPicPr>
                      <p:cNvPr id="0" name="Picture 2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989" y="3623811"/>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3282214013"/>
              </p:ext>
            </p:extLst>
          </p:nvPr>
        </p:nvGraphicFramePr>
        <p:xfrm>
          <a:off x="3708400" y="2345422"/>
          <a:ext cx="482600" cy="419100"/>
        </p:xfrm>
        <a:graphic>
          <a:graphicData uri="http://schemas.openxmlformats.org/presentationml/2006/ole">
            <mc:AlternateContent xmlns:mc="http://schemas.openxmlformats.org/markup-compatibility/2006">
              <mc:Choice xmlns:v="urn:schemas-microsoft-com:vml" Requires="v">
                <p:oleObj name="Equation" r:id="rId6" imgW="466200" imgH="411120" progId="Equation.DSMT4">
                  <p:embed/>
                </p:oleObj>
              </mc:Choice>
              <mc:Fallback>
                <p:oleObj name="Equation" r:id="rId6" imgW="466200" imgH="411120" progId="Equation.DSMT4">
                  <p:embed/>
                  <p:pic>
                    <p:nvPicPr>
                      <p:cNvPr id="0" name="Picture 2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8400" y="2345422"/>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937773582"/>
              </p:ext>
            </p:extLst>
          </p:nvPr>
        </p:nvGraphicFramePr>
        <p:xfrm>
          <a:off x="1130300" y="4883616"/>
          <a:ext cx="482600" cy="419100"/>
        </p:xfrm>
        <a:graphic>
          <a:graphicData uri="http://schemas.openxmlformats.org/presentationml/2006/ole">
            <mc:AlternateContent xmlns:mc="http://schemas.openxmlformats.org/markup-compatibility/2006">
              <mc:Choice xmlns:v="urn:schemas-microsoft-com:vml" Requires="v">
                <p:oleObj name="Equation" r:id="rId8" imgW="466200" imgH="411120" progId="Equation.DSMT4">
                  <p:embed/>
                </p:oleObj>
              </mc:Choice>
              <mc:Fallback>
                <p:oleObj name="Equation" r:id="rId8" imgW="466200" imgH="411120" progId="Equation.DSMT4">
                  <p:embed/>
                  <p:pic>
                    <p:nvPicPr>
                      <p:cNvPr id="0" name="Picture 27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0300" y="4883616"/>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741547924"/>
              </p:ext>
            </p:extLst>
          </p:nvPr>
        </p:nvGraphicFramePr>
        <p:xfrm>
          <a:off x="1494289" y="3420611"/>
          <a:ext cx="698500" cy="927100"/>
        </p:xfrm>
        <a:graphic>
          <a:graphicData uri="http://schemas.openxmlformats.org/presentationml/2006/ole">
            <mc:AlternateContent xmlns:mc="http://schemas.openxmlformats.org/markup-compatibility/2006">
              <mc:Choice xmlns:v="urn:schemas-microsoft-com:vml" Requires="v">
                <p:oleObj name="Equation" r:id="rId10" imgW="685440" imgH="914040" progId="Equation.DSMT4">
                  <p:embed/>
                </p:oleObj>
              </mc:Choice>
              <mc:Fallback>
                <p:oleObj name="Equation" r:id="rId10" imgW="685440" imgH="914040" progId="Equation.DSMT4">
                  <p:embed/>
                  <p:pic>
                    <p:nvPicPr>
                      <p:cNvPr id="0" name="Picture 2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94289" y="3420611"/>
                        <a:ext cx="698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1098257795"/>
              </p:ext>
            </p:extLst>
          </p:nvPr>
        </p:nvGraphicFramePr>
        <p:xfrm>
          <a:off x="2211839" y="3433311"/>
          <a:ext cx="571500" cy="901700"/>
        </p:xfrm>
        <a:graphic>
          <a:graphicData uri="http://schemas.openxmlformats.org/presentationml/2006/ole">
            <mc:AlternateContent xmlns:mc="http://schemas.openxmlformats.org/markup-compatibility/2006">
              <mc:Choice xmlns:v="urn:schemas-microsoft-com:vml" Requires="v">
                <p:oleObj name="Equation" r:id="rId12" imgW="557640" imgH="886680" progId="Equation.DSMT4">
                  <p:embed/>
                </p:oleObj>
              </mc:Choice>
              <mc:Fallback>
                <p:oleObj name="Equation" r:id="rId12" imgW="557640" imgH="886680" progId="Equation.DSMT4">
                  <p:embed/>
                  <p:pic>
                    <p:nvPicPr>
                      <p:cNvPr id="0" name="Picture 27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11839" y="3433311"/>
                        <a:ext cx="57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8"/>
          <p:cNvGraphicFramePr>
            <a:graphicFrameLocks noChangeAspect="1"/>
          </p:cNvGraphicFramePr>
          <p:nvPr>
            <p:extLst>
              <p:ext uri="{D42A27DB-BD31-4B8C-83A1-F6EECF244321}">
                <p14:modId xmlns:p14="http://schemas.microsoft.com/office/powerpoint/2010/main" val="4278577695"/>
              </p:ext>
            </p:extLst>
          </p:nvPr>
        </p:nvGraphicFramePr>
        <p:xfrm>
          <a:off x="3831089" y="3744461"/>
          <a:ext cx="3670300" cy="279400"/>
        </p:xfrm>
        <a:graphic>
          <a:graphicData uri="http://schemas.openxmlformats.org/presentationml/2006/ole">
            <mc:AlternateContent xmlns:mc="http://schemas.openxmlformats.org/markup-compatibility/2006">
              <mc:Choice xmlns:v="urn:schemas-microsoft-com:vml" Requires="v">
                <p:oleObj name="Equation" r:id="rId14" imgW="3656880" imgH="264960" progId="Equation.DSMT4">
                  <p:embed/>
                </p:oleObj>
              </mc:Choice>
              <mc:Fallback>
                <p:oleObj name="Equation" r:id="rId14" imgW="3656880" imgH="264960" progId="Equation.DSMT4">
                  <p:embed/>
                  <p:pic>
                    <p:nvPicPr>
                      <p:cNvPr id="0" name="Picture 28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31089" y="3744461"/>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2053860753"/>
              </p:ext>
            </p:extLst>
          </p:nvPr>
        </p:nvGraphicFramePr>
        <p:xfrm>
          <a:off x="1651000" y="4705816"/>
          <a:ext cx="736600" cy="927100"/>
        </p:xfrm>
        <a:graphic>
          <a:graphicData uri="http://schemas.openxmlformats.org/presentationml/2006/ole">
            <mc:AlternateContent xmlns:mc="http://schemas.openxmlformats.org/markup-compatibility/2006">
              <mc:Choice xmlns:v="urn:schemas-microsoft-com:vml" Requires="v">
                <p:oleObj name="Equation" r:id="rId16" imgW="722160" imgH="914040" progId="Equation.DSMT4">
                  <p:embed/>
                </p:oleObj>
              </mc:Choice>
              <mc:Fallback>
                <p:oleObj name="Equation" r:id="rId16" imgW="722160" imgH="914040" progId="Equation.DSMT4">
                  <p:embed/>
                  <p:pic>
                    <p:nvPicPr>
                      <p:cNvPr id="0" name="Picture 28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651000" y="4705816"/>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4010282218"/>
              </p:ext>
            </p:extLst>
          </p:nvPr>
        </p:nvGraphicFramePr>
        <p:xfrm>
          <a:off x="6451833" y="2343150"/>
          <a:ext cx="965200" cy="419100"/>
        </p:xfrm>
        <a:graphic>
          <a:graphicData uri="http://schemas.openxmlformats.org/presentationml/2006/ole">
            <mc:AlternateContent xmlns:mc="http://schemas.openxmlformats.org/markup-compatibility/2006">
              <mc:Choice xmlns:v="urn:schemas-microsoft-com:vml" Requires="v">
                <p:oleObj name="Equation" r:id="rId18" imgW="950760" imgH="411120" progId="Equation.DSMT4">
                  <p:embed/>
                </p:oleObj>
              </mc:Choice>
              <mc:Fallback>
                <p:oleObj name="Equation" r:id="rId18" imgW="950760" imgH="411120" progId="Equation.DSMT4">
                  <p:embed/>
                  <p:pic>
                    <p:nvPicPr>
                      <p:cNvPr id="0" name="Picture 28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451833" y="23431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411420038"/>
              </p:ext>
            </p:extLst>
          </p:nvPr>
        </p:nvGraphicFramePr>
        <p:xfrm>
          <a:off x="3810000" y="5051286"/>
          <a:ext cx="3670300" cy="279400"/>
        </p:xfrm>
        <a:graphic>
          <a:graphicData uri="http://schemas.openxmlformats.org/presentationml/2006/ole">
            <mc:AlternateContent xmlns:mc="http://schemas.openxmlformats.org/markup-compatibility/2006">
              <mc:Choice xmlns:v="urn:schemas-microsoft-com:vml" Requires="v">
                <p:oleObj name="Equation" r:id="rId20" imgW="3656880" imgH="264960" progId="Equation.DSMT4">
                  <p:embed/>
                </p:oleObj>
              </mc:Choice>
              <mc:Fallback>
                <p:oleObj name="Equation" r:id="rId20" imgW="3656880" imgH="264960" progId="Equation.DSMT4">
                  <p:embed/>
                  <p:pic>
                    <p:nvPicPr>
                      <p:cNvPr id="0" name="Picture 28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5051286"/>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 (cont.)</a:t>
            </a:r>
          </a:p>
        </p:txBody>
      </p:sp>
      <p:sp>
        <p:nvSpPr>
          <p:cNvPr id="8" name="Rectangle 3"/>
          <p:cNvSpPr>
            <a:spLocks noGrp="1"/>
          </p:cNvSpPr>
          <p:nvPr>
            <p:ph idx="1"/>
          </p:nvPr>
        </p:nvSpPr>
        <p:spPr>
          <a:xfrm>
            <a:off x="457200" y="1280160"/>
            <a:ext cx="8229600" cy="1082040"/>
          </a:xfrm>
          <a:prstGeom prst="rect">
            <a:avLst/>
          </a:prstGeom>
        </p:spPr>
        <p:txBody>
          <a:bodyPr>
            <a:normAutofit/>
          </a:bodyPr>
          <a:lstStyle/>
          <a:p>
            <a:pPr marL="514350" indent="-514350">
              <a:spcBef>
                <a:spcPct val="50000"/>
              </a:spcBef>
              <a:buFont typeface="+mj-lt"/>
              <a:buAutoNum type="alphaLcPeriod" startAt="3"/>
              <a:tabLst>
                <a:tab pos="463550" algn="l"/>
              </a:tabLst>
            </a:pPr>
            <a:r>
              <a:rPr lang="en-US" i="0" dirty="0">
                <a:solidFill>
                  <a:schemeClr val="tx1"/>
                </a:solidFill>
              </a:rPr>
              <a:t>Here we use the product rule first and then the rule </a:t>
            </a:r>
            <a:br>
              <a:rPr lang="en-US" i="0" dirty="0">
                <a:solidFill>
                  <a:schemeClr val="tx1"/>
                </a:solidFill>
              </a:rPr>
            </a:br>
            <a:r>
              <a:rPr lang="en-US" i="0" dirty="0">
                <a:solidFill>
                  <a:schemeClr val="tx1"/>
                </a:solidFill>
              </a:rPr>
              <a:t>for negative exponents.</a:t>
            </a:r>
          </a:p>
          <a:p>
            <a:pPr marL="0" indent="0">
              <a:spcBef>
                <a:spcPct val="50000"/>
              </a:spcBef>
              <a:buFont typeface="Courier New" pitchFamily="49" charset="0"/>
              <a:buNone/>
              <a:tabLst>
                <a:tab pos="463550" algn="l"/>
              </a:tabLst>
            </a:pPr>
            <a:endParaRPr lang="en-US" b="1" i="0" dirty="0">
              <a:solidFill>
                <a:schemeClr val="tx1"/>
              </a:solidFill>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070817894"/>
              </p:ext>
            </p:extLst>
          </p:nvPr>
        </p:nvGraphicFramePr>
        <p:xfrm>
          <a:off x="1066800" y="2533650"/>
          <a:ext cx="965200" cy="419100"/>
        </p:xfrm>
        <a:graphic>
          <a:graphicData uri="http://schemas.openxmlformats.org/presentationml/2006/ole">
            <mc:AlternateContent xmlns:mc="http://schemas.openxmlformats.org/markup-compatibility/2006">
              <mc:Choice xmlns:v="urn:schemas-microsoft-com:vml" Requires="v">
                <p:oleObj name="Equation" r:id="rId2" imgW="950760" imgH="411120" progId="Equation.DSMT4">
                  <p:embed/>
                </p:oleObj>
              </mc:Choice>
              <mc:Fallback>
                <p:oleObj name="Equation" r:id="rId2" imgW="950760" imgH="411120" progId="Equation.DSMT4">
                  <p:embed/>
                  <p:pic>
                    <p:nvPicPr>
                      <p:cNvPr id="0" name="Picture 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5336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850791799"/>
              </p:ext>
            </p:extLst>
          </p:nvPr>
        </p:nvGraphicFramePr>
        <p:xfrm>
          <a:off x="2138363" y="2533650"/>
          <a:ext cx="1206500" cy="419100"/>
        </p:xfrm>
        <a:graphic>
          <a:graphicData uri="http://schemas.openxmlformats.org/presentationml/2006/ole">
            <mc:AlternateContent xmlns:mc="http://schemas.openxmlformats.org/markup-compatibility/2006">
              <mc:Choice xmlns:v="urn:schemas-microsoft-com:vml" Requires="v">
                <p:oleObj name="Equation" r:id="rId4" imgW="1197360" imgH="411120" progId="Equation.DSMT4">
                  <p:embed/>
                </p:oleObj>
              </mc:Choice>
              <mc:Fallback>
                <p:oleObj name="Equation" r:id="rId4" imgW="1197360" imgH="411120" progId="Equation.DSMT4">
                  <p:embed/>
                  <p:pic>
                    <p:nvPicPr>
                      <p:cNvPr id="0" name="Picture 3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8363" y="2533650"/>
                        <a:ext cx="1206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015409621"/>
              </p:ext>
            </p:extLst>
          </p:nvPr>
        </p:nvGraphicFramePr>
        <p:xfrm>
          <a:off x="3417888" y="2533650"/>
          <a:ext cx="812800" cy="419100"/>
        </p:xfrm>
        <a:graphic>
          <a:graphicData uri="http://schemas.openxmlformats.org/presentationml/2006/ole">
            <mc:AlternateContent xmlns:mc="http://schemas.openxmlformats.org/markup-compatibility/2006">
              <mc:Choice xmlns:v="urn:schemas-microsoft-com:vml" Requires="v">
                <p:oleObj name="Equation" r:id="rId6" imgW="804240" imgH="411120" progId="Equation.DSMT4">
                  <p:embed/>
                </p:oleObj>
              </mc:Choice>
              <mc:Fallback>
                <p:oleObj name="Equation" r:id="rId6" imgW="804240" imgH="411120" progId="Equation.DSMT4">
                  <p:embed/>
                  <p:pic>
                    <p:nvPicPr>
                      <p:cNvPr id="0" name="Picture 3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7888" y="2533650"/>
                        <a:ext cx="812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344126679"/>
              </p:ext>
            </p:extLst>
          </p:nvPr>
        </p:nvGraphicFramePr>
        <p:xfrm>
          <a:off x="4324350" y="2317750"/>
          <a:ext cx="736600" cy="927100"/>
        </p:xfrm>
        <a:graphic>
          <a:graphicData uri="http://schemas.openxmlformats.org/presentationml/2006/ole">
            <mc:AlternateContent xmlns:mc="http://schemas.openxmlformats.org/markup-compatibility/2006">
              <mc:Choice xmlns:v="urn:schemas-microsoft-com:vml" Requires="v">
                <p:oleObj name="Equation" r:id="rId8" imgW="722160" imgH="914040" progId="Equation.DSMT4">
                  <p:embed/>
                </p:oleObj>
              </mc:Choice>
              <mc:Fallback>
                <p:oleObj name="Equation" r:id="rId8" imgW="722160" imgH="914040" progId="Equation.DSMT4">
                  <p:embed/>
                  <p:pic>
                    <p:nvPicPr>
                      <p:cNvPr id="0" name="Picture 3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4350" y="231775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Note</a:t>
            </a:r>
          </a:p>
        </p:txBody>
      </p:sp>
      <p:sp>
        <p:nvSpPr>
          <p:cNvPr id="26" name="Rectangle 3"/>
          <p:cNvSpPr>
            <a:spLocks noGrp="1"/>
          </p:cNvSpPr>
          <p:nvPr>
            <p:ph idx="1"/>
          </p:nvPr>
        </p:nvSpPr>
        <p:spPr>
          <a:xfrm>
            <a:off x="457200" y="1280160"/>
            <a:ext cx="8229600" cy="3635035"/>
          </a:xfrm>
          <a:prstGeom prst="rect">
            <a:avLst/>
          </a:prstGeom>
          <a:solidFill>
            <a:srgbClr val="FFFFCC"/>
          </a:solidFill>
          <a:ln w="28575">
            <a:solidFill>
              <a:srgbClr val="000000"/>
            </a:solidFill>
          </a:ln>
        </p:spPr>
        <p:txBody>
          <a:bodyPr wrap="square" bIns="140400">
            <a:spAutoFit/>
          </a:bodyPr>
          <a:lstStyle/>
          <a:p>
            <a:pPr>
              <a:spcBef>
                <a:spcPct val="50000"/>
              </a:spcBef>
              <a:buFont typeface="Courier New" pitchFamily="49" charset="0"/>
              <a:buNone/>
            </a:pPr>
            <a:r>
              <a:rPr lang="en-US" dirty="0">
                <a:solidFill>
                  <a:srgbClr val="000000"/>
                </a:solidFill>
              </a:rPr>
              <a:t>There is nothing wrong with negative exponents. In fact, negative exponents are preferred in some courses in mathematics and science. However, so that all answers are the same, in this course we will consider expressions to be simplified if</a:t>
            </a:r>
          </a:p>
          <a:p>
            <a:pPr marL="457200" indent="-457200">
              <a:spcBef>
                <a:spcPct val="50000"/>
              </a:spcBef>
              <a:buFont typeface="+mj-lt"/>
              <a:buAutoNum type="arabicPeriod"/>
            </a:pPr>
            <a:r>
              <a:rPr lang="en-US" dirty="0">
                <a:solidFill>
                  <a:srgbClr val="000000"/>
                </a:solidFill>
              </a:rPr>
              <a:t>all exponents are positive and</a:t>
            </a:r>
          </a:p>
          <a:p>
            <a:pPr marL="457200" indent="-457200">
              <a:spcBef>
                <a:spcPct val="50000"/>
              </a:spcBef>
              <a:buFont typeface="+mj-lt"/>
              <a:buAutoNum type="arabicPeriod"/>
            </a:pPr>
            <a:r>
              <a:rPr lang="en-US" dirty="0">
                <a:solidFill>
                  <a:srgbClr val="000000"/>
                </a:solidFill>
              </a:rPr>
              <a:t>each base appears only once.</a:t>
            </a:r>
          </a:p>
        </p:txBody>
      </p:sp>
    </p:spTree>
    <p:extLst>
      <p:ext uri="{BB962C8B-B14F-4D97-AF65-F5344CB8AC3E}">
        <p14:creationId xmlns:p14="http://schemas.microsoft.com/office/powerpoint/2010/main" val="1235659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t>Properties: The Product Rule for Exponents</a:t>
            </a:r>
            <a:endParaRPr lang="en-US" sz="3200" dirty="0">
              <a:solidFill>
                <a:schemeClr val="accent1"/>
              </a:solidFill>
            </a:endParaRPr>
          </a:p>
        </p:txBody>
      </p:sp>
      <p:sp>
        <p:nvSpPr>
          <p:cNvPr id="7" name="Rectangle 3"/>
          <p:cNvSpPr>
            <a:spLocks noGrp="1"/>
          </p:cNvSpPr>
          <p:nvPr>
            <p:ph idx="1"/>
          </p:nvPr>
        </p:nvSpPr>
        <p:spPr>
          <a:xfrm>
            <a:off x="457200" y="1280160"/>
            <a:ext cx="8229600" cy="2419124"/>
          </a:xfrm>
          <a:prstGeom prst="rect">
            <a:avLst/>
          </a:prstGeom>
          <a:solidFill>
            <a:srgbClr val="FFFFCC"/>
          </a:solidFill>
          <a:ln w="28575">
            <a:solidFill>
              <a:srgbClr val="000000"/>
            </a:solidFill>
          </a:ln>
        </p:spPr>
        <p:txBody>
          <a:bodyPr>
            <a:spAutoFit/>
          </a:bodyPr>
          <a:lstStyle/>
          <a:p>
            <a:pPr marL="0" indent="0">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r>
              <a:rPr lang="en-US" i="0" dirty="0">
                <a:solidFill>
                  <a:srgbClr val="000000"/>
                </a:solidFill>
              </a:rPr>
              <a:t>In words, </a:t>
            </a:r>
            <a:r>
              <a:rPr lang="en-US" dirty="0">
                <a:solidFill>
                  <a:srgbClr val="000000"/>
                </a:solidFill>
              </a:rPr>
              <a:t>to multiply powers with the same base, keep the base and add the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3370955991"/>
              </p:ext>
            </p:extLst>
          </p:nvPr>
        </p:nvGraphicFramePr>
        <p:xfrm>
          <a:off x="3429000" y="2082800"/>
          <a:ext cx="2033587" cy="431800"/>
        </p:xfrm>
        <a:graphic>
          <a:graphicData uri="http://schemas.openxmlformats.org/presentationml/2006/ole">
            <mc:AlternateContent xmlns:mc="http://schemas.openxmlformats.org/markup-compatibility/2006">
              <mc:Choice xmlns:v="urn:schemas-microsoft-com:vml" Requires="v">
                <p:oleObj name="Equation" r:id="rId2" imgW="2020320" imgH="420480" progId="Equation.DSMT4">
                  <p:embed/>
                </p:oleObj>
              </mc:Choice>
              <mc:Fallback>
                <p:oleObj name="Equation" r:id="rId2" imgW="2020320" imgH="420480" progId="Equation.DSMT4">
                  <p:embed/>
                  <p:pic>
                    <p:nvPicPr>
                      <p:cNvPr id="0" name="Picture 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082800"/>
                        <a:ext cx="20335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Exponents </a:t>
            </a:r>
          </a:p>
        </p:txBody>
      </p:sp>
      <p:sp>
        <p:nvSpPr>
          <p:cNvPr id="9" name="Rectangle 3"/>
          <p:cNvSpPr>
            <a:spLocks noGrp="1"/>
          </p:cNvSpPr>
          <p:nvPr>
            <p:ph idx="1"/>
          </p:nvPr>
        </p:nvSpPr>
        <p:spPr>
          <a:xfrm>
            <a:off x="457200" y="1280160"/>
            <a:ext cx="8229600" cy="4663440"/>
          </a:xfrm>
          <a:prstGeom prst="rect">
            <a:avLst/>
          </a:prstGeom>
        </p:spPr>
        <p:txBody>
          <a:bodyPr/>
          <a:lstStyle/>
          <a:p>
            <a:pPr marL="0" indent="0">
              <a:spcBef>
                <a:spcPct val="50000"/>
              </a:spcBef>
              <a:buFont typeface="Courier New" pitchFamily="49" charset="0"/>
              <a:buNone/>
            </a:pPr>
            <a:r>
              <a:rPr lang="en-US" i="0" dirty="0">
                <a:solidFill>
                  <a:schemeClr val="tx1"/>
                </a:solidFill>
              </a:rPr>
              <a:t>Simplify each expression so that it contains only positive exponents.  </a:t>
            </a:r>
          </a:p>
          <a:p>
            <a:pPr marL="514350" indent="-514350">
              <a:spcBef>
                <a:spcPct val="50000"/>
              </a:spcBef>
              <a:buFont typeface="+mj-lt"/>
              <a:buAutoNum type="alphaLcPeriod"/>
            </a:pPr>
            <a:r>
              <a:rPr lang="en-US" i="0" dirty="0">
                <a:solidFill>
                  <a:schemeClr val="tx1"/>
                </a:solidFill>
              </a:rPr>
              <a:t> </a:t>
            </a:r>
            <a:r>
              <a:rPr lang="en-US" b="1" i="0" dirty="0">
                <a:solidFill>
                  <a:schemeClr val="tx1"/>
                </a:solidFill>
              </a:rPr>
              <a:t> </a:t>
            </a:r>
            <a:r>
              <a:rPr lang="en-US" i="0" dirty="0">
                <a:solidFill>
                  <a:schemeClr val="tx1"/>
                </a:solidFill>
              </a:rPr>
              <a:t> </a:t>
            </a:r>
          </a:p>
          <a:p>
            <a:pPr marL="514350" indent="-514350">
              <a:spcBef>
                <a:spcPct val="50000"/>
              </a:spcBef>
              <a:buFont typeface="+mj-lt"/>
              <a:buAutoNum type="alphaLcPeriod"/>
            </a:pPr>
            <a:endParaRPr lang="en-US" b="1" dirty="0">
              <a:solidFill>
                <a:schemeClr val="tx1"/>
              </a:solidFill>
            </a:endParaRPr>
          </a:p>
          <a:p>
            <a:pPr marL="514350" indent="-514350">
              <a:lnSpc>
                <a:spcPct val="200000"/>
              </a:lnSpc>
              <a:spcBef>
                <a:spcPct val="50000"/>
              </a:spcBef>
            </a:pPr>
            <a:r>
              <a:rPr lang="en-US" b="1" dirty="0"/>
              <a:t>Solution</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4020604845"/>
              </p:ext>
            </p:extLst>
          </p:nvPr>
        </p:nvGraphicFramePr>
        <p:xfrm>
          <a:off x="1085850" y="2354263"/>
          <a:ext cx="863600" cy="419100"/>
        </p:xfrm>
        <a:graphic>
          <a:graphicData uri="http://schemas.openxmlformats.org/presentationml/2006/ole">
            <mc:AlternateContent xmlns:mc="http://schemas.openxmlformats.org/markup-compatibility/2006">
              <mc:Choice xmlns:v="urn:schemas-microsoft-com:vml" Requires="v">
                <p:oleObj name="Equation" r:id="rId2" imgW="849960" imgH="411120" progId="Equation.DSMT4">
                  <p:embed/>
                </p:oleObj>
              </mc:Choice>
              <mc:Fallback>
                <p:oleObj name="Equation" r:id="rId2" imgW="849960" imgH="411120" progId="Equation.DSMT4">
                  <p:embed/>
                  <p:pic>
                    <p:nvPicPr>
                      <p:cNvPr id="0" name="Picture 2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50" y="2354263"/>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520069040"/>
              </p:ext>
            </p:extLst>
          </p:nvPr>
        </p:nvGraphicFramePr>
        <p:xfrm>
          <a:off x="1009475" y="4686300"/>
          <a:ext cx="863600" cy="419100"/>
        </p:xfrm>
        <a:graphic>
          <a:graphicData uri="http://schemas.openxmlformats.org/presentationml/2006/ole">
            <mc:AlternateContent xmlns:mc="http://schemas.openxmlformats.org/markup-compatibility/2006">
              <mc:Choice xmlns:v="urn:schemas-microsoft-com:vml" Requires="v">
                <p:oleObj name="Equation" r:id="rId4" imgW="849960" imgH="411120" progId="Equation.DSMT4">
                  <p:embed/>
                </p:oleObj>
              </mc:Choice>
              <mc:Fallback>
                <p:oleObj name="Equation" r:id="rId4" imgW="849960" imgH="411120" progId="Equation.DSMT4">
                  <p:embed/>
                  <p:pic>
                    <p:nvPicPr>
                      <p:cNvPr id="0" name="Picture 20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9475" y="4686300"/>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6"/>
          <p:cNvSpPr txBox="1">
            <a:spLocks noChangeArrowheads="1"/>
          </p:cNvSpPr>
          <p:nvPr/>
        </p:nvSpPr>
        <p:spPr bwMode="auto">
          <a:xfrm>
            <a:off x="4495800" y="4702314"/>
            <a:ext cx="3810000" cy="707886"/>
          </a:xfrm>
          <a:prstGeom prst="rect">
            <a:avLst/>
          </a:prstGeom>
          <a:noFill/>
          <a:ln w="9525" algn="ctr">
            <a:noFill/>
            <a:miter lim="800000"/>
            <a:headEnd/>
            <a:tailEnd/>
          </a:ln>
          <a:effectLst/>
        </p:spPr>
        <p:txBody>
          <a:bodyPr>
            <a:spAutoFit/>
          </a:bodyPr>
          <a:lstStyle/>
          <a:p>
            <a:r>
              <a:rPr lang="en-US" sz="2000" dirty="0">
                <a:solidFill>
                  <a:srgbClr val="008080"/>
                </a:solidFill>
              </a:rPr>
              <a:t>Use the product rule with positive and negative exponents.</a:t>
            </a:r>
          </a:p>
        </p:txBody>
      </p:sp>
      <p:graphicFrame>
        <p:nvGraphicFramePr>
          <p:cNvPr id="13" name="Object 4"/>
          <p:cNvGraphicFramePr>
            <a:graphicFrameLocks noChangeAspect="1"/>
          </p:cNvGraphicFramePr>
          <p:nvPr>
            <p:extLst>
              <p:ext uri="{D42A27DB-BD31-4B8C-83A1-F6EECF244321}">
                <p14:modId xmlns:p14="http://schemas.microsoft.com/office/powerpoint/2010/main" val="2250519964"/>
              </p:ext>
            </p:extLst>
          </p:nvPr>
        </p:nvGraphicFramePr>
        <p:xfrm>
          <a:off x="1841325" y="4686300"/>
          <a:ext cx="1155700" cy="419100"/>
        </p:xfrm>
        <a:graphic>
          <a:graphicData uri="http://schemas.openxmlformats.org/presentationml/2006/ole">
            <mc:AlternateContent xmlns:mc="http://schemas.openxmlformats.org/markup-compatibility/2006">
              <mc:Choice xmlns:v="urn:schemas-microsoft-com:vml" Requires="v">
                <p:oleObj name="Equation" r:id="rId6" imgW="1142640" imgH="411120" progId="Equation.DSMT4">
                  <p:embed/>
                </p:oleObj>
              </mc:Choice>
              <mc:Fallback>
                <p:oleObj name="Equation" r:id="rId6" imgW="1142640" imgH="411120" progId="Equation.DSMT4">
                  <p:embed/>
                  <p:pic>
                    <p:nvPicPr>
                      <p:cNvPr id="0" name="Picture 20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1325" y="4686300"/>
                        <a:ext cx="115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4141717619"/>
              </p:ext>
            </p:extLst>
          </p:nvPr>
        </p:nvGraphicFramePr>
        <p:xfrm>
          <a:off x="1847675" y="5143500"/>
          <a:ext cx="622300" cy="419100"/>
        </p:xfrm>
        <a:graphic>
          <a:graphicData uri="http://schemas.openxmlformats.org/presentationml/2006/ole">
            <mc:AlternateContent xmlns:mc="http://schemas.openxmlformats.org/markup-compatibility/2006">
              <mc:Choice xmlns:v="urn:schemas-microsoft-com:vml" Requires="v">
                <p:oleObj name="Equation" r:id="rId8" imgW="612360" imgH="411120" progId="Equation.DSMT4">
                  <p:embed/>
                </p:oleObj>
              </mc:Choice>
              <mc:Fallback>
                <p:oleObj name="Equation" r:id="rId8" imgW="612360" imgH="411120" progId="Equation.DSMT4">
                  <p:embed/>
                  <p:pic>
                    <p:nvPicPr>
                      <p:cNvPr id="0" name="Picture 20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47675" y="5143500"/>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649968996"/>
              </p:ext>
            </p:extLst>
          </p:nvPr>
        </p:nvGraphicFramePr>
        <p:xfrm>
          <a:off x="1845578" y="5657850"/>
          <a:ext cx="520700" cy="279400"/>
        </p:xfrm>
        <a:graphic>
          <a:graphicData uri="http://schemas.openxmlformats.org/presentationml/2006/ole">
            <mc:AlternateContent xmlns:mc="http://schemas.openxmlformats.org/markup-compatibility/2006">
              <mc:Choice xmlns:v="urn:schemas-microsoft-com:vml" Requires="v">
                <p:oleObj name="Equation" r:id="rId10" imgW="511920" imgH="264960" progId="Equation.DSMT4">
                  <p:embed/>
                </p:oleObj>
              </mc:Choice>
              <mc:Fallback>
                <p:oleObj name="Equation" r:id="rId10" imgW="511920" imgH="264960" progId="Equation.DSMT4">
                  <p:embed/>
                  <p:pic>
                    <p:nvPicPr>
                      <p:cNvPr id="0" name="Picture 204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45578" y="5657850"/>
                        <a:ext cx="520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17759922"/>
              </p:ext>
            </p:extLst>
          </p:nvPr>
        </p:nvGraphicFramePr>
        <p:xfrm>
          <a:off x="2876550" y="2209800"/>
          <a:ext cx="571500" cy="952500"/>
        </p:xfrm>
        <a:graphic>
          <a:graphicData uri="http://schemas.openxmlformats.org/presentationml/2006/ole">
            <mc:AlternateContent xmlns:mc="http://schemas.openxmlformats.org/markup-compatibility/2006">
              <mc:Choice xmlns:v="urn:schemas-microsoft-com:vml" Requires="v">
                <p:oleObj name="Equation" r:id="rId12" imgW="557640" imgH="941400" progId="Equation.DSMT4">
                  <p:embed/>
                </p:oleObj>
              </mc:Choice>
              <mc:Fallback>
                <p:oleObj name="Equation" r:id="rId12" imgW="557640" imgH="941400" progId="Equation.DSMT4">
                  <p:embed/>
                  <p:pic>
                    <p:nvPicPr>
                      <p:cNvPr id="0" name="Picture 20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76550" y="2209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0" y="2362200"/>
            <a:ext cx="473206" cy="523220"/>
          </a:xfrm>
          <a:prstGeom prst="rect">
            <a:avLst/>
          </a:prstGeom>
          <a:noFill/>
        </p:spPr>
        <p:txBody>
          <a:bodyPr wrap="none" rtlCol="0">
            <a:spAutoFit/>
          </a:bodyPr>
          <a:lstStyle/>
          <a:p>
            <a:r>
              <a:rPr lang="en-US" sz="2800" dirty="0"/>
              <a:t>b.</a:t>
            </a:r>
          </a:p>
        </p:txBody>
      </p:sp>
      <p:sp>
        <p:nvSpPr>
          <p:cNvPr id="18" name="TextBox 17"/>
          <p:cNvSpPr txBox="1"/>
          <p:nvPr/>
        </p:nvSpPr>
        <p:spPr>
          <a:xfrm>
            <a:off x="3733800" y="2362200"/>
            <a:ext cx="430827" cy="523220"/>
          </a:xfrm>
          <a:prstGeom prst="rect">
            <a:avLst/>
          </a:prstGeom>
          <a:noFill/>
        </p:spPr>
        <p:txBody>
          <a:bodyPr wrap="none" rtlCol="0">
            <a:spAutoFit/>
          </a:bodyPr>
          <a:lstStyle/>
          <a:p>
            <a:r>
              <a:rPr lang="en-US" sz="2800" dirty="0"/>
              <a:t>c.</a:t>
            </a:r>
          </a:p>
        </p:txBody>
      </p:sp>
      <p:graphicFrame>
        <p:nvGraphicFramePr>
          <p:cNvPr id="19" name="Object 4"/>
          <p:cNvGraphicFramePr>
            <a:graphicFrameLocks noChangeAspect="1"/>
          </p:cNvGraphicFramePr>
          <p:nvPr>
            <p:extLst>
              <p:ext uri="{D42A27DB-BD31-4B8C-83A1-F6EECF244321}">
                <p14:modId xmlns:p14="http://schemas.microsoft.com/office/powerpoint/2010/main" val="117386598"/>
              </p:ext>
            </p:extLst>
          </p:nvPr>
        </p:nvGraphicFramePr>
        <p:xfrm>
          <a:off x="4318000" y="2225675"/>
          <a:ext cx="723900" cy="952500"/>
        </p:xfrm>
        <a:graphic>
          <a:graphicData uri="http://schemas.openxmlformats.org/presentationml/2006/ole">
            <mc:AlternateContent xmlns:mc="http://schemas.openxmlformats.org/markup-compatibility/2006">
              <mc:Choice xmlns:v="urn:schemas-microsoft-com:vml" Requires="v">
                <p:oleObj name="Equation" r:id="rId14" imgW="712800" imgH="941400" progId="Equation.DSMT4">
                  <p:embed/>
                </p:oleObj>
              </mc:Choice>
              <mc:Fallback>
                <p:oleObj name="Equation" r:id="rId14" imgW="712800" imgH="941400" progId="Equation.DSMT4">
                  <p:embed/>
                  <p:pic>
                    <p:nvPicPr>
                      <p:cNvPr id="0" name="Picture 20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18000" y="2225675"/>
                        <a:ext cx="723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257800" y="2362200"/>
            <a:ext cx="473257" cy="523220"/>
          </a:xfrm>
          <a:prstGeom prst="rect">
            <a:avLst/>
          </a:prstGeom>
          <a:noFill/>
        </p:spPr>
        <p:txBody>
          <a:bodyPr wrap="none" rtlCol="0">
            <a:spAutoFit/>
          </a:bodyPr>
          <a:lstStyle/>
          <a:p>
            <a:r>
              <a:rPr lang="en-US" sz="2800" dirty="0"/>
              <a:t>d.</a:t>
            </a:r>
          </a:p>
        </p:txBody>
      </p:sp>
      <p:sp>
        <p:nvSpPr>
          <p:cNvPr id="21" name="TextBox 20"/>
          <p:cNvSpPr txBox="1"/>
          <p:nvPr/>
        </p:nvSpPr>
        <p:spPr>
          <a:xfrm>
            <a:off x="457200" y="3175000"/>
            <a:ext cx="453970" cy="523220"/>
          </a:xfrm>
          <a:prstGeom prst="rect">
            <a:avLst/>
          </a:prstGeom>
          <a:noFill/>
        </p:spPr>
        <p:txBody>
          <a:bodyPr wrap="none" rtlCol="0">
            <a:spAutoFit/>
          </a:bodyPr>
          <a:lstStyle/>
          <a:p>
            <a:r>
              <a:rPr lang="en-US" sz="2800" dirty="0"/>
              <a:t>e.</a:t>
            </a:r>
          </a:p>
        </p:txBody>
      </p:sp>
      <p:graphicFrame>
        <p:nvGraphicFramePr>
          <p:cNvPr id="22" name="Object 4"/>
          <p:cNvGraphicFramePr>
            <a:graphicFrameLocks noChangeAspect="1"/>
          </p:cNvGraphicFramePr>
          <p:nvPr>
            <p:extLst>
              <p:ext uri="{D42A27DB-BD31-4B8C-83A1-F6EECF244321}">
                <p14:modId xmlns:p14="http://schemas.microsoft.com/office/powerpoint/2010/main" val="396998164"/>
              </p:ext>
            </p:extLst>
          </p:nvPr>
        </p:nvGraphicFramePr>
        <p:xfrm>
          <a:off x="5918200" y="2260600"/>
          <a:ext cx="711200" cy="939800"/>
        </p:xfrm>
        <a:graphic>
          <a:graphicData uri="http://schemas.openxmlformats.org/presentationml/2006/ole">
            <mc:AlternateContent xmlns:mc="http://schemas.openxmlformats.org/markup-compatibility/2006">
              <mc:Choice xmlns:v="urn:schemas-microsoft-com:vml" Requires="v">
                <p:oleObj name="Equation" r:id="rId16" imgW="710891" imgH="939392" progId="Equation.DSMT4">
                  <p:embed/>
                </p:oleObj>
              </mc:Choice>
              <mc:Fallback>
                <p:oleObj name="Equation" r:id="rId16" imgW="710891" imgH="939392" progId="Equation.DSMT4">
                  <p:embed/>
                  <p:pic>
                    <p:nvPicPr>
                      <p:cNvPr id="0" name="Picture 204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918200" y="2260600"/>
                        <a:ext cx="7112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071376961"/>
              </p:ext>
            </p:extLst>
          </p:nvPr>
        </p:nvGraphicFramePr>
        <p:xfrm>
          <a:off x="1092200" y="3016250"/>
          <a:ext cx="1485900" cy="952500"/>
        </p:xfrm>
        <a:graphic>
          <a:graphicData uri="http://schemas.openxmlformats.org/presentationml/2006/ole">
            <mc:AlternateContent xmlns:mc="http://schemas.openxmlformats.org/markup-compatibility/2006">
              <mc:Choice xmlns:v="urn:schemas-microsoft-com:vml" Requires="v">
                <p:oleObj name="Equation" r:id="rId18" imgW="1471680" imgH="941400" progId="Equation.DSMT4">
                  <p:embed/>
                </p:oleObj>
              </mc:Choice>
              <mc:Fallback>
                <p:oleObj name="Equation" r:id="rId18" imgW="1471680" imgH="941400" progId="Equation.DSMT4">
                  <p:embed/>
                  <p:pic>
                    <p:nvPicPr>
                      <p:cNvPr id="0" name="Picture 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92200" y="3016250"/>
                        <a:ext cx="1485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097280"/>
            <a:ext cx="8229600" cy="4842242"/>
          </a:xfrm>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endParaRPr lang="en-US" dirty="0"/>
          </a:p>
          <a:p>
            <a:pPr marL="514350" indent="-514350">
              <a:buFont typeface="+mj-lt"/>
              <a:buAutoNum type="alphaLcPeriod" startAt="2"/>
            </a:pPr>
            <a:endParaRPr lang="en-US" dirty="0"/>
          </a:p>
          <a:p>
            <a:endParaRPr lang="en-US" dirty="0"/>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6" name="Object 8"/>
          <p:cNvGraphicFramePr>
            <a:graphicFrameLocks noChangeAspect="1"/>
          </p:cNvGraphicFramePr>
          <p:nvPr>
            <p:extLst>
              <p:ext uri="{D42A27DB-BD31-4B8C-83A1-F6EECF244321}">
                <p14:modId xmlns:p14="http://schemas.microsoft.com/office/powerpoint/2010/main" val="2230051523"/>
              </p:ext>
            </p:extLst>
          </p:nvPr>
        </p:nvGraphicFramePr>
        <p:xfrm>
          <a:off x="1104900" y="1066800"/>
          <a:ext cx="571500" cy="952500"/>
        </p:xfrm>
        <a:graphic>
          <a:graphicData uri="http://schemas.openxmlformats.org/presentationml/2006/ole">
            <mc:AlternateContent xmlns:mc="http://schemas.openxmlformats.org/markup-compatibility/2006">
              <mc:Choice xmlns:v="urn:schemas-microsoft-com:vml" Requires="v">
                <p:oleObj name="Equation" r:id="rId2" imgW="557640" imgH="941400" progId="Equation.DSMT4">
                  <p:embed/>
                </p:oleObj>
              </mc:Choice>
              <mc:Fallback>
                <p:oleObj name="Equation" r:id="rId2" imgW="557640" imgH="941400" progId="Equation.DSMT4">
                  <p:embed/>
                  <p:pic>
                    <p:nvPicPr>
                      <p:cNvPr id="0" name="Picture 6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066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4114800" y="1345530"/>
            <a:ext cx="4343400" cy="707886"/>
          </a:xfrm>
          <a:prstGeom prst="rect">
            <a:avLst/>
          </a:prstGeom>
          <a:noFill/>
          <a:ln w="9525" algn="ctr">
            <a:noFill/>
            <a:miter lim="800000"/>
            <a:headEnd/>
            <a:tailEnd/>
          </a:ln>
          <a:effectLst/>
        </p:spPr>
        <p:txBody>
          <a:bodyPr>
            <a:spAutoFit/>
          </a:bodyPr>
          <a:lstStyle/>
          <a:p>
            <a:r>
              <a:rPr lang="en-US" sz="2000" dirty="0">
                <a:solidFill>
                  <a:srgbClr val="008080"/>
                </a:solidFill>
              </a:rPr>
              <a:t>Use the quotient rule with positive and negative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418318074"/>
              </p:ext>
            </p:extLst>
          </p:nvPr>
        </p:nvGraphicFramePr>
        <p:xfrm>
          <a:off x="1773585" y="1203464"/>
          <a:ext cx="1257300" cy="482600"/>
        </p:xfrm>
        <a:graphic>
          <a:graphicData uri="http://schemas.openxmlformats.org/presentationml/2006/ole">
            <mc:AlternateContent xmlns:mc="http://schemas.openxmlformats.org/markup-compatibility/2006">
              <mc:Choice xmlns:v="urn:schemas-microsoft-com:vml" Requires="v">
                <p:oleObj name="Equation" r:id="rId4" imgW="1243080" imgH="466200" progId="Equation.DSMT4">
                  <p:embed/>
                </p:oleObj>
              </mc:Choice>
              <mc:Fallback>
                <p:oleObj name="Equation" r:id="rId4" imgW="1243080" imgH="466200" progId="Equation.DSMT4">
                  <p:embed/>
                  <p:pic>
                    <p:nvPicPr>
                      <p:cNvPr id="0" name="Picture 6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3585" y="1203464"/>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459207392"/>
              </p:ext>
            </p:extLst>
          </p:nvPr>
        </p:nvGraphicFramePr>
        <p:xfrm>
          <a:off x="1727200" y="2009775"/>
          <a:ext cx="1041400" cy="419100"/>
        </p:xfrm>
        <a:graphic>
          <a:graphicData uri="http://schemas.openxmlformats.org/presentationml/2006/ole">
            <mc:AlternateContent xmlns:mc="http://schemas.openxmlformats.org/markup-compatibility/2006">
              <mc:Choice xmlns:v="urn:schemas-microsoft-com:vml" Requires="v">
                <p:oleObj name="Equation" r:id="rId6" imgW="1032840" imgH="411120" progId="Equation.DSMT4">
                  <p:embed/>
                </p:oleObj>
              </mc:Choice>
              <mc:Fallback>
                <p:oleObj name="Equation" r:id="rId6" imgW="1032840" imgH="411120" progId="Equation.DSMT4">
                  <p:embed/>
                  <p:pic>
                    <p:nvPicPr>
                      <p:cNvPr id="0" name="Picture 66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27200" y="2009775"/>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992402273"/>
              </p:ext>
            </p:extLst>
          </p:nvPr>
        </p:nvGraphicFramePr>
        <p:xfrm>
          <a:off x="1733550" y="2609850"/>
          <a:ext cx="647700" cy="419100"/>
        </p:xfrm>
        <a:graphic>
          <a:graphicData uri="http://schemas.openxmlformats.org/presentationml/2006/ole">
            <mc:AlternateContent xmlns:mc="http://schemas.openxmlformats.org/markup-compatibility/2006">
              <mc:Choice xmlns:v="urn:schemas-microsoft-com:vml" Requires="v">
                <p:oleObj name="Equation" r:id="rId8" imgW="639720" imgH="411120" progId="Equation.DSMT4">
                  <p:embed/>
                </p:oleObj>
              </mc:Choice>
              <mc:Fallback>
                <p:oleObj name="Equation" r:id="rId8" imgW="639720" imgH="411120" progId="Equation.DSMT4">
                  <p:embed/>
                  <p:pic>
                    <p:nvPicPr>
                      <p:cNvPr id="0" name="Picture 66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3550" y="26098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3911476203"/>
              </p:ext>
            </p:extLst>
          </p:nvPr>
        </p:nvGraphicFramePr>
        <p:xfrm>
          <a:off x="996950" y="3048000"/>
          <a:ext cx="685800" cy="952500"/>
        </p:xfrm>
        <a:graphic>
          <a:graphicData uri="http://schemas.openxmlformats.org/presentationml/2006/ole">
            <mc:AlternateContent xmlns:mc="http://schemas.openxmlformats.org/markup-compatibility/2006">
              <mc:Choice xmlns:v="urn:schemas-microsoft-com:vml" Requires="v">
                <p:oleObj name="Equation" r:id="rId10" imgW="676440" imgH="941400" progId="Equation.DSMT4">
                  <p:embed/>
                </p:oleObj>
              </mc:Choice>
              <mc:Fallback>
                <p:oleObj name="Equation" r:id="rId10" imgW="676440" imgH="941400" progId="Equation.DSMT4">
                  <p:embed/>
                  <p:pic>
                    <p:nvPicPr>
                      <p:cNvPr id="0" name="Picture 66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6950" y="3048000"/>
                        <a:ext cx="6858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4225600396"/>
              </p:ext>
            </p:extLst>
          </p:nvPr>
        </p:nvGraphicFramePr>
        <p:xfrm>
          <a:off x="1714500" y="3276600"/>
          <a:ext cx="1625600" cy="482600"/>
        </p:xfrm>
        <a:graphic>
          <a:graphicData uri="http://schemas.openxmlformats.org/presentationml/2006/ole">
            <mc:AlternateContent xmlns:mc="http://schemas.openxmlformats.org/markup-compatibility/2006">
              <mc:Choice xmlns:v="urn:schemas-microsoft-com:vml" Requires="v">
                <p:oleObj name="Equation" r:id="rId12" imgW="1618200" imgH="466200" progId="Equation.DSMT4">
                  <p:embed/>
                </p:oleObj>
              </mc:Choice>
              <mc:Fallback>
                <p:oleObj name="Equation" r:id="rId12" imgW="1618200" imgH="466200" progId="Equation.DSMT4">
                  <p:embed/>
                  <p:pic>
                    <p:nvPicPr>
                      <p:cNvPr id="0" name="Picture 66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4500" y="3276600"/>
                        <a:ext cx="162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306910011"/>
              </p:ext>
            </p:extLst>
          </p:nvPr>
        </p:nvGraphicFramePr>
        <p:xfrm>
          <a:off x="1720850" y="3956050"/>
          <a:ext cx="1346200" cy="419100"/>
        </p:xfrm>
        <a:graphic>
          <a:graphicData uri="http://schemas.openxmlformats.org/presentationml/2006/ole">
            <mc:AlternateContent xmlns:mc="http://schemas.openxmlformats.org/markup-compatibility/2006">
              <mc:Choice xmlns:v="urn:schemas-microsoft-com:vml" Requires="v">
                <p:oleObj name="Equation" r:id="rId14" imgW="1334520" imgH="411120" progId="Equation.DSMT4">
                  <p:embed/>
                </p:oleObj>
              </mc:Choice>
              <mc:Fallback>
                <p:oleObj name="Equation" r:id="rId14" imgW="1334520" imgH="411120" progId="Equation.DSMT4">
                  <p:embed/>
                  <p:pic>
                    <p:nvPicPr>
                      <p:cNvPr id="0" name="Picture 66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20850" y="3956050"/>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1114215127"/>
              </p:ext>
            </p:extLst>
          </p:nvPr>
        </p:nvGraphicFramePr>
        <p:xfrm>
          <a:off x="1727200" y="4489450"/>
          <a:ext cx="952500" cy="419100"/>
        </p:xfrm>
        <a:graphic>
          <a:graphicData uri="http://schemas.openxmlformats.org/presentationml/2006/ole">
            <mc:AlternateContent xmlns:mc="http://schemas.openxmlformats.org/markup-compatibility/2006">
              <mc:Choice xmlns:v="urn:schemas-microsoft-com:vml" Requires="v">
                <p:oleObj name="Equation" r:id="rId16" imgW="941400" imgH="411120" progId="Equation.DSMT4">
                  <p:embed/>
                </p:oleObj>
              </mc:Choice>
              <mc:Fallback>
                <p:oleObj name="Equation" r:id="rId16" imgW="941400" imgH="411120" progId="Equation.DSMT4">
                  <p:embed/>
                  <p:pic>
                    <p:nvPicPr>
                      <p:cNvPr id="0" name="Picture 66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27200" y="4489450"/>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1588441953"/>
              </p:ext>
            </p:extLst>
          </p:nvPr>
        </p:nvGraphicFramePr>
        <p:xfrm>
          <a:off x="1733550" y="4908550"/>
          <a:ext cx="2146300" cy="927100"/>
        </p:xfrm>
        <a:graphic>
          <a:graphicData uri="http://schemas.openxmlformats.org/presentationml/2006/ole">
            <mc:AlternateContent xmlns:mc="http://schemas.openxmlformats.org/markup-compatibility/2006">
              <mc:Choice xmlns:v="urn:schemas-microsoft-com:vml" Requires="v">
                <p:oleObj name="Equation" r:id="rId18" imgW="2130120" imgH="914040" progId="Equation.DSMT4">
                  <p:embed/>
                </p:oleObj>
              </mc:Choice>
              <mc:Fallback>
                <p:oleObj name="Equation" r:id="rId18" imgW="2130120" imgH="914040" progId="Equation.DSMT4">
                  <p:embed/>
                  <p:pic>
                    <p:nvPicPr>
                      <p:cNvPr id="0" name="Picture 66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733550" y="4908550"/>
                        <a:ext cx="2146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Text Box 9"/>
          <p:cNvSpPr txBox="1">
            <a:spLocks noChangeArrowheads="1"/>
          </p:cNvSpPr>
          <p:nvPr/>
        </p:nvSpPr>
        <p:spPr bwMode="auto">
          <a:xfrm>
            <a:off x="4114800" y="3200400"/>
            <a:ext cx="40386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Use the quotient rule with negative </a:t>
            </a:r>
            <a:br>
              <a:rPr lang="en-US" sz="2000" dirty="0">
                <a:solidFill>
                  <a:srgbClr val="008080"/>
                </a:solidFill>
              </a:rPr>
            </a:br>
            <a:r>
              <a:rPr lang="en-US" sz="2000" dirty="0">
                <a:solidFill>
                  <a:srgbClr val="008080"/>
                </a:solidFill>
              </a:rPr>
              <a:t>exponents.</a:t>
            </a:r>
          </a:p>
        </p:txBody>
      </p:sp>
      <p:sp>
        <p:nvSpPr>
          <p:cNvPr id="18" name="Text Box 9"/>
          <p:cNvSpPr txBox="1">
            <a:spLocks noChangeArrowheads="1"/>
          </p:cNvSpPr>
          <p:nvPr/>
        </p:nvSpPr>
        <p:spPr bwMode="auto">
          <a:xfrm>
            <a:off x="4114800" y="4019490"/>
            <a:ext cx="34290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Add the exponents.</a:t>
            </a:r>
          </a:p>
        </p:txBody>
      </p:sp>
      <p:sp>
        <p:nvSpPr>
          <p:cNvPr id="19" name="Text Box 9"/>
          <p:cNvSpPr txBox="1">
            <a:spLocks noChangeArrowheads="1"/>
          </p:cNvSpPr>
          <p:nvPr/>
        </p:nvSpPr>
        <p:spPr bwMode="auto">
          <a:xfrm>
            <a:off x="4114800" y="5238690"/>
            <a:ext cx="39624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4060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4"/>
            </a:pPr>
            <a:r>
              <a:rPr lang="en-US" dirty="0"/>
              <a:t> </a:t>
            </a:r>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5"/>
          <p:cNvGraphicFramePr>
            <a:graphicFrameLocks noChangeAspect="1"/>
          </p:cNvGraphicFramePr>
          <p:nvPr>
            <p:extLst>
              <p:ext uri="{D42A27DB-BD31-4B8C-83A1-F6EECF244321}">
                <p14:modId xmlns:p14="http://schemas.microsoft.com/office/powerpoint/2010/main" val="3440056675"/>
              </p:ext>
            </p:extLst>
          </p:nvPr>
        </p:nvGraphicFramePr>
        <p:xfrm>
          <a:off x="1117600" y="1143000"/>
          <a:ext cx="711200" cy="952500"/>
        </p:xfrm>
        <a:graphic>
          <a:graphicData uri="http://schemas.openxmlformats.org/presentationml/2006/ole">
            <mc:AlternateContent xmlns:mc="http://schemas.openxmlformats.org/markup-compatibility/2006">
              <mc:Choice xmlns:v="urn:schemas-microsoft-com:vml" Requires="v">
                <p:oleObj name="Equation" r:id="rId2" imgW="710891" imgH="952087" progId="Equation.DSMT4">
                  <p:embed/>
                </p:oleObj>
              </mc:Choice>
              <mc:Fallback>
                <p:oleObj name="Equation" r:id="rId2" imgW="710891" imgH="952087" progId="Equation.DSMT4">
                  <p:embed/>
                  <p:pic>
                    <p:nvPicPr>
                      <p:cNvPr id="0" name="Picture 8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143000"/>
                        <a:ext cx="7112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244313267"/>
              </p:ext>
            </p:extLst>
          </p:nvPr>
        </p:nvGraphicFramePr>
        <p:xfrm>
          <a:off x="5257800" y="2752725"/>
          <a:ext cx="2552700" cy="317500"/>
        </p:xfrm>
        <a:graphic>
          <a:graphicData uri="http://schemas.openxmlformats.org/presentationml/2006/ole">
            <mc:AlternateContent xmlns:mc="http://schemas.openxmlformats.org/markup-compatibility/2006">
              <mc:Choice xmlns:v="urn:schemas-microsoft-com:vml" Requires="v">
                <p:oleObj name="Equation" r:id="rId4" imgW="2541600" imgH="301680" progId="Equation.DSMT4">
                  <p:embed/>
                </p:oleObj>
              </mc:Choice>
              <mc:Fallback>
                <p:oleObj name="Equation" r:id="rId4" imgW="2541600" imgH="301680" progId="Equation.DSMT4">
                  <p:embed/>
                  <p:pic>
                    <p:nvPicPr>
                      <p:cNvPr id="0" name="Picture 8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752725"/>
                        <a:ext cx="2552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938668216"/>
              </p:ext>
            </p:extLst>
          </p:nvPr>
        </p:nvGraphicFramePr>
        <p:xfrm>
          <a:off x="1962150" y="1358900"/>
          <a:ext cx="1714500" cy="482600"/>
        </p:xfrm>
        <a:graphic>
          <a:graphicData uri="http://schemas.openxmlformats.org/presentationml/2006/ole">
            <mc:AlternateContent xmlns:mc="http://schemas.openxmlformats.org/markup-compatibility/2006">
              <mc:Choice xmlns:v="urn:schemas-microsoft-com:vml" Requires="v">
                <p:oleObj name="Equation" r:id="rId6" imgW="1700280" imgH="466200" progId="Equation.DSMT4">
                  <p:embed/>
                </p:oleObj>
              </mc:Choice>
              <mc:Fallback>
                <p:oleObj name="Equation" r:id="rId6" imgW="1700280" imgH="466200" progId="Equation.DSMT4">
                  <p:embed/>
                  <p:pic>
                    <p:nvPicPr>
                      <p:cNvPr id="0" name="Picture 89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2150" y="1358900"/>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243238085"/>
              </p:ext>
            </p:extLst>
          </p:nvPr>
        </p:nvGraphicFramePr>
        <p:xfrm>
          <a:off x="5257800" y="1447800"/>
          <a:ext cx="2743200" cy="317500"/>
        </p:xfrm>
        <a:graphic>
          <a:graphicData uri="http://schemas.openxmlformats.org/presentationml/2006/ole">
            <mc:AlternateContent xmlns:mc="http://schemas.openxmlformats.org/markup-compatibility/2006">
              <mc:Choice xmlns:v="urn:schemas-microsoft-com:vml" Requires="v">
                <p:oleObj name="Equation" r:id="rId8" imgW="2733480" imgH="301680" progId="Equation.DSMT4">
                  <p:embed/>
                </p:oleObj>
              </mc:Choice>
              <mc:Fallback>
                <p:oleObj name="Equation" r:id="rId8" imgW="2733480" imgH="301680" progId="Equation.DSMT4">
                  <p:embed/>
                  <p:pic>
                    <p:nvPicPr>
                      <p:cNvPr id="0" name="Picture 89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1447800"/>
                        <a:ext cx="274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958227759"/>
              </p:ext>
            </p:extLst>
          </p:nvPr>
        </p:nvGraphicFramePr>
        <p:xfrm>
          <a:off x="1943100" y="1968500"/>
          <a:ext cx="1117600" cy="482600"/>
        </p:xfrm>
        <a:graphic>
          <a:graphicData uri="http://schemas.openxmlformats.org/presentationml/2006/ole">
            <mc:AlternateContent xmlns:mc="http://schemas.openxmlformats.org/markup-compatibility/2006">
              <mc:Choice xmlns:v="urn:schemas-microsoft-com:vml" Requires="v">
                <p:oleObj name="Equation" r:id="rId10" imgW="1106280" imgH="466200" progId="Equation.DSMT4">
                  <p:embed/>
                </p:oleObj>
              </mc:Choice>
              <mc:Fallback>
                <p:oleObj name="Equation" r:id="rId10" imgW="1106280" imgH="466200" progId="Equation.DSMT4">
                  <p:embed/>
                  <p:pic>
                    <p:nvPicPr>
                      <p:cNvPr id="0" name="Picture 89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3100" y="19685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989942358"/>
              </p:ext>
            </p:extLst>
          </p:nvPr>
        </p:nvGraphicFramePr>
        <p:xfrm>
          <a:off x="1959854" y="2559050"/>
          <a:ext cx="749300" cy="1016000"/>
        </p:xfrm>
        <a:graphic>
          <a:graphicData uri="http://schemas.openxmlformats.org/presentationml/2006/ole">
            <mc:AlternateContent xmlns:mc="http://schemas.openxmlformats.org/markup-compatibility/2006">
              <mc:Choice xmlns:v="urn:schemas-microsoft-com:vml" Requires="v">
                <p:oleObj name="Equation" r:id="rId12" imgW="740520" imgH="1005480" progId="Equation.DSMT4">
                  <p:embed/>
                </p:oleObj>
              </mc:Choice>
              <mc:Fallback>
                <p:oleObj name="Equation" r:id="rId12" imgW="740520" imgH="1005480" progId="Equation.DSMT4">
                  <p:embed/>
                  <p:pic>
                    <p:nvPicPr>
                      <p:cNvPr id="0" name="Picture 89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9854" y="2559050"/>
                        <a:ext cx="74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45510751"/>
              </p:ext>
            </p:extLst>
          </p:nvPr>
        </p:nvGraphicFramePr>
        <p:xfrm>
          <a:off x="1079500" y="3644900"/>
          <a:ext cx="1485900" cy="952500"/>
        </p:xfrm>
        <a:graphic>
          <a:graphicData uri="http://schemas.openxmlformats.org/presentationml/2006/ole">
            <mc:AlternateContent xmlns:mc="http://schemas.openxmlformats.org/markup-compatibility/2006">
              <mc:Choice xmlns:v="urn:schemas-microsoft-com:vml" Requires="v">
                <p:oleObj name="Equation" r:id="rId14" imgW="1471680" imgH="941400" progId="Equation.DSMT4">
                  <p:embed/>
                </p:oleObj>
              </mc:Choice>
              <mc:Fallback>
                <p:oleObj name="Equation" r:id="rId14" imgW="1471680" imgH="941400" progId="Equation.DSMT4">
                  <p:embed/>
                  <p:pic>
                    <p:nvPicPr>
                      <p:cNvPr id="0" name="Picture 89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9500" y="3644900"/>
                        <a:ext cx="148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165717623"/>
              </p:ext>
            </p:extLst>
          </p:nvPr>
        </p:nvGraphicFramePr>
        <p:xfrm>
          <a:off x="2584450" y="3606800"/>
          <a:ext cx="2120900" cy="1041400"/>
        </p:xfrm>
        <a:graphic>
          <a:graphicData uri="http://schemas.openxmlformats.org/presentationml/2006/ole">
            <mc:AlternateContent xmlns:mc="http://schemas.openxmlformats.org/markup-compatibility/2006">
              <mc:Choice xmlns:v="urn:schemas-microsoft-com:vml" Requires="v">
                <p:oleObj name="Equation" r:id="rId16" imgW="2111760" imgH="1032840" progId="Equation.DSMT4">
                  <p:embed/>
                </p:oleObj>
              </mc:Choice>
              <mc:Fallback>
                <p:oleObj name="Equation" r:id="rId16" imgW="2111760" imgH="1032840" progId="Equation.DSMT4">
                  <p:embed/>
                  <p:pic>
                    <p:nvPicPr>
                      <p:cNvPr id="0" name="Picture 89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84450" y="3606800"/>
                        <a:ext cx="2120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2463488"/>
              </p:ext>
            </p:extLst>
          </p:nvPr>
        </p:nvGraphicFramePr>
        <p:xfrm>
          <a:off x="5257800" y="4057650"/>
          <a:ext cx="2197100" cy="317500"/>
        </p:xfrm>
        <a:graphic>
          <a:graphicData uri="http://schemas.openxmlformats.org/presentationml/2006/ole">
            <mc:AlternateContent xmlns:mc="http://schemas.openxmlformats.org/markup-compatibility/2006">
              <mc:Choice xmlns:v="urn:schemas-microsoft-com:vml" Requires="v">
                <p:oleObj name="Equation" r:id="rId18" imgW="2184840" imgH="301680" progId="Equation.DSMT4">
                  <p:embed/>
                </p:oleObj>
              </mc:Choice>
              <mc:Fallback>
                <p:oleObj name="Equation" r:id="rId18" imgW="2184840" imgH="301680" progId="Equation.DSMT4">
                  <p:embed/>
                  <p:pic>
                    <p:nvPicPr>
                      <p:cNvPr id="0" name="Picture 89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57800" y="4057650"/>
                        <a:ext cx="219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387512506"/>
              </p:ext>
            </p:extLst>
          </p:nvPr>
        </p:nvGraphicFramePr>
        <p:xfrm>
          <a:off x="5257800" y="3060700"/>
          <a:ext cx="1206500" cy="266700"/>
        </p:xfrm>
        <a:graphic>
          <a:graphicData uri="http://schemas.openxmlformats.org/presentationml/2006/ole">
            <mc:AlternateContent xmlns:mc="http://schemas.openxmlformats.org/markup-compatibility/2006">
              <mc:Choice xmlns:v="urn:schemas-microsoft-com:vml" Requires="v">
                <p:oleObj name="Equation" r:id="rId20" imgW="1197360" imgH="255960" progId="Equation.DSMT4">
                  <p:embed/>
                </p:oleObj>
              </mc:Choice>
              <mc:Fallback>
                <p:oleObj name="Equation" r:id="rId20" imgW="1197360" imgH="255960" progId="Equation.DSMT4">
                  <p:embed/>
                  <p:pic>
                    <p:nvPicPr>
                      <p:cNvPr id="0" name="Picture 89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57800" y="3060700"/>
                        <a:ext cx="1206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144549480"/>
              </p:ext>
            </p:extLst>
          </p:nvPr>
        </p:nvGraphicFramePr>
        <p:xfrm>
          <a:off x="5257800" y="1739900"/>
          <a:ext cx="1498600" cy="317500"/>
        </p:xfrm>
        <a:graphic>
          <a:graphicData uri="http://schemas.openxmlformats.org/presentationml/2006/ole">
            <mc:AlternateContent xmlns:mc="http://schemas.openxmlformats.org/markup-compatibility/2006">
              <mc:Choice xmlns:v="urn:schemas-microsoft-com:vml" Requires="v">
                <p:oleObj name="Equation" r:id="rId22" imgW="1490040" imgH="301680" progId="Equation.DSMT4">
                  <p:embed/>
                </p:oleObj>
              </mc:Choice>
              <mc:Fallback>
                <p:oleObj name="Equation" r:id="rId22" imgW="1490040" imgH="301680" progId="Equation.DSMT4">
                  <p:embed/>
                  <p:pic>
                    <p:nvPicPr>
                      <p:cNvPr id="0" name="Picture 89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257800" y="17399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992541424"/>
              </p:ext>
            </p:extLst>
          </p:nvPr>
        </p:nvGraphicFramePr>
        <p:xfrm>
          <a:off x="2590800" y="4794250"/>
          <a:ext cx="1193800" cy="952500"/>
        </p:xfrm>
        <a:graphic>
          <a:graphicData uri="http://schemas.openxmlformats.org/presentationml/2006/ole">
            <mc:AlternateContent xmlns:mc="http://schemas.openxmlformats.org/markup-compatibility/2006">
              <mc:Choice xmlns:v="urn:schemas-microsoft-com:vml" Requires="v">
                <p:oleObj name="Equation" r:id="rId24" imgW="1179360" imgH="941400" progId="Equation.DSMT4">
                  <p:embed/>
                </p:oleObj>
              </mc:Choice>
              <mc:Fallback>
                <p:oleObj name="Equation" r:id="rId24" imgW="1179360" imgH="941400" progId="Equation.DSMT4">
                  <p:embed/>
                  <p:pic>
                    <p:nvPicPr>
                      <p:cNvPr id="0" name="Picture 90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590800" y="4794250"/>
                        <a:ext cx="119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31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8"/>
          <p:cNvGraphicFramePr>
            <a:graphicFrameLocks noChangeAspect="1"/>
          </p:cNvGraphicFramePr>
          <p:nvPr>
            <p:extLst>
              <p:ext uri="{D42A27DB-BD31-4B8C-83A1-F6EECF244321}">
                <p14:modId xmlns:p14="http://schemas.microsoft.com/office/powerpoint/2010/main" val="34211522"/>
              </p:ext>
            </p:extLst>
          </p:nvPr>
        </p:nvGraphicFramePr>
        <p:xfrm>
          <a:off x="2571750" y="1219200"/>
          <a:ext cx="1676400" cy="419100"/>
        </p:xfrm>
        <a:graphic>
          <a:graphicData uri="http://schemas.openxmlformats.org/presentationml/2006/ole">
            <mc:AlternateContent xmlns:mc="http://schemas.openxmlformats.org/markup-compatibility/2006">
              <mc:Choice xmlns:v="urn:schemas-microsoft-com:vml" Requires="v">
                <p:oleObj name="Equation" r:id="rId2" imgW="1663920" imgH="411120" progId="Equation.DSMT4">
                  <p:embed/>
                </p:oleObj>
              </mc:Choice>
              <mc:Fallback>
                <p:oleObj name="Equation" r:id="rId2" imgW="1663920" imgH="411120" progId="Equation.DSMT4">
                  <p:embed/>
                  <p:pic>
                    <p:nvPicPr>
                      <p:cNvPr id="0" name="Picture 3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219200"/>
                        <a:ext cx="1676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608096618"/>
              </p:ext>
            </p:extLst>
          </p:nvPr>
        </p:nvGraphicFramePr>
        <p:xfrm>
          <a:off x="2559050" y="1905000"/>
          <a:ext cx="1244600" cy="419100"/>
        </p:xfrm>
        <a:graphic>
          <a:graphicData uri="http://schemas.openxmlformats.org/presentationml/2006/ole">
            <mc:AlternateContent xmlns:mc="http://schemas.openxmlformats.org/markup-compatibility/2006">
              <mc:Choice xmlns:v="urn:schemas-microsoft-com:vml" Requires="v">
                <p:oleObj name="Equation" r:id="rId4" imgW="1234080" imgH="411120" progId="Equation.DSMT4">
                  <p:embed/>
                </p:oleObj>
              </mc:Choice>
              <mc:Fallback>
                <p:oleObj name="Equation" r:id="rId4" imgW="1234080" imgH="411120" progId="Equation.DSMT4">
                  <p:embed/>
                  <p:pic>
                    <p:nvPicPr>
                      <p:cNvPr id="0" name="Picture 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9050" y="1905000"/>
                        <a:ext cx="1244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62285381"/>
              </p:ext>
            </p:extLst>
          </p:nvPr>
        </p:nvGraphicFramePr>
        <p:xfrm>
          <a:off x="2590800" y="2438400"/>
          <a:ext cx="736600" cy="927100"/>
        </p:xfrm>
        <a:graphic>
          <a:graphicData uri="http://schemas.openxmlformats.org/presentationml/2006/ole">
            <mc:AlternateContent xmlns:mc="http://schemas.openxmlformats.org/markup-compatibility/2006">
              <mc:Choice xmlns:v="urn:schemas-microsoft-com:vml" Requires="v">
                <p:oleObj name="Equation" r:id="rId6" imgW="722160" imgH="914040" progId="Equation.DSMT4">
                  <p:embed/>
                </p:oleObj>
              </mc:Choice>
              <mc:Fallback>
                <p:oleObj name="Equation" r:id="rId6" imgW="722160" imgH="914040" progId="Equation.DSMT4">
                  <p:embed/>
                  <p:pic>
                    <p:nvPicPr>
                      <p:cNvPr id="0" name="Picture 3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24384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3642360"/>
            <a:ext cx="8229600" cy="1005840"/>
          </a:xfrm>
          <a:prstGeom prst="rect">
            <a:avLst/>
          </a:prstGeom>
        </p:spPr>
        <p:txBody>
          <a:bodyPr/>
          <a:lstStyle/>
          <a:p>
            <a:pPr>
              <a:spcBef>
                <a:spcPct val="50000"/>
              </a:spcBef>
            </a:pPr>
            <a:r>
              <a:rPr lang="en-US" dirty="0">
                <a:solidFill>
                  <a:schemeClr val="tx1"/>
                </a:solidFill>
              </a:rPr>
              <a:t>(</a:t>
            </a:r>
            <a:r>
              <a:rPr lang="en-US" b="1" dirty="0">
                <a:solidFill>
                  <a:schemeClr val="tx1"/>
                </a:solidFill>
              </a:rPr>
              <a:t>Note</a:t>
            </a:r>
            <a:r>
              <a:rPr lang="en-US" dirty="0">
                <a:solidFill>
                  <a:schemeClr val="tx1"/>
                </a:solidFill>
              </a:rPr>
              <a:t>: Notice that the negative exponent relates only to the variable </a:t>
            </a:r>
            <a:r>
              <a:rPr lang="en-US" i="1" dirty="0">
                <a:solidFill>
                  <a:schemeClr val="tx1"/>
                </a:solidFill>
              </a:rPr>
              <a:t>x</a:t>
            </a:r>
            <a:r>
              <a:rPr lang="en-US" dirty="0">
                <a:solidFill>
                  <a:schemeClr val="tx1"/>
                </a:solidFill>
              </a:rPr>
              <a:t>, </a:t>
            </a:r>
            <a:r>
              <a:rPr lang="en-US" b="1" dirty="0">
                <a:solidFill>
                  <a:schemeClr val="tx1"/>
                </a:solidFill>
              </a:rPr>
              <a:t>not</a:t>
            </a:r>
            <a:r>
              <a:rPr lang="en-US" dirty="0">
                <a:solidFill>
                  <a:schemeClr val="tx1"/>
                </a:solidFill>
              </a:rPr>
              <a:t> to the number 10.)</a:t>
            </a:r>
            <a:endParaRPr lang="en-US" i="0"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64475602"/>
              </p:ext>
            </p:extLst>
          </p:nvPr>
        </p:nvGraphicFramePr>
        <p:xfrm>
          <a:off x="4775200" y="1358900"/>
          <a:ext cx="2336800" cy="317500"/>
        </p:xfrm>
        <a:graphic>
          <a:graphicData uri="http://schemas.openxmlformats.org/presentationml/2006/ole">
            <mc:AlternateContent xmlns:mc="http://schemas.openxmlformats.org/markup-compatibility/2006">
              <mc:Choice xmlns:v="urn:schemas-microsoft-com:vml" Requires="v">
                <p:oleObj name="Equation" r:id="rId8" imgW="2322000" imgH="301680" progId="Equation.DSMT4">
                  <p:embed/>
                </p:oleObj>
              </mc:Choice>
              <mc:Fallback>
                <p:oleObj name="Equation" r:id="rId8" imgW="2322000" imgH="301680" progId="Equation.DSMT4">
                  <p:embed/>
                  <p:pic>
                    <p:nvPicPr>
                      <p:cNvPr id="0" name="Picture 3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5200" y="1358900"/>
                        <a:ext cx="2336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Text Box 9">
            <a:extLst>
              <a:ext uri="{FF2B5EF4-FFF2-40B4-BE49-F238E27FC236}">
                <a16:creationId xmlns:a16="http://schemas.microsoft.com/office/drawing/2014/main" id="{D0F02592-CA36-E46C-7CE5-78DDD88C9C85}"/>
              </a:ext>
            </a:extLst>
          </p:cNvPr>
          <p:cNvSpPr txBox="1">
            <a:spLocks noChangeArrowheads="1"/>
          </p:cNvSpPr>
          <p:nvPr/>
        </p:nvSpPr>
        <p:spPr bwMode="auto">
          <a:xfrm>
            <a:off x="4696609" y="2701230"/>
            <a:ext cx="40386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14632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Attention!</a:t>
            </a:r>
          </a:p>
        </p:txBody>
      </p:sp>
      <p:sp>
        <p:nvSpPr>
          <p:cNvPr id="5" name="Rectangle 3"/>
          <p:cNvSpPr>
            <a:spLocks noGrp="1"/>
          </p:cNvSpPr>
          <p:nvPr>
            <p:ph idx="1"/>
          </p:nvPr>
        </p:nvSpPr>
        <p:spPr>
          <a:xfrm>
            <a:off x="457200" y="1280160"/>
            <a:ext cx="8229600" cy="3139440"/>
          </a:xfrm>
          <a:prstGeom prst="rect">
            <a:avLst/>
          </a:prstGeom>
          <a:solidFill>
            <a:srgbClr val="FFFFCC"/>
          </a:solidFill>
          <a:ln w="28575">
            <a:solidFill>
              <a:srgbClr val="000000"/>
            </a:solidFill>
          </a:ln>
        </p:spPr>
        <p:txBody>
          <a:bodyPr>
            <a:noAutofit/>
          </a:bodyPr>
          <a:lstStyle/>
          <a:p>
            <a:r>
              <a:rPr lang="en-US" b="1" dirty="0">
                <a:solidFill>
                  <a:srgbClr val="C00000"/>
                </a:solidFill>
              </a:rPr>
              <a:t>Using the Quotient Rule</a:t>
            </a:r>
          </a:p>
          <a:p>
            <a:r>
              <a:rPr lang="en-US" dirty="0">
                <a:solidFill>
                  <a:srgbClr val="000000"/>
                </a:solidFill>
              </a:rPr>
              <a:t>Regardless of the size of the exponents or whether they are positive or negative, the following single subtraction rule can be used with the quotient rule. </a:t>
            </a:r>
          </a:p>
          <a:p>
            <a:pPr algn="ctr">
              <a:spcBef>
                <a:spcPts val="1200"/>
              </a:spcBef>
              <a:spcAft>
                <a:spcPts val="600"/>
              </a:spcAft>
            </a:pPr>
            <a:r>
              <a:rPr lang="en-US" b="1" dirty="0">
                <a:solidFill>
                  <a:srgbClr val="C00000"/>
                </a:solidFill>
              </a:rPr>
              <a:t>(numerator exponent </a:t>
            </a:r>
            <a:r>
              <a:rPr lang="en-US" b="1" dirty="0">
                <a:solidFill>
                  <a:srgbClr val="C00000"/>
                </a:solidFill>
                <a:latin typeface="Symbol" pitchFamily="18" charset="2"/>
              </a:rPr>
              <a:t>-</a:t>
            </a:r>
            <a:r>
              <a:rPr lang="en-US" b="1" dirty="0">
                <a:solidFill>
                  <a:srgbClr val="C00000"/>
                </a:solidFill>
              </a:rPr>
              <a:t> denominator exponent)</a:t>
            </a:r>
          </a:p>
          <a:p>
            <a:r>
              <a:rPr lang="en-US" dirty="0">
                <a:solidFill>
                  <a:srgbClr val="000000"/>
                </a:solidFill>
              </a:rPr>
              <a:t>This subtraction will always lead to the correct answer.</a:t>
            </a:r>
            <a:endParaRPr lang="en-US" dirty="0">
              <a:solidFill>
                <a:srgbClr val="C00000"/>
              </a:solidFill>
            </a:endParaRPr>
          </a:p>
        </p:txBody>
      </p:sp>
    </p:spTree>
    <p:extLst>
      <p:ext uri="{BB962C8B-B14F-4D97-AF65-F5344CB8AC3E}">
        <p14:creationId xmlns:p14="http://schemas.microsoft.com/office/powerpoint/2010/main" val="225128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dirty="0"/>
              <a:t>Properties: Summary of the Rules for Exponents</a:t>
            </a:r>
            <a:endParaRPr lang="en-US" sz="3200" dirty="0">
              <a:solidFill>
                <a:schemeClr val="accent1"/>
              </a:solidFill>
            </a:endParaRPr>
          </a:p>
        </p:txBody>
      </p:sp>
      <mc:AlternateContent xmlns:mc="http://schemas.openxmlformats.org/markup-compatibility/2006" xmlns:a14="http://schemas.microsoft.com/office/drawing/2010/main">
        <mc:Choice Requires="a14">
          <p:sp>
            <p:nvSpPr>
              <p:cNvPr id="5" name="Rectangle 3"/>
              <p:cNvSpPr>
                <a:spLocks noGrp="1"/>
              </p:cNvSpPr>
              <p:nvPr>
                <p:ph idx="1"/>
              </p:nvPr>
            </p:nvSpPr>
            <p:spPr>
              <a:xfrm>
                <a:off x="457200" y="1280160"/>
                <a:ext cx="8229600" cy="4587240"/>
              </a:xfrm>
              <a:prstGeom prst="rect">
                <a:avLst/>
              </a:prstGeom>
              <a:solidFill>
                <a:srgbClr val="FFFFCC"/>
              </a:solidFill>
              <a:ln w="28575">
                <a:solidFill>
                  <a:srgbClr val="000000"/>
                </a:solidFill>
              </a:ln>
            </p:spPr>
            <p:txBody>
              <a:bodyPr>
                <a:noAutofit/>
              </a:bodyPr>
              <a:lstStyle/>
              <a:p>
                <a:pPr marL="0" indent="0">
                  <a:buFont typeface="Courier New" pitchFamily="49" charset="0"/>
                  <a:buNone/>
                  <a:tabLst>
                    <a:tab pos="463550" algn="l"/>
                  </a:tabLst>
                </a:pPr>
                <a:r>
                  <a:rPr lang="en-US" i="0" dirty="0">
                    <a:solidFill>
                      <a:srgbClr val="000000"/>
                    </a:solidFill>
                  </a:rPr>
                  <a:t>The following rules are true for any nonzero real number </a:t>
                </a:r>
                <a14:m>
                  <m:oMath xmlns:m="http://schemas.openxmlformats.org/officeDocument/2006/math">
                    <m:r>
                      <a:rPr lang="en-US" i="1" dirty="0" smtClean="0">
                        <a:solidFill>
                          <a:srgbClr val="000000"/>
                        </a:solidFill>
                        <a:latin typeface="Cambria Math" panose="02040503050406030204" pitchFamily="18" charset="0"/>
                      </a:rPr>
                      <m:t>𝑎</m:t>
                    </m:r>
                  </m:oMath>
                </a14:m>
                <a:r>
                  <a:rPr lang="en-US" i="0" dirty="0">
                    <a:solidFill>
                      <a:srgbClr val="000000"/>
                    </a:solidFill>
                  </a:rPr>
                  <a:t> and integers </a:t>
                </a:r>
                <a14:m>
                  <m:oMath xmlns:m="http://schemas.openxmlformats.org/officeDocument/2006/math">
                    <m:r>
                      <a:rPr lang="en-US" i="1" dirty="0" smtClean="0">
                        <a:solidFill>
                          <a:srgbClr val="000000"/>
                        </a:solidFill>
                        <a:latin typeface="Cambria Math" panose="02040503050406030204" pitchFamily="18" charset="0"/>
                      </a:rPr>
                      <m:t>𝑚</m:t>
                    </m:r>
                  </m:oMath>
                </a14:m>
                <a:r>
                  <a:rPr lang="en-US" i="0" dirty="0">
                    <a:solidFill>
                      <a:srgbClr val="000000"/>
                    </a:solidFill>
                  </a:rPr>
                  <a:t> and </a:t>
                </a:r>
                <a14:m>
                  <m:oMath xmlns:m="http://schemas.openxmlformats.org/officeDocument/2006/math">
                    <m:r>
                      <a:rPr lang="en-US" i="1" dirty="0" smtClean="0">
                        <a:solidFill>
                          <a:srgbClr val="000000"/>
                        </a:solidFill>
                        <a:latin typeface="Cambria Math" panose="02040503050406030204" pitchFamily="18" charset="0"/>
                      </a:rPr>
                      <m:t>𝑛</m:t>
                    </m:r>
                    <m:r>
                      <a:rPr lang="en-US" b="0" i="0" dirty="0" smtClean="0">
                        <a:solidFill>
                          <a:srgbClr val="000000"/>
                        </a:solidFill>
                        <a:latin typeface="Cambria Math" panose="02040503050406030204" pitchFamily="18" charset="0"/>
                      </a:rPr>
                      <m:t>.</m:t>
                    </m:r>
                  </m:oMath>
                </a14:m>
                <a:endParaRPr lang="en-US" i="0" dirty="0">
                  <a:solidFill>
                    <a:srgbClr val="000000"/>
                  </a:solidFill>
                </a:endParaRPr>
              </a:p>
              <a:p>
                <a:pPr marL="514350" indent="-514350">
                  <a:buFont typeface="+mj-lt"/>
                  <a:buAutoNum type="arabicPeriod"/>
                  <a:tabLst>
                    <a:tab pos="463550" algn="l"/>
                  </a:tabLst>
                </a:pPr>
                <a:r>
                  <a:rPr lang="en-US" i="0" dirty="0">
                    <a:solidFill>
                      <a:srgbClr val="000000"/>
                    </a:solidFill>
                  </a:rPr>
                  <a:t>The exponent 1:</a:t>
                </a:r>
                <a:r>
                  <a:rPr lang="en-US" i="0" dirty="0">
                    <a:solidFill>
                      <a:srgbClr val="C00000"/>
                    </a:solidFill>
                  </a:rPr>
                  <a:t>  </a:t>
                </a:r>
                <a:r>
                  <a:rPr lang="en-US" b="1" i="1" dirty="0">
                    <a:solidFill>
                      <a:srgbClr val="C00000"/>
                    </a:solidFill>
                  </a:rPr>
                  <a:t>a</a:t>
                </a:r>
                <a:r>
                  <a:rPr lang="en-US" dirty="0">
                    <a:solidFill>
                      <a:srgbClr val="C00000"/>
                    </a:solidFill>
                  </a:rPr>
                  <a:t> </a:t>
                </a:r>
                <a:r>
                  <a:rPr lang="en-US" i="0"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0" baseline="3000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exponent 0:  </a:t>
                </a:r>
                <a:r>
                  <a:rPr lang="en-US" b="1" i="1" dirty="0">
                    <a:solidFill>
                      <a:srgbClr val="C00000"/>
                    </a:solidFill>
                  </a:rPr>
                  <a:t>a</a:t>
                </a:r>
                <a:r>
                  <a:rPr lang="en-US" b="1" i="0" baseline="30000" dirty="0">
                    <a:solidFill>
                      <a:srgbClr val="C00000"/>
                    </a:solidFill>
                  </a:rPr>
                  <a:t>0</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product rule:  </a:t>
                </a:r>
                <a:r>
                  <a:rPr lang="en-US" b="1" i="1" dirty="0">
                    <a:solidFill>
                      <a:srgbClr val="C00000"/>
                    </a:solidFill>
                  </a:rPr>
                  <a:t>a</a:t>
                </a:r>
                <a:r>
                  <a:rPr lang="en-US" b="1" i="1" baseline="30000" dirty="0">
                    <a:solidFill>
                      <a:srgbClr val="C00000"/>
                    </a:solidFill>
                  </a:rPr>
                  <a:t>m</a:t>
                </a:r>
                <a:r>
                  <a:rPr lang="en-US" i="0" dirty="0">
                    <a:solidFill>
                      <a:srgbClr val="C00000"/>
                    </a:solidFill>
                  </a:rPr>
                  <a:t> · </a:t>
                </a:r>
                <a:r>
                  <a:rPr lang="en-US" b="1" i="1" dirty="0">
                    <a:solidFill>
                      <a:srgbClr val="C00000"/>
                    </a:solidFill>
                  </a:rPr>
                  <a:t>a</a:t>
                </a:r>
                <a:r>
                  <a:rPr lang="en-US" b="1" i="1" baseline="30000" dirty="0">
                    <a:solidFill>
                      <a:srgbClr val="C00000"/>
                    </a:solidFill>
                  </a:rPr>
                  <a:t>n</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1" baseline="30000" dirty="0">
                    <a:solidFill>
                      <a:srgbClr val="C00000"/>
                    </a:solidFill>
                  </a:rPr>
                  <a:t>m</a:t>
                </a:r>
                <a:r>
                  <a:rPr lang="en-US" b="1" baseline="30000" dirty="0">
                    <a:solidFill>
                      <a:srgbClr val="C00000"/>
                    </a:solidFill>
                  </a:rPr>
                  <a:t> </a:t>
                </a:r>
                <a:r>
                  <a:rPr lang="en-US" baseline="30000" dirty="0">
                    <a:solidFill>
                      <a:srgbClr val="C00000"/>
                    </a:solidFill>
                    <a:latin typeface="Euclid Symbol" charset="2"/>
                    <a:cs typeface="Euclid Symbol" charset="2"/>
                  </a:rPr>
                  <a:t>+</a:t>
                </a:r>
                <a:r>
                  <a:rPr lang="en-US" b="1" i="0" baseline="30000" dirty="0">
                    <a:solidFill>
                      <a:srgbClr val="C00000"/>
                    </a:solidFill>
                  </a:rPr>
                  <a:t> </a:t>
                </a:r>
                <a:r>
                  <a:rPr lang="en-US" b="1" i="1" baseline="30000" dirty="0">
                    <a:solidFill>
                      <a:srgbClr val="C00000"/>
                    </a:solidFill>
                  </a:rPr>
                  <a:t>n</a:t>
                </a:r>
              </a:p>
              <a:p>
                <a:pPr marL="514350" indent="-514350">
                  <a:spcBef>
                    <a:spcPct val="55000"/>
                  </a:spcBef>
                  <a:buFont typeface="+mj-lt"/>
                  <a:buAutoNum type="arabicPeriod"/>
                  <a:tabLst>
                    <a:tab pos="463550" algn="l"/>
                  </a:tabLst>
                </a:pPr>
                <a:r>
                  <a:rPr lang="en-US" i="0" dirty="0">
                    <a:solidFill>
                      <a:srgbClr val="000000"/>
                    </a:solidFill>
                  </a:rPr>
                  <a:t>The quotient rule: </a:t>
                </a:r>
              </a:p>
              <a:p>
                <a:pPr marL="514350" indent="-514350">
                  <a:spcBef>
                    <a:spcPct val="100000"/>
                  </a:spcBef>
                  <a:buFont typeface="+mj-lt"/>
                  <a:buAutoNum type="arabicPeriod"/>
                  <a:tabLst>
                    <a:tab pos="463550" algn="l"/>
                  </a:tabLst>
                </a:pPr>
                <a:r>
                  <a:rPr lang="en-US" i="0" dirty="0">
                    <a:solidFill>
                      <a:srgbClr val="000000"/>
                    </a:solidFill>
                  </a:rPr>
                  <a:t>Negative exponents: </a:t>
                </a:r>
              </a:p>
              <a:p>
                <a:pPr marL="0" indent="0">
                  <a:spcBef>
                    <a:spcPct val="100000"/>
                  </a:spcBef>
                  <a:buFont typeface="Courier New" pitchFamily="49" charset="0"/>
                  <a:buNone/>
                  <a:tabLst>
                    <a:tab pos="463550" algn="l"/>
                  </a:tabLst>
                </a:pPr>
                <a:endParaRPr lang="en-US" dirty="0">
                  <a:solidFill>
                    <a:srgbClr val="C00000"/>
                  </a:solidFill>
                </a:endParaRPr>
              </a:p>
            </p:txBody>
          </p:sp>
        </mc:Choice>
        <mc:Fallback xmlns="">
          <p:sp>
            <p:nvSpPr>
              <p:cNvPr id="5" name="Rectangle 3"/>
              <p:cNvSpPr>
                <a:spLocks noGrp="1" noRot="1" noChangeAspect="1" noMove="1" noResize="1" noEditPoints="1" noAdjustHandles="1" noChangeArrowheads="1" noChangeShapeType="1" noTextEdit="1"/>
              </p:cNvSpPr>
              <p:nvPr>
                <p:ph idx="1"/>
              </p:nvPr>
            </p:nvSpPr>
            <p:spPr>
              <a:xfrm>
                <a:off x="457200" y="1280160"/>
                <a:ext cx="8229600" cy="4587240"/>
              </a:xfrm>
              <a:prstGeom prst="rect">
                <a:avLst/>
              </a:prstGeom>
              <a:blipFill>
                <a:blip r:embed="rId2"/>
                <a:stretch>
                  <a:fillRect l="-1402" t="-923"/>
                </a:stretch>
              </a:blipFill>
              <a:ln w="28575">
                <a:solidFill>
                  <a:srgbClr val="000000"/>
                </a:solidFill>
              </a:ln>
            </p:spPr>
            <p:txBody>
              <a:bodyPr/>
              <a:lstStyle/>
              <a:p>
                <a:r>
                  <a:rPr lang="en-IN">
                    <a:noFill/>
                  </a:rPr>
                  <a:t> </a:t>
                </a:r>
              </a:p>
            </p:txBody>
          </p:sp>
        </mc:Fallback>
      </mc:AlternateContent>
      <p:graphicFrame>
        <p:nvGraphicFramePr>
          <p:cNvPr id="6" name="Object 4"/>
          <p:cNvGraphicFramePr>
            <a:graphicFrameLocks noChangeAspect="1"/>
          </p:cNvGraphicFramePr>
          <p:nvPr>
            <p:extLst>
              <p:ext uri="{D42A27DB-BD31-4B8C-83A1-F6EECF244321}">
                <p14:modId xmlns:p14="http://schemas.microsoft.com/office/powerpoint/2010/main" val="372372937"/>
              </p:ext>
            </p:extLst>
          </p:nvPr>
        </p:nvGraphicFramePr>
        <p:xfrm>
          <a:off x="3822700" y="3807759"/>
          <a:ext cx="1498600" cy="952500"/>
        </p:xfrm>
        <a:graphic>
          <a:graphicData uri="http://schemas.openxmlformats.org/presentationml/2006/ole">
            <mc:AlternateContent xmlns:mc="http://schemas.openxmlformats.org/markup-compatibility/2006">
              <mc:Choice xmlns:v="urn:schemas-microsoft-com:vml" Requires="v">
                <p:oleObj name="Equation" r:id="rId3" imgW="1490040" imgH="941400" progId="Equation.DSMT4">
                  <p:embed/>
                </p:oleObj>
              </mc:Choice>
              <mc:Fallback>
                <p:oleObj name="Equation" r:id="rId3" imgW="1490040" imgH="941400" progId="Equation.DSMT4">
                  <p:embed/>
                  <p:pic>
                    <p:nvPicPr>
                      <p:cNvPr id="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2700" y="3807759"/>
                        <a:ext cx="1498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135118911"/>
              </p:ext>
            </p:extLst>
          </p:nvPr>
        </p:nvGraphicFramePr>
        <p:xfrm>
          <a:off x="4191000" y="4724400"/>
          <a:ext cx="1320800" cy="927100"/>
        </p:xfrm>
        <a:graphic>
          <a:graphicData uri="http://schemas.openxmlformats.org/presentationml/2006/ole">
            <mc:AlternateContent xmlns:mc="http://schemas.openxmlformats.org/markup-compatibility/2006">
              <mc:Choice xmlns:v="urn:schemas-microsoft-com:vml" Requires="v">
                <p:oleObj name="Equation" r:id="rId5" imgW="1307160" imgH="914040" progId="Equation.DSMT4">
                  <p:embed/>
                </p:oleObj>
              </mc:Choice>
              <mc:Fallback>
                <p:oleObj name="Equation" r:id="rId5" imgW="1307160" imgH="914040" progId="Equation.DSMT4">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724400"/>
                        <a:ext cx="1320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645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a:t>
            </a:r>
            <a:endParaRPr lang="en-US" sz="3200" dirty="0">
              <a:solidFill>
                <a:schemeClr val="accent1"/>
              </a:solidFill>
            </a:endParaRPr>
          </a:p>
        </p:txBody>
      </p:sp>
      <p:sp>
        <p:nvSpPr>
          <p:cNvPr id="5" name="Rectangle 3"/>
          <p:cNvSpPr>
            <a:spLocks noGrp="1"/>
          </p:cNvSpPr>
          <p:nvPr>
            <p:ph idx="1"/>
          </p:nvPr>
        </p:nvSpPr>
        <p:spPr>
          <a:xfrm>
            <a:off x="457200" y="1280160"/>
            <a:ext cx="8229600" cy="3323987"/>
          </a:xfrm>
          <a:prstGeom prst="rect">
            <a:avLst/>
          </a:prstGeom>
          <a:noFill/>
        </p:spPr>
        <p:txBody>
          <a:bodyPr>
            <a:spAutoFit/>
          </a:bodyPr>
          <a:lstStyle/>
          <a:p>
            <a:pPr marL="0" indent="0">
              <a:spcBef>
                <a:spcPct val="50000"/>
              </a:spcBef>
              <a:buFont typeface="Courier New" pitchFamily="49" charset="0"/>
              <a:buNone/>
              <a:tabLst>
                <a:tab pos="2743200" algn="l"/>
                <a:tab pos="5486400" algn="l"/>
              </a:tabLst>
            </a:pPr>
            <a:r>
              <a:rPr lang="en-US" i="0" dirty="0">
                <a:solidFill>
                  <a:schemeClr val="tx1"/>
                </a:solidFill>
              </a:rPr>
              <a:t>Use a graphing calculator to evaluate each expression.</a:t>
            </a:r>
          </a:p>
          <a:p>
            <a:pPr marL="514350" indent="-514350">
              <a:spcBef>
                <a:spcPct val="50000"/>
              </a:spcBef>
              <a:buFont typeface="+mj-lt"/>
              <a:buAutoNum type="alphaLcPeriod"/>
              <a:tabLst>
                <a:tab pos="2743200" algn="l"/>
                <a:tab pos="5486400" algn="l"/>
              </a:tabLst>
            </a:pPr>
            <a:r>
              <a:rPr lang="en-US" dirty="0">
                <a:solidFill>
                  <a:schemeClr val="tx1"/>
                </a:solidFill>
              </a:rPr>
              <a:t> </a:t>
            </a:r>
            <a:r>
              <a:rPr lang="en-US" b="1" i="0" dirty="0">
                <a:solidFill>
                  <a:schemeClr val="tx1"/>
                </a:solidFill>
              </a:rPr>
              <a:t>			</a:t>
            </a:r>
          </a:p>
          <a:p>
            <a:pPr marL="0" indent="0">
              <a:spcBef>
                <a:spcPct val="50000"/>
              </a:spcBef>
              <a:buFont typeface="Courier New" pitchFamily="49" charset="0"/>
              <a:buNone/>
              <a:tabLst>
                <a:tab pos="2743200" algn="l"/>
                <a:tab pos="5486400" algn="l"/>
              </a:tabLst>
            </a:pPr>
            <a:r>
              <a:rPr lang="en-US" b="1" i="0" dirty="0">
                <a:solidFill>
                  <a:schemeClr val="tx1"/>
                </a:solidFill>
              </a:rPr>
              <a:t>Solution</a:t>
            </a:r>
          </a:p>
          <a:p>
            <a:pPr>
              <a:spcBef>
                <a:spcPct val="50000"/>
              </a:spcBef>
              <a:tabLst>
                <a:tab pos="2743200" algn="l"/>
                <a:tab pos="5486400" algn="l"/>
              </a:tabLst>
            </a:pPr>
            <a:r>
              <a:rPr lang="en-US" i="0" dirty="0">
                <a:solidFill>
                  <a:schemeClr val="tx1"/>
                </a:solidFill>
              </a:rPr>
              <a:t>The following solutions show how the caret key      </a:t>
            </a:r>
            <a:r>
              <a:rPr lang="en-US" dirty="0">
                <a:solidFill>
                  <a:schemeClr val="tx1"/>
                </a:solidFill>
              </a:rPr>
              <a:t>is used to indicate exponents</a:t>
            </a:r>
            <a:r>
              <a:rPr lang="en-US" i="0" dirty="0">
                <a:solidFill>
                  <a:schemeClr val="tx1"/>
                </a:solidFill>
              </a:rPr>
              <a:t>.</a:t>
            </a:r>
            <a:endParaRPr lang="en-US" dirty="0">
              <a:solidFill>
                <a:schemeClr val="tx1"/>
              </a:solidFill>
            </a:endParaRPr>
          </a:p>
          <a:p>
            <a:pPr marL="0" indent="0">
              <a:spcBef>
                <a:spcPts val="0"/>
              </a:spcBef>
              <a:buFont typeface="Courier New" pitchFamily="49" charset="0"/>
              <a:buNone/>
              <a:tabLst>
                <a:tab pos="2743200" algn="l"/>
                <a:tab pos="5486400" algn="l"/>
              </a:tabLst>
            </a:pPr>
            <a:endParaRPr lang="en-US" i="0" dirty="0">
              <a:solidFill>
                <a:schemeClr val="tx1"/>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694861092"/>
              </p:ext>
            </p:extLst>
          </p:nvPr>
        </p:nvGraphicFramePr>
        <p:xfrm>
          <a:off x="971550" y="1936750"/>
          <a:ext cx="469900" cy="419100"/>
        </p:xfrm>
        <a:graphic>
          <a:graphicData uri="http://schemas.openxmlformats.org/presentationml/2006/ole">
            <mc:AlternateContent xmlns:mc="http://schemas.openxmlformats.org/markup-compatibility/2006">
              <mc:Choice xmlns:v="urn:schemas-microsoft-com:vml" Requires="v">
                <p:oleObj name="Equation" r:id="rId2" imgW="456840" imgH="411120" progId="Equation.DSMT4">
                  <p:embed/>
                </p:oleObj>
              </mc:Choice>
              <mc:Fallback>
                <p:oleObj name="Equation" r:id="rId2" imgW="456840" imgH="411120" progId="Equation.DSMT4">
                  <p:embed/>
                  <p:pic>
                    <p:nvPicPr>
                      <p:cNvPr id="0" name="Picture 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936750"/>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467851328"/>
              </p:ext>
            </p:extLst>
          </p:nvPr>
        </p:nvGraphicFramePr>
        <p:xfrm>
          <a:off x="3784600" y="1943100"/>
          <a:ext cx="939800" cy="393700"/>
        </p:xfrm>
        <a:graphic>
          <a:graphicData uri="http://schemas.openxmlformats.org/presentationml/2006/ole">
            <mc:AlternateContent xmlns:mc="http://schemas.openxmlformats.org/markup-compatibility/2006">
              <mc:Choice xmlns:v="urn:schemas-microsoft-com:vml" Requires="v">
                <p:oleObj name="Equation" r:id="rId4" imgW="939392" imgH="393529" progId="Equation.DSMT4">
                  <p:embed/>
                </p:oleObj>
              </mc:Choice>
              <mc:Fallback>
                <p:oleObj name="Equation" r:id="rId4" imgW="939392" imgH="393529" progId="Equation.DSMT4">
                  <p:embed/>
                  <p:pic>
                    <p:nvPicPr>
                      <p:cNvPr id="0" name="Picture 2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600" y="1943100"/>
                        <a:ext cx="939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721347709"/>
              </p:ext>
            </p:extLst>
          </p:nvPr>
        </p:nvGraphicFramePr>
        <p:xfrm>
          <a:off x="6489700" y="1828800"/>
          <a:ext cx="1892300" cy="723900"/>
        </p:xfrm>
        <a:graphic>
          <a:graphicData uri="http://schemas.openxmlformats.org/presentationml/2006/ole">
            <mc:AlternateContent xmlns:mc="http://schemas.openxmlformats.org/markup-compatibility/2006">
              <mc:Choice xmlns:v="urn:schemas-microsoft-com:vml" Requires="v">
                <p:oleObj name="Equation" r:id="rId6" imgW="1883160" imgH="712800" progId="Equation.DSMT4">
                  <p:embed/>
                </p:oleObj>
              </mc:Choice>
              <mc:Fallback>
                <p:oleObj name="Equation" r:id="rId6" imgW="1883160" imgH="712800" progId="Equation.DSMT4">
                  <p:embed/>
                  <p:pic>
                    <p:nvPicPr>
                      <p:cNvPr id="0" name="Picture 2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9700" y="1828800"/>
                        <a:ext cx="1892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3124200" y="1905000"/>
            <a:ext cx="473257" cy="523220"/>
          </a:xfrm>
          <a:prstGeom prst="rect">
            <a:avLst/>
          </a:prstGeom>
          <a:noFill/>
        </p:spPr>
        <p:txBody>
          <a:bodyPr wrap="none" rtlCol="0">
            <a:spAutoFit/>
          </a:bodyPr>
          <a:lstStyle/>
          <a:p>
            <a:r>
              <a:rPr lang="en-US" sz="2800" dirty="0"/>
              <a:t>b.</a:t>
            </a:r>
          </a:p>
        </p:txBody>
      </p:sp>
      <p:sp>
        <p:nvSpPr>
          <p:cNvPr id="13" name="TextBox 12"/>
          <p:cNvSpPr txBox="1"/>
          <p:nvPr/>
        </p:nvSpPr>
        <p:spPr>
          <a:xfrm>
            <a:off x="5867400" y="1923142"/>
            <a:ext cx="430827" cy="523220"/>
          </a:xfrm>
          <a:prstGeom prst="rect">
            <a:avLst/>
          </a:prstGeom>
          <a:noFill/>
        </p:spPr>
        <p:txBody>
          <a:bodyPr wrap="none" rtlCol="0">
            <a:spAutoFit/>
          </a:bodyPr>
          <a:lstStyle/>
          <a:p>
            <a:r>
              <a:rPr lang="en-US" sz="2800" dirty="0"/>
              <a:t>c.</a:t>
            </a:r>
          </a:p>
        </p:txBody>
      </p:sp>
      <p:pic>
        <p:nvPicPr>
          <p:cNvPr id="17" name="Picture 16">
            <a:extLst>
              <a:ext uri="{FF2B5EF4-FFF2-40B4-BE49-F238E27FC236}">
                <a16:creationId xmlns:a16="http://schemas.microsoft.com/office/drawing/2014/main" id="{BA302689-BD92-7FDB-651E-54ECC0C3F39D}"/>
              </a:ext>
            </a:extLst>
          </p:cNvPr>
          <p:cNvPicPr>
            <a:picLocks noChangeAspect="1"/>
          </p:cNvPicPr>
          <p:nvPr/>
        </p:nvPicPr>
        <p:blipFill>
          <a:blip r:embed="rId8"/>
          <a:stretch>
            <a:fillRect/>
          </a:stretch>
        </p:blipFill>
        <p:spPr>
          <a:xfrm>
            <a:off x="7435850" y="3305126"/>
            <a:ext cx="352474" cy="352474"/>
          </a:xfrm>
          <a:prstGeom prst="rect">
            <a:avLst/>
          </a:prstGeom>
        </p:spPr>
      </p:pic>
      <p:pic>
        <p:nvPicPr>
          <p:cNvPr id="2" name="Picture 1">
            <a:extLst>
              <a:ext uri="{FF2B5EF4-FFF2-40B4-BE49-F238E27FC236}">
                <a16:creationId xmlns:a16="http://schemas.microsoft.com/office/drawing/2014/main" id="{BE564BD0-E9DF-E614-DA4A-CABAF748C3FB}"/>
              </a:ext>
            </a:extLst>
          </p:cNvPr>
          <p:cNvPicPr>
            <a:picLocks noChangeAspect="1"/>
          </p:cNvPicPr>
          <p:nvPr/>
        </p:nvPicPr>
        <p:blipFill>
          <a:blip r:embed="rId9"/>
          <a:stretch>
            <a:fillRect/>
          </a:stretch>
        </p:blipFill>
        <p:spPr>
          <a:xfrm>
            <a:off x="3360828" y="4038600"/>
            <a:ext cx="2657846" cy="1924319"/>
          </a:xfrm>
          <a:prstGeom prst="rect">
            <a:avLst/>
          </a:prstGeom>
        </p:spPr>
      </p:pic>
    </p:spTree>
    <p:extLst>
      <p:ext uri="{BB962C8B-B14F-4D97-AF65-F5344CB8AC3E}">
        <p14:creationId xmlns:p14="http://schemas.microsoft.com/office/powerpoint/2010/main" val="3287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 (cont.)</a:t>
            </a:r>
            <a:endParaRPr lang="en-US" sz="3200" dirty="0">
              <a:solidFill>
                <a:schemeClr val="accent1"/>
              </a:solidFill>
            </a:endParaRPr>
          </a:p>
        </p:txBody>
      </p:sp>
      <p:sp>
        <p:nvSpPr>
          <p:cNvPr id="5" name="Rectangle 3"/>
          <p:cNvSpPr>
            <a:spLocks noGrp="1"/>
          </p:cNvSpPr>
          <p:nvPr>
            <p:ph idx="1"/>
          </p:nvPr>
        </p:nvSpPr>
        <p:spPr>
          <a:xfrm>
            <a:off x="457200" y="1280160"/>
            <a:ext cx="8229600" cy="1815882"/>
          </a:xfrm>
          <a:prstGeom prst="rect">
            <a:avLst/>
          </a:prstGeom>
          <a:noFill/>
        </p:spPr>
        <p:txBody>
          <a:bodyPr>
            <a:spAutoFit/>
          </a:bodyPr>
          <a:lstStyle/>
          <a:p>
            <a:pPr>
              <a:spcBef>
                <a:spcPct val="50000"/>
              </a:spcBef>
              <a:tabLst>
                <a:tab pos="2743200" algn="l"/>
                <a:tab pos="5486400" algn="l"/>
              </a:tabLst>
            </a:pPr>
            <a:r>
              <a:rPr lang="en-US" dirty="0">
                <a:solidFill>
                  <a:schemeClr val="tx1"/>
                </a:solidFill>
              </a:rPr>
              <a:t>Be careful to use the negative sign key      (and not the minus sign key) for negative numbers and negative exponents. Use parentheses as they are given in the expression being evaluated.</a:t>
            </a:r>
          </a:p>
        </p:txBody>
      </p:sp>
      <p:pic>
        <p:nvPicPr>
          <p:cNvPr id="3" name="Picture 2">
            <a:extLst>
              <a:ext uri="{FF2B5EF4-FFF2-40B4-BE49-F238E27FC236}">
                <a16:creationId xmlns:a16="http://schemas.microsoft.com/office/drawing/2014/main" id="{2235C7D9-2F06-E2D3-E57E-D18EA70B50A9}"/>
              </a:ext>
            </a:extLst>
          </p:cNvPr>
          <p:cNvPicPr>
            <a:picLocks noChangeAspect="1"/>
          </p:cNvPicPr>
          <p:nvPr/>
        </p:nvPicPr>
        <p:blipFill>
          <a:blip r:embed="rId2"/>
          <a:stretch>
            <a:fillRect/>
          </a:stretch>
        </p:blipFill>
        <p:spPr>
          <a:xfrm>
            <a:off x="6096000" y="1371600"/>
            <a:ext cx="409632" cy="390580"/>
          </a:xfrm>
          <a:prstGeom prst="rect">
            <a:avLst/>
          </a:prstGeom>
        </p:spPr>
      </p:pic>
    </p:spTree>
    <p:extLst>
      <p:ext uri="{BB962C8B-B14F-4D97-AF65-F5344CB8AC3E}">
        <p14:creationId xmlns:p14="http://schemas.microsoft.com/office/powerpoint/2010/main" val="4886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Note</a:t>
            </a:r>
          </a:p>
        </p:txBody>
      </p:sp>
      <p:sp>
        <p:nvSpPr>
          <p:cNvPr id="7" name="Rectangle 3"/>
          <p:cNvSpPr>
            <a:spLocks noGrp="1"/>
          </p:cNvSpPr>
          <p:nvPr>
            <p:ph idx="1"/>
          </p:nvPr>
        </p:nvSpPr>
        <p:spPr>
          <a:xfrm>
            <a:off x="457200" y="1280160"/>
            <a:ext cx="8229600" cy="3323987"/>
          </a:xfrm>
          <a:prstGeom prst="rect">
            <a:avLst/>
          </a:prstGeom>
          <a:solidFill>
            <a:srgbClr val="FFFFCC"/>
          </a:solidFill>
          <a:ln w="28575">
            <a:solidFill>
              <a:srgbClr val="000000"/>
            </a:solidFill>
          </a:ln>
        </p:spPr>
        <p:txBody>
          <a:bodyPr>
            <a:spAutoFit/>
          </a:bodyPr>
          <a:lstStyle/>
          <a:p>
            <a:pPr>
              <a:spcBef>
                <a:spcPct val="50000"/>
              </a:spcBef>
            </a:pPr>
            <a:r>
              <a:rPr lang="en-US" i="0" dirty="0">
                <a:solidFill>
                  <a:srgbClr val="000000"/>
                </a:solidFill>
              </a:rPr>
              <a:t>Reminder about the </a:t>
            </a:r>
            <a:r>
              <a:rPr lang="en-US" b="1" i="0" dirty="0">
                <a:solidFill>
                  <a:srgbClr val="C00000"/>
                </a:solidFill>
              </a:rPr>
              <a:t>exponent 1</a:t>
            </a:r>
            <a:r>
              <a:rPr lang="en-US" i="0" dirty="0">
                <a:solidFill>
                  <a:srgbClr val="000000"/>
                </a:solidFill>
              </a:rPr>
              <a:t>: if a variable or constant has no exponent written, the exponent is understood to be 1. </a:t>
            </a:r>
          </a:p>
          <a:p>
            <a:pPr>
              <a:spcBef>
                <a:spcPct val="50000"/>
              </a:spcBef>
            </a:pPr>
            <a:r>
              <a:rPr lang="en-US" i="0" dirty="0">
                <a:solidFill>
                  <a:srgbClr val="000000"/>
                </a:solidFill>
              </a:rPr>
              <a:t>For example,</a:t>
            </a:r>
          </a:p>
          <a:p>
            <a:pPr>
              <a:spcBef>
                <a:spcPct val="50000"/>
              </a:spcBef>
            </a:pPr>
            <a:r>
              <a:rPr lang="en-US" i="0" dirty="0">
                <a:solidFill>
                  <a:srgbClr val="000000"/>
                </a:solidFill>
              </a:rPr>
              <a:t>In general, for any real number a,</a:t>
            </a:r>
          </a:p>
          <a:p>
            <a:pPr>
              <a:spcBef>
                <a:spcPct val="50000"/>
              </a:spcBef>
            </a:pPr>
            <a:endParaRPr lang="en-US" i="0" dirty="0">
              <a:solidFill>
                <a:srgbClr val="000000"/>
              </a:solidFill>
            </a:endParaRPr>
          </a:p>
        </p:txBody>
      </p:sp>
      <p:graphicFrame>
        <p:nvGraphicFramePr>
          <p:cNvPr id="2" name="Object 4">
            <a:extLst>
              <a:ext uri="{FF2B5EF4-FFF2-40B4-BE49-F238E27FC236}">
                <a16:creationId xmlns:a16="http://schemas.microsoft.com/office/drawing/2014/main" id="{5672A488-A5C5-080A-15A6-F017CFBC6D72}"/>
              </a:ext>
            </a:extLst>
          </p:cNvPr>
          <p:cNvGraphicFramePr>
            <a:graphicFrameLocks noChangeAspect="1"/>
          </p:cNvGraphicFramePr>
          <p:nvPr>
            <p:extLst>
              <p:ext uri="{D42A27DB-BD31-4B8C-83A1-F6EECF244321}">
                <p14:modId xmlns:p14="http://schemas.microsoft.com/office/powerpoint/2010/main" val="1272897437"/>
              </p:ext>
            </p:extLst>
          </p:nvPr>
        </p:nvGraphicFramePr>
        <p:xfrm>
          <a:off x="2514600" y="2819400"/>
          <a:ext cx="2425700" cy="457200"/>
        </p:xfrm>
        <a:graphic>
          <a:graphicData uri="http://schemas.openxmlformats.org/presentationml/2006/ole">
            <mc:AlternateContent xmlns:mc="http://schemas.openxmlformats.org/markup-compatibility/2006">
              <mc:Choice xmlns:v="urn:schemas-microsoft-com:vml" Requires="v">
                <p:oleObj name="Equation" r:id="rId2" imgW="2425700" imgH="457200" progId="Equation.DSMT4">
                  <p:embed/>
                </p:oleObj>
              </mc:Choice>
              <mc:Fallback>
                <p:oleObj name="Equation" r:id="rId2" imgW="2425700" imgH="457200" progId="Equation.DSMT4">
                  <p:embed/>
                  <p:pic>
                    <p:nvPicPr>
                      <p:cNvPr id="16"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819400"/>
                        <a:ext cx="2425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7">
            <a:extLst>
              <a:ext uri="{FF2B5EF4-FFF2-40B4-BE49-F238E27FC236}">
                <a16:creationId xmlns:a16="http://schemas.microsoft.com/office/drawing/2014/main" id="{CD9EA550-380E-CC00-5F87-3CF777C52545}"/>
              </a:ext>
            </a:extLst>
          </p:cNvPr>
          <p:cNvGraphicFramePr>
            <a:graphicFrameLocks noChangeAspect="1"/>
          </p:cNvGraphicFramePr>
          <p:nvPr>
            <p:extLst>
              <p:ext uri="{D42A27DB-BD31-4B8C-83A1-F6EECF244321}">
                <p14:modId xmlns:p14="http://schemas.microsoft.com/office/powerpoint/2010/main" val="2134150535"/>
              </p:ext>
            </p:extLst>
          </p:nvPr>
        </p:nvGraphicFramePr>
        <p:xfrm>
          <a:off x="4140200" y="3949700"/>
          <a:ext cx="965200" cy="393700"/>
        </p:xfrm>
        <a:graphic>
          <a:graphicData uri="http://schemas.openxmlformats.org/presentationml/2006/ole">
            <mc:AlternateContent xmlns:mc="http://schemas.openxmlformats.org/markup-compatibility/2006">
              <mc:Choice xmlns:v="urn:schemas-microsoft-com:vml" Requires="v">
                <p:oleObj name="Equation" r:id="rId4" imgW="965200" imgH="393700" progId="Equation.DSMT4">
                  <p:embed/>
                </p:oleObj>
              </mc:Choice>
              <mc:Fallback>
                <p:oleObj name="Equation" r:id="rId4" imgW="965200" imgH="393700" progId="Equation.DSMT4">
                  <p:embed/>
                  <p:pic>
                    <p:nvPicPr>
                      <p:cNvPr id="17"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3949700"/>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194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203102"/>
            <a:ext cx="8229600" cy="873957"/>
          </a:xfrm>
          <a:prstGeom prst="rect">
            <a:avLst/>
          </a:prstGeom>
          <a:noFill/>
        </p:spPr>
        <p:txBody>
          <a:bodyPr>
            <a:spAutoFit/>
          </a:bodyPr>
          <a:lstStyle/>
          <a:p>
            <a:r>
              <a:rPr lang="en-US" sz="3200" dirty="0">
                <a:solidFill>
                  <a:schemeClr val="accent1"/>
                </a:solidFill>
              </a:rPr>
              <a:t>Example 1: </a:t>
            </a:r>
            <a:r>
              <a:rPr lang="en-US" dirty="0">
                <a:solidFill>
                  <a:schemeClr val="accent1"/>
                </a:solidFill>
              </a:rPr>
              <a:t>Using the Product Rule for Exponents</a:t>
            </a:r>
            <a:endParaRPr lang="en-US" sz="3200" dirty="0">
              <a:solidFill>
                <a:schemeClr val="accent1"/>
              </a:solidFill>
            </a:endParaRPr>
          </a:p>
        </p:txBody>
      </p:sp>
      <p:sp>
        <p:nvSpPr>
          <p:cNvPr id="7" name="Rectangle 3"/>
          <p:cNvSpPr>
            <a:spLocks noGrp="1"/>
          </p:cNvSpPr>
          <p:nvPr>
            <p:ph idx="1"/>
          </p:nvPr>
        </p:nvSpPr>
        <p:spPr>
          <a:xfrm>
            <a:off x="457200" y="1066800"/>
            <a:ext cx="8229600" cy="4832092"/>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to simplify the following expressions.</a:t>
            </a:r>
          </a:p>
          <a:p>
            <a:pPr marL="514350" indent="-514350">
              <a:spcBef>
                <a:spcPct val="50000"/>
              </a:spcBef>
              <a:buFont typeface="+mj-lt"/>
              <a:buAutoNum type="alphaLcPeriod"/>
              <a:tabLst>
                <a:tab pos="3205163" algn="l"/>
              </a:tabLst>
            </a:pPr>
            <a:r>
              <a:rPr lang="en-US" i="0" dirty="0">
                <a:solidFill>
                  <a:schemeClr val="tx1"/>
                </a:solidFill>
              </a:rPr>
              <a:t>				</a:t>
            </a:r>
          </a:p>
          <a:p>
            <a:pPr marL="514350" indent="-514350">
              <a:spcBef>
                <a:spcPct val="50000"/>
              </a:spcBef>
              <a:buFont typeface="+mj-lt"/>
              <a:buAutoNum type="alphaLcPeriod"/>
              <a:tabLst>
                <a:tab pos="3205163" algn="l"/>
              </a:tabLst>
            </a:pPr>
            <a:r>
              <a:rPr lang="en-US" dirty="0">
                <a:solidFill>
                  <a:schemeClr val="tx1"/>
                </a:solidFill>
              </a:rPr>
              <a:t> 			</a:t>
            </a:r>
          </a:p>
          <a:p>
            <a:pPr marL="514350" indent="-514350">
              <a:spcBef>
                <a:spcPct val="50000"/>
              </a:spcBef>
              <a:buFont typeface="+mj-lt"/>
              <a:buAutoNum type="alphaLcPeriod"/>
            </a:pPr>
            <a:r>
              <a:rPr lang="en-US" i="0"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i="0" dirty="0">
                <a:solidFill>
                  <a:schemeClr val="tx1"/>
                </a:solidFill>
              </a:rPr>
              <a:t> </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384684165"/>
              </p:ext>
            </p:extLst>
          </p:nvPr>
        </p:nvGraphicFramePr>
        <p:xfrm>
          <a:off x="990600" y="2133600"/>
          <a:ext cx="812800" cy="419100"/>
        </p:xfrm>
        <a:graphic>
          <a:graphicData uri="http://schemas.openxmlformats.org/presentationml/2006/ole">
            <mc:AlternateContent xmlns:mc="http://schemas.openxmlformats.org/markup-compatibility/2006">
              <mc:Choice xmlns:v="urn:schemas-microsoft-com:vml" Requires="v">
                <p:oleObj name="Equation" r:id="rId2" imgW="804240" imgH="411120" progId="Equation.DSMT4">
                  <p:embed/>
                </p:oleObj>
              </mc:Choice>
              <mc:Fallback>
                <p:oleObj name="Equation" r:id="rId2" imgW="804240" imgH="411120" progId="Equation.DSMT4">
                  <p:embed/>
                  <p:pic>
                    <p:nvPicPr>
                      <p:cNvPr id="0" name="Picture 8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133600"/>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953870671"/>
              </p:ext>
            </p:extLst>
          </p:nvPr>
        </p:nvGraphicFramePr>
        <p:xfrm>
          <a:off x="990600" y="4677911"/>
          <a:ext cx="812800" cy="419100"/>
        </p:xfrm>
        <a:graphic>
          <a:graphicData uri="http://schemas.openxmlformats.org/presentationml/2006/ole">
            <mc:AlternateContent xmlns:mc="http://schemas.openxmlformats.org/markup-compatibility/2006">
              <mc:Choice xmlns:v="urn:schemas-microsoft-com:vml" Requires="v">
                <p:oleObj name="Equation" r:id="rId4" imgW="804240" imgH="411120" progId="Equation.DSMT4">
                  <p:embed/>
                </p:oleObj>
              </mc:Choice>
              <mc:Fallback>
                <p:oleObj name="Equation" r:id="rId4" imgW="804240" imgH="411120" progId="Equation.DSMT4">
                  <p:embed/>
                  <p:pic>
                    <p:nvPicPr>
                      <p:cNvPr id="0" name="Picture 8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677911"/>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399279248"/>
              </p:ext>
            </p:extLst>
          </p:nvPr>
        </p:nvGraphicFramePr>
        <p:xfrm>
          <a:off x="990600" y="2759978"/>
          <a:ext cx="647700" cy="419100"/>
        </p:xfrm>
        <a:graphic>
          <a:graphicData uri="http://schemas.openxmlformats.org/presentationml/2006/ole">
            <mc:AlternateContent xmlns:mc="http://schemas.openxmlformats.org/markup-compatibility/2006">
              <mc:Choice xmlns:v="urn:schemas-microsoft-com:vml" Requires="v">
                <p:oleObj name="Equation" r:id="rId5" imgW="639720" imgH="411120" progId="Equation.DSMT4">
                  <p:embed/>
                </p:oleObj>
              </mc:Choice>
              <mc:Fallback>
                <p:oleObj name="Equation" r:id="rId5" imgW="639720" imgH="411120" progId="Equation.DSMT4">
                  <p:embed/>
                  <p:pic>
                    <p:nvPicPr>
                      <p:cNvPr id="0" name="Picture 8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2759978"/>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139646495"/>
              </p:ext>
            </p:extLst>
          </p:nvPr>
        </p:nvGraphicFramePr>
        <p:xfrm>
          <a:off x="1852612" y="4696961"/>
          <a:ext cx="1066800" cy="419100"/>
        </p:xfrm>
        <a:graphic>
          <a:graphicData uri="http://schemas.openxmlformats.org/presentationml/2006/ole">
            <mc:AlternateContent xmlns:mc="http://schemas.openxmlformats.org/markup-compatibility/2006">
              <mc:Choice xmlns:v="urn:schemas-microsoft-com:vml" Requires="v">
                <p:oleObj name="Equation" r:id="rId7" imgW="1051200" imgH="411120" progId="Equation.DSMT4">
                  <p:embed/>
                </p:oleObj>
              </mc:Choice>
              <mc:Fallback>
                <p:oleObj name="Equation" r:id="rId7" imgW="1051200" imgH="411120" progId="Equation.DSMT4">
                  <p:embed/>
                  <p:pic>
                    <p:nvPicPr>
                      <p:cNvPr id="0" name="Picture 85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2612" y="4696961"/>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05408338"/>
              </p:ext>
            </p:extLst>
          </p:nvPr>
        </p:nvGraphicFramePr>
        <p:xfrm>
          <a:off x="3011487" y="4696961"/>
          <a:ext cx="647700" cy="419100"/>
        </p:xfrm>
        <a:graphic>
          <a:graphicData uri="http://schemas.openxmlformats.org/presentationml/2006/ole">
            <mc:AlternateContent xmlns:mc="http://schemas.openxmlformats.org/markup-compatibility/2006">
              <mc:Choice xmlns:v="urn:schemas-microsoft-com:vml" Requires="v">
                <p:oleObj name="Equation" r:id="rId9" imgW="639720" imgH="411120" progId="Equation.DSMT4">
                  <p:embed/>
                </p:oleObj>
              </mc:Choice>
              <mc:Fallback>
                <p:oleObj name="Equation" r:id="rId9" imgW="639720" imgH="411120" progId="Equation.DSMT4">
                  <p:embed/>
                  <p:pic>
                    <p:nvPicPr>
                      <p:cNvPr id="0" name="Picture 8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11487" y="4696961"/>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12123932"/>
              </p:ext>
            </p:extLst>
          </p:nvPr>
        </p:nvGraphicFramePr>
        <p:xfrm>
          <a:off x="922789" y="3395444"/>
          <a:ext cx="685800" cy="419100"/>
        </p:xfrm>
        <a:graphic>
          <a:graphicData uri="http://schemas.openxmlformats.org/presentationml/2006/ole">
            <mc:AlternateContent xmlns:mc="http://schemas.openxmlformats.org/markup-compatibility/2006">
              <mc:Choice xmlns:v="urn:schemas-microsoft-com:vml" Requires="v">
                <p:oleObj name="Equation" r:id="rId11" imgW="676440" imgH="411120" progId="Equation.DSMT4">
                  <p:embed/>
                </p:oleObj>
              </mc:Choice>
              <mc:Fallback>
                <p:oleObj name="Equation" r:id="rId11" imgW="676440" imgH="411120" progId="Equation.DSMT4">
                  <p:embed/>
                  <p:pic>
                    <p:nvPicPr>
                      <p:cNvPr id="0" name="Picture 85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2789" y="3395444"/>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2596715556"/>
              </p:ext>
            </p:extLst>
          </p:nvPr>
        </p:nvGraphicFramePr>
        <p:xfrm>
          <a:off x="4191000" y="2133600"/>
          <a:ext cx="749300" cy="419100"/>
        </p:xfrm>
        <a:graphic>
          <a:graphicData uri="http://schemas.openxmlformats.org/presentationml/2006/ole">
            <mc:AlternateContent xmlns:mc="http://schemas.openxmlformats.org/markup-compatibility/2006">
              <mc:Choice xmlns:v="urn:schemas-microsoft-com:vml" Requires="v">
                <p:oleObj name="Equation" r:id="rId13" imgW="740520" imgH="411120" progId="Equation.DSMT4">
                  <p:embed/>
                </p:oleObj>
              </mc:Choice>
              <mc:Fallback>
                <p:oleObj name="Equation" r:id="rId13" imgW="740520" imgH="411120" progId="Equation.DSMT4">
                  <p:embed/>
                  <p:pic>
                    <p:nvPicPr>
                      <p:cNvPr id="0" name="Picture 8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1000" y="21336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1008310888"/>
              </p:ext>
            </p:extLst>
          </p:nvPr>
        </p:nvGraphicFramePr>
        <p:xfrm>
          <a:off x="4165833" y="2641833"/>
          <a:ext cx="1651000" cy="723900"/>
        </p:xfrm>
        <a:graphic>
          <a:graphicData uri="http://schemas.openxmlformats.org/presentationml/2006/ole">
            <mc:AlternateContent xmlns:mc="http://schemas.openxmlformats.org/markup-compatibility/2006">
              <mc:Choice xmlns:v="urn:schemas-microsoft-com:vml" Requires="v">
                <p:oleObj name="Equation" r:id="rId15" imgW="1636560" imgH="712800" progId="Equation.DSMT4">
                  <p:embed/>
                </p:oleObj>
              </mc:Choice>
              <mc:Fallback>
                <p:oleObj name="Equation" r:id="rId15" imgW="1636560" imgH="712800" progId="Equation.DSMT4">
                  <p:embed/>
                  <p:pic>
                    <p:nvPicPr>
                      <p:cNvPr id="0" name="Picture 86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65833" y="2641833"/>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859977884"/>
              </p:ext>
            </p:extLst>
          </p:nvPr>
        </p:nvGraphicFramePr>
        <p:xfrm>
          <a:off x="990600" y="5330155"/>
          <a:ext cx="647700" cy="419100"/>
        </p:xfrm>
        <a:graphic>
          <a:graphicData uri="http://schemas.openxmlformats.org/presentationml/2006/ole">
            <mc:AlternateContent xmlns:mc="http://schemas.openxmlformats.org/markup-compatibility/2006">
              <mc:Choice xmlns:v="urn:schemas-microsoft-com:vml" Requires="v">
                <p:oleObj name="Equation" r:id="rId17" imgW="639720" imgH="411120" progId="Equation.DSMT4">
                  <p:embed/>
                </p:oleObj>
              </mc:Choice>
              <mc:Fallback>
                <p:oleObj name="Equation" r:id="rId17" imgW="639720" imgH="411120" progId="Equation.DSMT4">
                  <p:embed/>
                  <p:pic>
                    <p:nvPicPr>
                      <p:cNvPr id="0" name="Picture 86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0600" y="5330155"/>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885283452"/>
              </p:ext>
            </p:extLst>
          </p:nvPr>
        </p:nvGraphicFramePr>
        <p:xfrm>
          <a:off x="1766887" y="5330155"/>
          <a:ext cx="825500" cy="419100"/>
        </p:xfrm>
        <a:graphic>
          <a:graphicData uri="http://schemas.openxmlformats.org/presentationml/2006/ole">
            <mc:AlternateContent xmlns:mc="http://schemas.openxmlformats.org/markup-compatibility/2006">
              <mc:Choice xmlns:v="urn:schemas-microsoft-com:vml" Requires="v">
                <p:oleObj name="Equation" r:id="rId19" imgW="813600" imgH="411120" progId="Equation.DSMT4">
                  <p:embed/>
                </p:oleObj>
              </mc:Choice>
              <mc:Fallback>
                <p:oleObj name="Equation" r:id="rId19" imgW="813600" imgH="411120" progId="Equation.DSMT4">
                  <p:embed/>
                  <p:pic>
                    <p:nvPicPr>
                      <p:cNvPr id="0" name="Picture 86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66887" y="5330155"/>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Rectangle 24"/>
          <p:cNvSpPr/>
          <p:nvPr/>
        </p:nvSpPr>
        <p:spPr>
          <a:xfrm>
            <a:off x="4495800" y="4807356"/>
            <a:ext cx="4191000" cy="400110"/>
          </a:xfrm>
          <a:prstGeom prst="rect">
            <a:avLst/>
          </a:prstGeom>
        </p:spPr>
        <p:txBody>
          <a:bodyPr wrap="square">
            <a:spAutoFit/>
          </a:bodyPr>
          <a:lstStyle/>
          <a:p>
            <a:r>
              <a:rPr lang="en-US" sz="2000" dirty="0">
                <a:solidFill>
                  <a:srgbClr val="008080"/>
                </a:solidFill>
              </a:rPr>
              <a:t>Keep the base and add the exponents.</a:t>
            </a:r>
          </a:p>
        </p:txBody>
      </p:sp>
      <p:sp>
        <p:nvSpPr>
          <p:cNvPr id="26" name="Rectangle 25"/>
          <p:cNvSpPr/>
          <p:nvPr/>
        </p:nvSpPr>
        <p:spPr>
          <a:xfrm>
            <a:off x="4495800" y="5311914"/>
            <a:ext cx="4023360" cy="707886"/>
          </a:xfrm>
          <a:prstGeom prst="rect">
            <a:avLst/>
          </a:prstGeom>
        </p:spPr>
        <p:txBody>
          <a:bodyPr wrap="square">
            <a:spAutoFit/>
          </a:bodyPr>
          <a:lstStyle/>
          <a:p>
            <a:r>
              <a:rPr lang="en-US" sz="2000" dirty="0">
                <a:solidFill>
                  <a:srgbClr val="008080"/>
                </a:solidFill>
              </a:rPr>
              <a:t>This expression cannot be simplified.</a:t>
            </a:r>
          </a:p>
          <a:p>
            <a:r>
              <a:rPr lang="en-US" sz="2000" dirty="0">
                <a:solidFill>
                  <a:srgbClr val="008080"/>
                </a:solidFill>
              </a:rPr>
              <a:t>The bases are not the same.</a:t>
            </a:r>
          </a:p>
        </p:txBody>
      </p:sp>
      <p:sp>
        <p:nvSpPr>
          <p:cNvPr id="27" name="TextBox 26"/>
          <p:cNvSpPr txBox="1"/>
          <p:nvPr/>
        </p:nvSpPr>
        <p:spPr>
          <a:xfrm>
            <a:off x="3656901" y="2135391"/>
            <a:ext cx="533400" cy="523220"/>
          </a:xfrm>
          <a:prstGeom prst="rect">
            <a:avLst/>
          </a:prstGeom>
          <a:noFill/>
        </p:spPr>
        <p:txBody>
          <a:bodyPr wrap="square" rtlCol="0">
            <a:spAutoFit/>
          </a:bodyPr>
          <a:lstStyle/>
          <a:p>
            <a:r>
              <a:rPr lang="en-US" sz="2800" dirty="0"/>
              <a:t>d.</a:t>
            </a:r>
          </a:p>
        </p:txBody>
      </p:sp>
      <p:sp>
        <p:nvSpPr>
          <p:cNvPr id="28" name="TextBox 27"/>
          <p:cNvSpPr txBox="1"/>
          <p:nvPr/>
        </p:nvSpPr>
        <p:spPr>
          <a:xfrm>
            <a:off x="3674378" y="2768367"/>
            <a:ext cx="533400" cy="523220"/>
          </a:xfrm>
          <a:prstGeom prst="rect">
            <a:avLst/>
          </a:prstGeom>
          <a:noFill/>
        </p:spPr>
        <p:txBody>
          <a:bodyPr wrap="square" rtlCol="0">
            <a:spAutoFit/>
          </a:bodyPr>
          <a:lstStyle/>
          <a:p>
            <a:r>
              <a:rPr lang="en-US" sz="2800" dirty="0"/>
              <a:t>e.</a:t>
            </a:r>
          </a:p>
        </p:txBody>
      </p:sp>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280160"/>
            <a:ext cx="8229600" cy="4572000"/>
          </a:xfrm>
        </p:spPr>
        <p:txBody>
          <a:bodyPr/>
          <a:lstStyle/>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endParaRPr lang="en-US" dirty="0"/>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1: Using the Product Rule for Exponents</a:t>
            </a:r>
            <a:r>
              <a:rPr lang="en-US" sz="3200" dirty="0">
                <a:solidFill>
                  <a:schemeClr val="accent1"/>
                </a:solidFill>
              </a:rPr>
              <a:t> (cont.)</a:t>
            </a:r>
          </a:p>
        </p:txBody>
      </p:sp>
      <p:graphicFrame>
        <p:nvGraphicFramePr>
          <p:cNvPr id="8" name="Object 9"/>
          <p:cNvGraphicFramePr>
            <a:graphicFrameLocks noChangeAspect="1"/>
          </p:cNvGraphicFramePr>
          <p:nvPr>
            <p:extLst>
              <p:ext uri="{D42A27DB-BD31-4B8C-83A1-F6EECF244321}">
                <p14:modId xmlns:p14="http://schemas.microsoft.com/office/powerpoint/2010/main" val="1199420302"/>
              </p:ext>
            </p:extLst>
          </p:nvPr>
        </p:nvGraphicFramePr>
        <p:xfrm>
          <a:off x="1066800" y="1310100"/>
          <a:ext cx="685800" cy="419100"/>
        </p:xfrm>
        <a:graphic>
          <a:graphicData uri="http://schemas.openxmlformats.org/presentationml/2006/ole">
            <mc:AlternateContent xmlns:mc="http://schemas.openxmlformats.org/markup-compatibility/2006">
              <mc:Choice xmlns:v="urn:schemas-microsoft-com:vml" Requires="v">
                <p:oleObj name="Equation" r:id="rId2" imgW="676440" imgH="411120" progId="Equation.DSMT4">
                  <p:embed/>
                </p:oleObj>
              </mc:Choice>
              <mc:Fallback>
                <p:oleObj name="Equation" r:id="rId2" imgW="676440" imgH="411120" progId="Equation.DSMT4">
                  <p:embed/>
                  <p:pic>
                    <p:nvPicPr>
                      <p:cNvPr id="0" name="Picture 3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10100"/>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576243920"/>
              </p:ext>
            </p:extLst>
          </p:nvPr>
        </p:nvGraphicFramePr>
        <p:xfrm>
          <a:off x="1035050" y="2288900"/>
          <a:ext cx="749300" cy="419100"/>
        </p:xfrm>
        <a:graphic>
          <a:graphicData uri="http://schemas.openxmlformats.org/presentationml/2006/ole">
            <mc:AlternateContent xmlns:mc="http://schemas.openxmlformats.org/markup-compatibility/2006">
              <mc:Choice xmlns:v="urn:schemas-microsoft-com:vml" Requires="v">
                <p:oleObj name="Equation" r:id="rId4" imgW="740520" imgH="411120" progId="Equation.DSMT4">
                  <p:embed/>
                </p:oleObj>
              </mc:Choice>
              <mc:Fallback>
                <p:oleObj name="Equation" r:id="rId4" imgW="740520" imgH="411120" progId="Equation.DSMT4">
                  <p:embed/>
                  <p:pic>
                    <p:nvPicPr>
                      <p:cNvPr id="0" name="Picture 3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5050" y="22889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4247270305"/>
              </p:ext>
            </p:extLst>
          </p:nvPr>
        </p:nvGraphicFramePr>
        <p:xfrm>
          <a:off x="1008063" y="3212634"/>
          <a:ext cx="1651000" cy="723900"/>
        </p:xfrm>
        <a:graphic>
          <a:graphicData uri="http://schemas.openxmlformats.org/presentationml/2006/ole">
            <mc:AlternateContent xmlns:mc="http://schemas.openxmlformats.org/markup-compatibility/2006">
              <mc:Choice xmlns:v="urn:schemas-microsoft-com:vml" Requires="v">
                <p:oleObj name="Equation" r:id="rId6" imgW="1636560" imgH="712800" progId="Equation.DSMT4">
                  <p:embed/>
                </p:oleObj>
              </mc:Choice>
              <mc:Fallback>
                <p:oleObj name="Equation" r:id="rId6" imgW="1636560" imgH="712800" progId="Equation.DSMT4">
                  <p:embed/>
                  <p:pic>
                    <p:nvPicPr>
                      <p:cNvPr id="0" name="Picture 32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063" y="3212634"/>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572000" y="1346537"/>
            <a:ext cx="4023360" cy="1015663"/>
          </a:xfrm>
          <a:prstGeom prst="rect">
            <a:avLst/>
          </a:prstGeom>
        </p:spPr>
        <p:txBody>
          <a:bodyPr wrap="square">
            <a:spAutoFit/>
          </a:bodyPr>
          <a:lstStyle/>
          <a:p>
            <a:r>
              <a:rPr lang="en-US" sz="2000" dirty="0">
                <a:solidFill>
                  <a:srgbClr val="008080"/>
                </a:solidFill>
              </a:rPr>
              <a:t>Note that the base stays 4.</a:t>
            </a:r>
          </a:p>
          <a:p>
            <a:r>
              <a:rPr lang="en-US" sz="2000" dirty="0">
                <a:solidFill>
                  <a:srgbClr val="008080"/>
                </a:solidFill>
              </a:rPr>
              <a:t>That is, the bases are not multiplied.</a:t>
            </a:r>
          </a:p>
        </p:txBody>
      </p:sp>
      <p:sp>
        <p:nvSpPr>
          <p:cNvPr id="12" name="Rectangle 11"/>
          <p:cNvSpPr/>
          <p:nvPr/>
        </p:nvSpPr>
        <p:spPr>
          <a:xfrm>
            <a:off x="4572000" y="2263914"/>
            <a:ext cx="4023360" cy="707886"/>
          </a:xfrm>
          <a:prstGeom prst="rect">
            <a:avLst/>
          </a:prstGeom>
        </p:spPr>
        <p:txBody>
          <a:bodyPr>
            <a:spAutoFit/>
          </a:bodyPr>
          <a:lstStyle/>
          <a:p>
            <a:r>
              <a:rPr lang="en-US" sz="2000" dirty="0">
                <a:solidFill>
                  <a:srgbClr val="008080"/>
                </a:solidFill>
              </a:rPr>
              <a:t>Note that the base stays 2.</a:t>
            </a:r>
          </a:p>
          <a:p>
            <a:r>
              <a:rPr lang="en-US" sz="2000" dirty="0">
                <a:solidFill>
                  <a:srgbClr val="008080"/>
                </a:solidFill>
              </a:rPr>
              <a:t>That is, the bases are not multiplied.</a:t>
            </a:r>
          </a:p>
        </p:txBody>
      </p:sp>
      <p:graphicFrame>
        <p:nvGraphicFramePr>
          <p:cNvPr id="13" name="Object 8"/>
          <p:cNvGraphicFramePr>
            <a:graphicFrameLocks noChangeAspect="1"/>
          </p:cNvGraphicFramePr>
          <p:nvPr>
            <p:extLst>
              <p:ext uri="{D42A27DB-BD31-4B8C-83A1-F6EECF244321}">
                <p14:modId xmlns:p14="http://schemas.microsoft.com/office/powerpoint/2010/main" val="3055829076"/>
              </p:ext>
            </p:extLst>
          </p:nvPr>
        </p:nvGraphicFramePr>
        <p:xfrm>
          <a:off x="1749425" y="1309688"/>
          <a:ext cx="1003300" cy="419100"/>
        </p:xfrm>
        <a:graphic>
          <a:graphicData uri="http://schemas.openxmlformats.org/presentationml/2006/ole">
            <mc:AlternateContent xmlns:mc="http://schemas.openxmlformats.org/markup-compatibility/2006">
              <mc:Choice xmlns:v="urn:schemas-microsoft-com:vml" Requires="v">
                <p:oleObj name="Equation" r:id="rId8" imgW="987120" imgH="411120" progId="Equation.DSMT4">
                  <p:embed/>
                </p:oleObj>
              </mc:Choice>
              <mc:Fallback>
                <p:oleObj name="Equation" r:id="rId8" imgW="987120" imgH="411120" progId="Equation.DSMT4">
                  <p:embed/>
                  <p:pic>
                    <p:nvPicPr>
                      <p:cNvPr id="0" name="Picture 3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49425" y="1309688"/>
                        <a:ext cx="1003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631125574"/>
              </p:ext>
            </p:extLst>
          </p:nvPr>
        </p:nvGraphicFramePr>
        <p:xfrm>
          <a:off x="2754313" y="1309688"/>
          <a:ext cx="647700" cy="419100"/>
        </p:xfrm>
        <a:graphic>
          <a:graphicData uri="http://schemas.openxmlformats.org/presentationml/2006/ole">
            <mc:AlternateContent xmlns:mc="http://schemas.openxmlformats.org/markup-compatibility/2006">
              <mc:Choice xmlns:v="urn:schemas-microsoft-com:vml" Requires="v">
                <p:oleObj name="Equation" r:id="rId10" imgW="639720" imgH="411120" progId="Equation.DSMT4">
                  <p:embed/>
                </p:oleObj>
              </mc:Choice>
              <mc:Fallback>
                <p:oleObj name="Equation" r:id="rId10" imgW="639720" imgH="411120" progId="Equation.DSMT4">
                  <p:embed/>
                  <p:pic>
                    <p:nvPicPr>
                      <p:cNvPr id="0" name="Picture 3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4313" y="1309688"/>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948389508"/>
              </p:ext>
            </p:extLst>
          </p:nvPr>
        </p:nvGraphicFramePr>
        <p:xfrm>
          <a:off x="3478213" y="1449388"/>
          <a:ext cx="685800" cy="279400"/>
        </p:xfrm>
        <a:graphic>
          <a:graphicData uri="http://schemas.openxmlformats.org/presentationml/2006/ole">
            <mc:AlternateContent xmlns:mc="http://schemas.openxmlformats.org/markup-compatibility/2006">
              <mc:Choice xmlns:v="urn:schemas-microsoft-com:vml" Requires="v">
                <p:oleObj name="Equation" r:id="rId12" imgW="676440" imgH="264960" progId="Equation.DSMT4">
                  <p:embed/>
                </p:oleObj>
              </mc:Choice>
              <mc:Fallback>
                <p:oleObj name="Equation" r:id="rId12" imgW="676440" imgH="264960" progId="Equation.DSMT4">
                  <p:embed/>
                  <p:pic>
                    <p:nvPicPr>
                      <p:cNvPr id="0" name="Picture 3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78213" y="1449388"/>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1098867941"/>
              </p:ext>
            </p:extLst>
          </p:nvPr>
        </p:nvGraphicFramePr>
        <p:xfrm>
          <a:off x="1819275" y="2289845"/>
          <a:ext cx="990600" cy="419100"/>
        </p:xfrm>
        <a:graphic>
          <a:graphicData uri="http://schemas.openxmlformats.org/presentationml/2006/ole">
            <mc:AlternateContent xmlns:mc="http://schemas.openxmlformats.org/markup-compatibility/2006">
              <mc:Choice xmlns:v="urn:schemas-microsoft-com:vml" Requires="v">
                <p:oleObj name="Equation" r:id="rId14" imgW="978120" imgH="411120" progId="Equation.DSMT4">
                  <p:embed/>
                </p:oleObj>
              </mc:Choice>
              <mc:Fallback>
                <p:oleObj name="Equation" r:id="rId14" imgW="978120" imgH="411120" progId="Equation.DSMT4">
                  <p:embed/>
                  <p:pic>
                    <p:nvPicPr>
                      <p:cNvPr id="0" name="Picture 33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19275" y="2289845"/>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515052950"/>
              </p:ext>
            </p:extLst>
          </p:nvPr>
        </p:nvGraphicFramePr>
        <p:xfrm>
          <a:off x="2814638" y="2289845"/>
          <a:ext cx="622300" cy="419100"/>
        </p:xfrm>
        <a:graphic>
          <a:graphicData uri="http://schemas.openxmlformats.org/presentationml/2006/ole">
            <mc:AlternateContent xmlns:mc="http://schemas.openxmlformats.org/markup-compatibility/2006">
              <mc:Choice xmlns:v="urn:schemas-microsoft-com:vml" Requires="v">
                <p:oleObj name="Equation" r:id="rId16" imgW="612360" imgH="411120" progId="Equation.DSMT4">
                  <p:embed/>
                </p:oleObj>
              </mc:Choice>
              <mc:Fallback>
                <p:oleObj name="Equation" r:id="rId16" imgW="612360" imgH="411120" progId="Equation.DSMT4">
                  <p:embed/>
                  <p:pic>
                    <p:nvPicPr>
                      <p:cNvPr id="0" name="Picture 33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814638" y="2289845"/>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13"/>
          <p:cNvGraphicFramePr>
            <a:graphicFrameLocks noChangeAspect="1"/>
          </p:cNvGraphicFramePr>
          <p:nvPr>
            <p:extLst>
              <p:ext uri="{D42A27DB-BD31-4B8C-83A1-F6EECF244321}">
                <p14:modId xmlns:p14="http://schemas.microsoft.com/office/powerpoint/2010/main" val="2226892928"/>
              </p:ext>
            </p:extLst>
          </p:nvPr>
        </p:nvGraphicFramePr>
        <p:xfrm>
          <a:off x="3465513" y="2404145"/>
          <a:ext cx="698500" cy="279400"/>
        </p:xfrm>
        <a:graphic>
          <a:graphicData uri="http://schemas.openxmlformats.org/presentationml/2006/ole">
            <mc:AlternateContent xmlns:mc="http://schemas.openxmlformats.org/markup-compatibility/2006">
              <mc:Choice xmlns:v="urn:schemas-microsoft-com:vml" Requires="v">
                <p:oleObj name="Equation" r:id="rId18" imgW="685440" imgH="264960" progId="Equation.DSMT4">
                  <p:embed/>
                </p:oleObj>
              </mc:Choice>
              <mc:Fallback>
                <p:oleObj name="Equation" r:id="rId18" imgW="685440" imgH="264960" progId="Equation.DSMT4">
                  <p:embed/>
                  <p:pic>
                    <p:nvPicPr>
                      <p:cNvPr id="0" name="Picture 33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65513" y="2404145"/>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863352897"/>
              </p:ext>
            </p:extLst>
          </p:nvPr>
        </p:nvGraphicFramePr>
        <p:xfrm>
          <a:off x="2636838" y="3212634"/>
          <a:ext cx="1536700" cy="723900"/>
        </p:xfrm>
        <a:graphic>
          <a:graphicData uri="http://schemas.openxmlformats.org/presentationml/2006/ole">
            <mc:AlternateContent xmlns:mc="http://schemas.openxmlformats.org/markup-compatibility/2006">
              <mc:Choice xmlns:v="urn:schemas-microsoft-com:vml" Requires="v">
                <p:oleObj name="Equation" r:id="rId20" imgW="1526760" imgH="712800" progId="Equation.DSMT4">
                  <p:embed/>
                </p:oleObj>
              </mc:Choice>
              <mc:Fallback>
                <p:oleObj name="Equation" r:id="rId20" imgW="1526760" imgH="712800" progId="Equation.DSMT4">
                  <p:embed/>
                  <p:pic>
                    <p:nvPicPr>
                      <p:cNvPr id="0" name="Picture 33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636838" y="3212634"/>
                        <a:ext cx="1536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1201364667"/>
              </p:ext>
            </p:extLst>
          </p:nvPr>
        </p:nvGraphicFramePr>
        <p:xfrm>
          <a:off x="4149725" y="3212634"/>
          <a:ext cx="1130300" cy="723900"/>
        </p:xfrm>
        <a:graphic>
          <a:graphicData uri="http://schemas.openxmlformats.org/presentationml/2006/ole">
            <mc:AlternateContent xmlns:mc="http://schemas.openxmlformats.org/markup-compatibility/2006">
              <mc:Choice xmlns:v="urn:schemas-microsoft-com:vml" Requires="v">
                <p:oleObj name="Equation" r:id="rId22" imgW="1115280" imgH="712800" progId="Equation.DSMT4">
                  <p:embed/>
                </p:oleObj>
              </mc:Choice>
              <mc:Fallback>
                <p:oleObj name="Equation" r:id="rId22" imgW="1115280" imgH="712800" progId="Equation.DSMT4">
                  <p:embed/>
                  <p:pic>
                    <p:nvPicPr>
                      <p:cNvPr id="0" name="Picture 33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49725" y="3212634"/>
                        <a:ext cx="1130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2107921646"/>
              </p:ext>
            </p:extLst>
          </p:nvPr>
        </p:nvGraphicFramePr>
        <p:xfrm>
          <a:off x="5276850" y="3472984"/>
          <a:ext cx="1079500" cy="368300"/>
        </p:xfrm>
        <a:graphic>
          <a:graphicData uri="http://schemas.openxmlformats.org/presentationml/2006/ole">
            <mc:AlternateContent xmlns:mc="http://schemas.openxmlformats.org/markup-compatibility/2006">
              <mc:Choice xmlns:v="urn:schemas-microsoft-com:vml" Requires="v">
                <p:oleObj name="Equation" r:id="rId24" imgW="1069560" imgH="356400" progId="Equation.DSMT4">
                  <p:embed/>
                </p:oleObj>
              </mc:Choice>
              <mc:Fallback>
                <p:oleObj name="Equation" r:id="rId24" imgW="1069560" imgH="356400" progId="Equation.DSMT4">
                  <p:embed/>
                  <p:pic>
                    <p:nvPicPr>
                      <p:cNvPr id="0" name="Picture 338"/>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76850" y="3472984"/>
                        <a:ext cx="1079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203101"/>
            <a:ext cx="8229600" cy="873957"/>
          </a:xfrm>
          <a:prstGeom prst="rect">
            <a:avLst/>
          </a:prstGeom>
          <a:noFill/>
        </p:spPr>
        <p:txBody>
          <a:bodyPr>
            <a:spAutoFit/>
          </a:bodyPr>
          <a:lstStyle/>
          <a:p>
            <a:r>
              <a:rPr lang="en-US" sz="3200" dirty="0">
                <a:solidFill>
                  <a:schemeClr val="accent1"/>
                </a:solidFill>
              </a:rPr>
              <a:t>Example 2: </a:t>
            </a:r>
            <a:r>
              <a:rPr lang="en-US" dirty="0">
                <a:solidFill>
                  <a:schemeClr val="accent1"/>
                </a:solidFill>
              </a:rPr>
              <a:t>Using the Product Rule for Exponents</a:t>
            </a:r>
            <a:endParaRPr lang="en-US" sz="3200" dirty="0">
              <a:solidFill>
                <a:schemeClr val="accent1"/>
              </a:solidFill>
            </a:endParaRPr>
          </a:p>
        </p:txBody>
      </p:sp>
      <p:sp>
        <p:nvSpPr>
          <p:cNvPr id="8" name="Rectangle 3"/>
          <p:cNvSpPr>
            <a:spLocks noGrp="1"/>
          </p:cNvSpPr>
          <p:nvPr>
            <p:ph idx="1"/>
          </p:nvPr>
        </p:nvSpPr>
        <p:spPr>
          <a:xfrm>
            <a:off x="457200" y="1116916"/>
            <a:ext cx="8229600" cy="4832092"/>
          </a:xfrm>
          <a:prstGeom prst="rect">
            <a:avLst/>
          </a:prstGeom>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when simplifying the following expressions.</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dirty="0"/>
              <a:t> </a:t>
            </a:r>
          </a:p>
          <a:p>
            <a:pPr marL="514350" indent="-514350">
              <a:spcBef>
                <a:spcPct val="50000"/>
              </a:spcBef>
            </a:pPr>
            <a:endParaRPr lang="en-US"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88626232"/>
              </p:ext>
            </p:extLst>
          </p:nvPr>
        </p:nvGraphicFramePr>
        <p:xfrm>
          <a:off x="966365" y="2193255"/>
          <a:ext cx="1117600" cy="482600"/>
        </p:xfrm>
        <a:graphic>
          <a:graphicData uri="http://schemas.openxmlformats.org/presentationml/2006/ole">
            <mc:AlternateContent xmlns:mc="http://schemas.openxmlformats.org/markup-compatibility/2006">
              <mc:Choice xmlns:v="urn:schemas-microsoft-com:vml" Requires="v">
                <p:oleObj name="Equation" r:id="rId2" imgW="1106280" imgH="466200" progId="Equation.DSMT4">
                  <p:embed/>
                </p:oleObj>
              </mc:Choice>
              <mc:Fallback>
                <p:oleObj name="Equation" r:id="rId2" imgW="1106280" imgH="466200" progId="Equation.DSMT4">
                  <p:embed/>
                  <p:pic>
                    <p:nvPicPr>
                      <p:cNvPr id="0" name="Picture 5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365" y="2193255"/>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2997684287"/>
              </p:ext>
            </p:extLst>
          </p:nvPr>
        </p:nvGraphicFramePr>
        <p:xfrm>
          <a:off x="1092200" y="4739002"/>
          <a:ext cx="1117600" cy="482600"/>
        </p:xfrm>
        <a:graphic>
          <a:graphicData uri="http://schemas.openxmlformats.org/presentationml/2006/ole">
            <mc:AlternateContent xmlns:mc="http://schemas.openxmlformats.org/markup-compatibility/2006">
              <mc:Choice xmlns:v="urn:schemas-microsoft-com:vml" Requires="v">
                <p:oleObj name="Equation" r:id="rId4" imgW="1106280" imgH="466200" progId="Equation.DSMT4">
                  <p:embed/>
                </p:oleObj>
              </mc:Choice>
              <mc:Fallback>
                <p:oleObj name="Equation" r:id="rId4" imgW="1106280" imgH="466200" progId="Equation.DSMT4">
                  <p:embed/>
                  <p:pic>
                    <p:nvPicPr>
                      <p:cNvPr id="0" name="Picture 5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4739002"/>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876800" y="4620161"/>
            <a:ext cx="3733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Apply the commutative property of multiplication. Then, multiply the coefficients 2 and 3 and add the exponents 2 and 9.</a:t>
            </a:r>
          </a:p>
        </p:txBody>
      </p:sp>
      <p:graphicFrame>
        <p:nvGraphicFramePr>
          <p:cNvPr id="13" name="Object 4"/>
          <p:cNvGraphicFramePr>
            <a:graphicFrameLocks noChangeAspect="1"/>
          </p:cNvGraphicFramePr>
          <p:nvPr>
            <p:extLst>
              <p:ext uri="{D42A27DB-BD31-4B8C-83A1-F6EECF244321}">
                <p14:modId xmlns:p14="http://schemas.microsoft.com/office/powerpoint/2010/main" val="4150536798"/>
              </p:ext>
            </p:extLst>
          </p:nvPr>
        </p:nvGraphicFramePr>
        <p:xfrm>
          <a:off x="3429000" y="5365380"/>
          <a:ext cx="914400" cy="482600"/>
        </p:xfrm>
        <a:graphic>
          <a:graphicData uri="http://schemas.openxmlformats.org/presentationml/2006/ole">
            <mc:AlternateContent xmlns:mc="http://schemas.openxmlformats.org/markup-compatibility/2006">
              <mc:Choice xmlns:v="urn:schemas-microsoft-com:vml" Requires="v">
                <p:oleObj name="Equation" r:id="rId6" imgW="905040" imgH="466200" progId="Equation.DSMT4">
                  <p:embed/>
                </p:oleObj>
              </mc:Choice>
              <mc:Fallback>
                <p:oleObj name="Equation" r:id="rId6" imgW="905040" imgH="466200" progId="Equation.DSMT4">
                  <p:embed/>
                  <p:pic>
                    <p:nvPicPr>
                      <p:cNvPr id="0" name="Picture 60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536538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331894014"/>
              </p:ext>
            </p:extLst>
          </p:nvPr>
        </p:nvGraphicFramePr>
        <p:xfrm>
          <a:off x="2228850" y="4756464"/>
          <a:ext cx="1701800" cy="482600"/>
        </p:xfrm>
        <a:graphic>
          <a:graphicData uri="http://schemas.openxmlformats.org/presentationml/2006/ole">
            <mc:AlternateContent xmlns:mc="http://schemas.openxmlformats.org/markup-compatibility/2006">
              <mc:Choice xmlns:v="urn:schemas-microsoft-com:vml" Requires="v">
                <p:oleObj name="Equation" r:id="rId8" imgW="1691280" imgH="466200" progId="Equation.DSMT4">
                  <p:embed/>
                </p:oleObj>
              </mc:Choice>
              <mc:Fallback>
                <p:oleObj name="Equation" r:id="rId8" imgW="1691280" imgH="466200" progId="Equation.DSMT4">
                  <p:embed/>
                  <p:pic>
                    <p:nvPicPr>
                      <p:cNvPr id="0" name="Picture 6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8850" y="4756464"/>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43591981"/>
              </p:ext>
            </p:extLst>
          </p:nvPr>
        </p:nvGraphicFramePr>
        <p:xfrm>
          <a:off x="2159000" y="5366064"/>
          <a:ext cx="1181100" cy="482600"/>
        </p:xfrm>
        <a:graphic>
          <a:graphicData uri="http://schemas.openxmlformats.org/presentationml/2006/ole">
            <mc:AlternateContent xmlns:mc="http://schemas.openxmlformats.org/markup-compatibility/2006">
              <mc:Choice xmlns:v="urn:schemas-microsoft-com:vml" Requires="v">
                <p:oleObj name="Equation" r:id="rId10" imgW="1170000" imgH="466200" progId="Equation.DSMT4">
                  <p:embed/>
                </p:oleObj>
              </mc:Choice>
              <mc:Fallback>
                <p:oleObj name="Equation" r:id="rId10" imgW="1170000" imgH="466200" progId="Equation.DSMT4">
                  <p:embed/>
                  <p:pic>
                    <p:nvPicPr>
                      <p:cNvPr id="0" name="Picture 60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9000" y="5366064"/>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504346853"/>
              </p:ext>
            </p:extLst>
          </p:nvPr>
        </p:nvGraphicFramePr>
        <p:xfrm>
          <a:off x="1003300" y="2811244"/>
          <a:ext cx="2044700" cy="660400"/>
        </p:xfrm>
        <a:graphic>
          <a:graphicData uri="http://schemas.openxmlformats.org/presentationml/2006/ole">
            <mc:AlternateContent xmlns:mc="http://schemas.openxmlformats.org/markup-compatibility/2006">
              <mc:Choice xmlns:v="urn:schemas-microsoft-com:vml" Requires="v">
                <p:oleObj name="Equation" r:id="rId12" imgW="2029680" imgH="649080" progId="Equation.DSMT4">
                  <p:embed/>
                </p:oleObj>
              </mc:Choice>
              <mc:Fallback>
                <p:oleObj name="Equation" r:id="rId12" imgW="2029680" imgH="649080" progId="Equation.DSMT4">
                  <p:embed/>
                  <p:pic>
                    <p:nvPicPr>
                      <p:cNvPr id="0" name="Picture 60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3300" y="2811244"/>
                        <a:ext cx="20447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3279421084"/>
              </p:ext>
            </p:extLst>
          </p:nvPr>
        </p:nvGraphicFramePr>
        <p:xfrm>
          <a:off x="998290" y="3454400"/>
          <a:ext cx="2133600" cy="660400"/>
        </p:xfrm>
        <a:graphic>
          <a:graphicData uri="http://schemas.openxmlformats.org/presentationml/2006/ole">
            <mc:AlternateContent xmlns:mc="http://schemas.openxmlformats.org/markup-compatibility/2006">
              <mc:Choice xmlns:v="urn:schemas-microsoft-com:vml" Requires="v">
                <p:oleObj name="Equation" r:id="rId14" imgW="2121120" imgH="649080" progId="Equation.DSMT4">
                  <p:embed/>
                </p:oleObj>
              </mc:Choice>
              <mc:Fallback>
                <p:oleObj name="Equation" r:id="rId14" imgW="2121120" imgH="649080" progId="Equation.DSMT4">
                  <p:embed/>
                  <p:pic>
                    <p:nvPicPr>
                      <p:cNvPr id="0" name="Picture 60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8290" y="3454400"/>
                        <a:ext cx="2133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7" name="Rectangle 2"/>
          <p:cNvSpPr>
            <a:spLocks noGrp="1"/>
          </p:cNvSpPr>
          <p:nvPr>
            <p:ph type="title"/>
          </p:nvPr>
        </p:nvSpPr>
        <p:spPr>
          <a:xfrm>
            <a:off x="457200" y="203102"/>
            <a:ext cx="8229600" cy="873957"/>
          </a:xfrm>
          <a:prstGeom prst="rect">
            <a:avLst/>
          </a:prstGeom>
          <a:noFill/>
        </p:spPr>
        <p:txBody>
          <a:bodyPr>
            <a:spAutoFit/>
          </a:bodyPr>
          <a:lstStyle/>
          <a:p>
            <a:r>
              <a:rPr lang="en-US" dirty="0">
                <a:solidFill>
                  <a:schemeClr val="accent1"/>
                </a:solidFill>
              </a:rPr>
              <a:t>Example 2: Using the Product Rule for Exponents </a:t>
            </a:r>
            <a:r>
              <a:rPr lang="en-US" sz="3200" dirty="0">
                <a:solidFill>
                  <a:schemeClr val="accent1"/>
                </a:solidFill>
              </a:rPr>
              <a:t>(cont.)</a:t>
            </a:r>
          </a:p>
        </p:txBody>
      </p:sp>
      <p:sp>
        <p:nvSpPr>
          <p:cNvPr id="9" name="Text Box 10"/>
          <p:cNvSpPr txBox="1">
            <a:spLocks noChangeArrowheads="1"/>
          </p:cNvSpPr>
          <p:nvPr/>
        </p:nvSpPr>
        <p:spPr bwMode="auto">
          <a:xfrm>
            <a:off x="6248400" y="1382643"/>
            <a:ext cx="25146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−3 and −4 are multiplied and exponents 3 and 3 </a:t>
            </a:r>
            <a:br>
              <a:rPr lang="en-US" sz="2000" dirty="0">
                <a:solidFill>
                  <a:srgbClr val="008080"/>
                </a:solidFill>
              </a:rPr>
            </a:br>
            <a:r>
              <a:rPr lang="en-US" sz="2000" dirty="0">
                <a:solidFill>
                  <a:srgbClr val="008080"/>
                </a:solidFill>
              </a:rPr>
              <a:t>are added.</a:t>
            </a:r>
          </a:p>
        </p:txBody>
      </p:sp>
      <p:graphicFrame>
        <p:nvGraphicFramePr>
          <p:cNvPr id="10" name="Object 4"/>
          <p:cNvGraphicFramePr>
            <a:graphicFrameLocks noChangeAspect="1"/>
          </p:cNvGraphicFramePr>
          <p:nvPr>
            <p:extLst>
              <p:ext uri="{D42A27DB-BD31-4B8C-83A1-F6EECF244321}">
                <p14:modId xmlns:p14="http://schemas.microsoft.com/office/powerpoint/2010/main" val="903942988"/>
              </p:ext>
            </p:extLst>
          </p:nvPr>
        </p:nvGraphicFramePr>
        <p:xfrm>
          <a:off x="914400" y="1262063"/>
          <a:ext cx="2044700" cy="660400"/>
        </p:xfrm>
        <a:graphic>
          <a:graphicData uri="http://schemas.openxmlformats.org/presentationml/2006/ole">
            <mc:AlternateContent xmlns:mc="http://schemas.openxmlformats.org/markup-compatibility/2006">
              <mc:Choice xmlns:v="urn:schemas-microsoft-com:vml" Requires="v">
                <p:oleObj name="Equation" r:id="rId2" imgW="2029680" imgH="649080" progId="Equation.DSMT4">
                  <p:embed/>
                </p:oleObj>
              </mc:Choice>
              <mc:Fallback>
                <p:oleObj name="Equation" r:id="rId2" imgW="2029680" imgH="649080" progId="Equation.DSMT4">
                  <p:embed/>
                  <p:pic>
                    <p:nvPicPr>
                      <p:cNvPr id="0" name="Picture 9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62063"/>
                        <a:ext cx="2044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148267924"/>
              </p:ext>
            </p:extLst>
          </p:nvPr>
        </p:nvGraphicFramePr>
        <p:xfrm>
          <a:off x="2940050" y="1287463"/>
          <a:ext cx="2590800" cy="609600"/>
        </p:xfrm>
        <a:graphic>
          <a:graphicData uri="http://schemas.openxmlformats.org/presentationml/2006/ole">
            <mc:AlternateContent xmlns:mc="http://schemas.openxmlformats.org/markup-compatibility/2006">
              <mc:Choice xmlns:v="urn:schemas-microsoft-com:vml" Requires="v">
                <p:oleObj name="Equation" r:id="rId4" imgW="2577960" imgH="594000" progId="Equation.DSMT4">
                  <p:embed/>
                </p:oleObj>
              </mc:Choice>
              <mc:Fallback>
                <p:oleObj name="Equation" r:id="rId4" imgW="2577960" imgH="594000" progId="Equation.DSMT4">
                  <p:embed/>
                  <p:pic>
                    <p:nvPicPr>
                      <p:cNvPr id="0" name="Picture 99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40050" y="1287463"/>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3397178467"/>
              </p:ext>
            </p:extLst>
          </p:nvPr>
        </p:nvGraphicFramePr>
        <p:xfrm>
          <a:off x="2952750" y="2038350"/>
          <a:ext cx="1282700" cy="419100"/>
        </p:xfrm>
        <a:graphic>
          <a:graphicData uri="http://schemas.openxmlformats.org/presentationml/2006/ole">
            <mc:AlternateContent xmlns:mc="http://schemas.openxmlformats.org/markup-compatibility/2006">
              <mc:Choice xmlns:v="urn:schemas-microsoft-com:vml" Requires="v">
                <p:oleObj name="Equation" r:id="rId6" imgW="1270800" imgH="411120" progId="Equation.DSMT4">
                  <p:embed/>
                </p:oleObj>
              </mc:Choice>
              <mc:Fallback>
                <p:oleObj name="Equation" r:id="rId6" imgW="1270800" imgH="411120" progId="Equation.DSMT4">
                  <p:embed/>
                  <p:pic>
                    <p:nvPicPr>
                      <p:cNvPr id="0" name="Picture 99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2750" y="2038350"/>
                        <a:ext cx="128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087980269"/>
              </p:ext>
            </p:extLst>
          </p:nvPr>
        </p:nvGraphicFramePr>
        <p:xfrm>
          <a:off x="2927619" y="2590800"/>
          <a:ext cx="990600" cy="419100"/>
        </p:xfrm>
        <a:graphic>
          <a:graphicData uri="http://schemas.openxmlformats.org/presentationml/2006/ole">
            <mc:AlternateContent xmlns:mc="http://schemas.openxmlformats.org/markup-compatibility/2006">
              <mc:Choice xmlns:v="urn:schemas-microsoft-com:vml" Requires="v">
                <p:oleObj name="Equation" r:id="rId8" imgW="978120" imgH="411120" progId="Equation.DSMT4">
                  <p:embed/>
                </p:oleObj>
              </mc:Choice>
              <mc:Fallback>
                <p:oleObj name="Equation" r:id="rId8" imgW="978120" imgH="411120" progId="Equation.DSMT4">
                  <p:embed/>
                  <p:pic>
                    <p:nvPicPr>
                      <p:cNvPr id="0" name="Picture 99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7619" y="2590800"/>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Text Box 10"/>
          <p:cNvSpPr txBox="1">
            <a:spLocks noChangeArrowheads="1"/>
          </p:cNvSpPr>
          <p:nvPr/>
        </p:nvSpPr>
        <p:spPr bwMode="auto">
          <a:xfrm>
            <a:off x="6248400" y="3327400"/>
            <a:ext cx="2425700" cy="1311275"/>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−6 and 8 are multiplied and exponents on each variable are added.</a:t>
            </a:r>
          </a:p>
        </p:txBody>
      </p:sp>
      <p:graphicFrame>
        <p:nvGraphicFramePr>
          <p:cNvPr id="15" name="Object 4"/>
          <p:cNvGraphicFramePr>
            <a:graphicFrameLocks noChangeAspect="1"/>
          </p:cNvGraphicFramePr>
          <p:nvPr>
            <p:extLst>
              <p:ext uri="{D42A27DB-BD31-4B8C-83A1-F6EECF244321}">
                <p14:modId xmlns:p14="http://schemas.microsoft.com/office/powerpoint/2010/main" val="1546700579"/>
              </p:ext>
            </p:extLst>
          </p:nvPr>
        </p:nvGraphicFramePr>
        <p:xfrm>
          <a:off x="838200" y="3302000"/>
          <a:ext cx="2133600" cy="660400"/>
        </p:xfrm>
        <a:graphic>
          <a:graphicData uri="http://schemas.openxmlformats.org/presentationml/2006/ole">
            <mc:AlternateContent xmlns:mc="http://schemas.openxmlformats.org/markup-compatibility/2006">
              <mc:Choice xmlns:v="urn:schemas-microsoft-com:vml" Requires="v">
                <p:oleObj name="Equation" r:id="rId10" imgW="2121120" imgH="649080" progId="Equation.DSMT4">
                  <p:embed/>
                </p:oleObj>
              </mc:Choice>
              <mc:Fallback>
                <p:oleObj name="Equation" r:id="rId10" imgW="2121120" imgH="649080" progId="Equation.DSMT4">
                  <p:embed/>
                  <p:pic>
                    <p:nvPicPr>
                      <p:cNvPr id="0" name="Picture 99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200" y="3302000"/>
                        <a:ext cx="2133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189898121"/>
              </p:ext>
            </p:extLst>
          </p:nvPr>
        </p:nvGraphicFramePr>
        <p:xfrm>
          <a:off x="2997200" y="3320772"/>
          <a:ext cx="3098800" cy="609600"/>
        </p:xfrm>
        <a:graphic>
          <a:graphicData uri="http://schemas.openxmlformats.org/presentationml/2006/ole">
            <mc:AlternateContent xmlns:mc="http://schemas.openxmlformats.org/markup-compatibility/2006">
              <mc:Choice xmlns:v="urn:schemas-microsoft-com:vml" Requires="v">
                <p:oleObj name="Equation" r:id="rId12" imgW="3090240" imgH="594000" progId="Equation.DSMT4">
                  <p:embed/>
                </p:oleObj>
              </mc:Choice>
              <mc:Fallback>
                <p:oleObj name="Equation" r:id="rId12" imgW="3090240" imgH="594000" progId="Equation.DSMT4">
                  <p:embed/>
                  <p:pic>
                    <p:nvPicPr>
                      <p:cNvPr id="0" name="Picture 99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97200" y="3320772"/>
                        <a:ext cx="309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60570905"/>
              </p:ext>
            </p:extLst>
          </p:nvPr>
        </p:nvGraphicFramePr>
        <p:xfrm>
          <a:off x="2971800" y="3937000"/>
          <a:ext cx="2425700" cy="419100"/>
        </p:xfrm>
        <a:graphic>
          <a:graphicData uri="http://schemas.openxmlformats.org/presentationml/2006/ole">
            <mc:AlternateContent xmlns:mc="http://schemas.openxmlformats.org/markup-compatibility/2006">
              <mc:Choice xmlns:v="urn:schemas-microsoft-com:vml" Requires="v">
                <p:oleObj name="Equation" r:id="rId14" imgW="2413440" imgH="411120" progId="Equation.DSMT4">
                  <p:embed/>
                </p:oleObj>
              </mc:Choice>
              <mc:Fallback>
                <p:oleObj name="Equation" r:id="rId14" imgW="2413440" imgH="411120" progId="Equation.DSMT4">
                  <p:embed/>
                  <p:pic>
                    <p:nvPicPr>
                      <p:cNvPr id="0" name="Picture 99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971800" y="3937000"/>
                        <a:ext cx="242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560826496"/>
              </p:ext>
            </p:extLst>
          </p:nvPr>
        </p:nvGraphicFramePr>
        <p:xfrm>
          <a:off x="2971800" y="4495800"/>
          <a:ext cx="1549400" cy="419100"/>
        </p:xfrm>
        <a:graphic>
          <a:graphicData uri="http://schemas.openxmlformats.org/presentationml/2006/ole">
            <mc:AlternateContent xmlns:mc="http://schemas.openxmlformats.org/markup-compatibility/2006">
              <mc:Choice xmlns:v="urn:schemas-microsoft-com:vml" Requires="v">
                <p:oleObj name="Equation" r:id="rId16" imgW="1535760" imgH="411120" progId="Equation.DSMT4">
                  <p:embed/>
                </p:oleObj>
              </mc:Choice>
              <mc:Fallback>
                <p:oleObj name="Equation" r:id="rId16" imgW="1535760" imgH="411120" progId="Equation.DSMT4">
                  <p:embed/>
                  <p:pic>
                    <p:nvPicPr>
                      <p:cNvPr id="0" name="Picture 99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971800" y="4495800"/>
                        <a:ext cx="154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5462"/>
            <a:ext cx="8229600" cy="489236"/>
          </a:xfrm>
          <a:prstGeom prst="rect">
            <a:avLst/>
          </a:prstGeom>
          <a:noFill/>
        </p:spPr>
        <p:txBody>
          <a:bodyPr>
            <a:spAutoFit/>
          </a:bodyPr>
          <a:lstStyle/>
          <a:p>
            <a:r>
              <a:rPr lang="en-US" sz="3200" dirty="0">
                <a:solidFill>
                  <a:schemeClr val="accent1"/>
                </a:solidFill>
              </a:rPr>
              <a:t>Properties: The Exponent 0</a:t>
            </a:r>
          </a:p>
        </p:txBody>
      </p:sp>
      <p:sp>
        <p:nvSpPr>
          <p:cNvPr id="7" name="Rectangle 3"/>
          <p:cNvSpPr>
            <a:spLocks noGrp="1"/>
          </p:cNvSpPr>
          <p:nvPr>
            <p:ph idx="1"/>
          </p:nvPr>
        </p:nvSpPr>
        <p:spPr>
          <a:xfrm>
            <a:off x="457200" y="1280160"/>
            <a:ext cx="8229600" cy="1815882"/>
          </a:xfrm>
          <a:prstGeom prst="rect">
            <a:avLst/>
          </a:prstGeom>
          <a:solidFill>
            <a:srgbClr val="FFFFCC"/>
          </a:solidFill>
          <a:ln w="28575">
            <a:solidFill>
              <a:srgbClr val="000000"/>
            </a:solidFill>
          </a:ln>
        </p:spPr>
        <p:txBody>
          <a:bodyPr>
            <a:spAutoFit/>
          </a:bodyPr>
          <a:lstStyle/>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then</a:t>
            </a:r>
          </a:p>
          <a:p>
            <a:pPr algn="ctr">
              <a:spcBef>
                <a:spcPct val="50000"/>
              </a:spcBef>
              <a:buFont typeface="Courier New" pitchFamily="49" charset="0"/>
              <a:buNone/>
            </a:pPr>
            <a:r>
              <a:rPr lang="en-US" b="1" i="1" dirty="0">
                <a:solidFill>
                  <a:srgbClr val="0000FF"/>
                </a:solidFill>
              </a:rPr>
              <a:t>a</a:t>
            </a:r>
            <a:r>
              <a:rPr lang="en-US" b="1" i="0" baseline="30000" dirty="0">
                <a:solidFill>
                  <a:srgbClr val="0000FF"/>
                </a:solidFill>
              </a:rPr>
              <a:t>0</a:t>
            </a:r>
            <a:r>
              <a:rPr lang="en-US" b="1" i="0" dirty="0">
                <a:solidFill>
                  <a:srgbClr val="0000FF"/>
                </a:solidFill>
              </a:rPr>
              <a:t> </a:t>
            </a:r>
            <a:r>
              <a:rPr lang="en-US" b="1" i="0" dirty="0">
                <a:solidFill>
                  <a:srgbClr val="0000FF"/>
                </a:solidFill>
                <a:latin typeface="Euclid Symbol" charset="2"/>
                <a:cs typeface="Euclid Symbol" charset="2"/>
              </a:rPr>
              <a:t>=</a:t>
            </a:r>
            <a:r>
              <a:rPr lang="en-US" b="1" i="0" dirty="0">
                <a:solidFill>
                  <a:srgbClr val="0000FF"/>
                </a:solidFill>
              </a:rPr>
              <a:t> 1</a:t>
            </a:r>
            <a:r>
              <a:rPr lang="en-US" i="0" dirty="0">
                <a:solidFill>
                  <a:srgbClr val="000000"/>
                </a:solidFill>
              </a:rPr>
              <a:t>.</a:t>
            </a:r>
          </a:p>
          <a:p>
            <a:pPr>
              <a:spcBef>
                <a:spcPct val="50000"/>
              </a:spcBef>
              <a:buFont typeface="Courier New" pitchFamily="49" charset="0"/>
              <a:buNone/>
            </a:pPr>
            <a:r>
              <a:rPr lang="en-US" b="1" i="0" dirty="0">
                <a:solidFill>
                  <a:srgbClr val="C00000"/>
                </a:solidFill>
              </a:rPr>
              <a:t>The expression 0</a:t>
            </a:r>
            <a:r>
              <a:rPr lang="en-US" b="1" i="0" baseline="30000" dirty="0">
                <a:solidFill>
                  <a:srgbClr val="C00000"/>
                </a:solidFill>
              </a:rPr>
              <a:t>0</a:t>
            </a:r>
            <a:r>
              <a:rPr lang="en-US" b="1" i="0" dirty="0">
                <a:solidFill>
                  <a:srgbClr val="C00000"/>
                </a:solidFill>
              </a:rPr>
              <a:t>  is undefined</a:t>
            </a:r>
            <a:r>
              <a:rPr lang="en-US" b="1" i="0" dirty="0">
                <a:solidFill>
                  <a:srgbClr val="000000"/>
                </a:solidFill>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5462"/>
            <a:ext cx="8229600" cy="489236"/>
          </a:xfrm>
          <a:prstGeom prst="rect">
            <a:avLst/>
          </a:prstGeom>
          <a:noFill/>
        </p:spPr>
        <p:txBody>
          <a:bodyPr>
            <a:spAutoFit/>
          </a:bodyPr>
          <a:lstStyle/>
          <a:p>
            <a:r>
              <a:rPr lang="en-US" sz="3200" dirty="0">
                <a:solidFill>
                  <a:schemeClr val="accent1"/>
                </a:solidFill>
              </a:rPr>
              <a:t>Attention!</a:t>
            </a:r>
          </a:p>
        </p:txBody>
      </p:sp>
      <p:sp>
        <p:nvSpPr>
          <p:cNvPr id="7" name="Rectangle 3"/>
          <p:cNvSpPr>
            <a:spLocks noGrp="1"/>
          </p:cNvSpPr>
          <p:nvPr>
            <p:ph idx="1"/>
          </p:nvPr>
        </p:nvSpPr>
        <p:spPr>
          <a:xfrm>
            <a:off x="457200" y="1280160"/>
            <a:ext cx="8229600" cy="1384995"/>
          </a:xfrm>
          <a:prstGeom prst="rect">
            <a:avLst/>
          </a:prstGeom>
          <a:solidFill>
            <a:srgbClr val="FFFFCC"/>
          </a:solidFill>
          <a:ln w="28575">
            <a:solidFill>
              <a:srgbClr val="000000"/>
            </a:solidFill>
          </a:ln>
        </p:spPr>
        <p:txBody>
          <a:bodyPr>
            <a:spAutoFit/>
          </a:bodyPr>
          <a:lstStyle/>
          <a:p>
            <a:pPr marL="0" indent="0">
              <a:spcBef>
                <a:spcPct val="50000"/>
              </a:spcBef>
              <a:buFont typeface="Courier New" pitchFamily="49" charset="0"/>
              <a:buNone/>
            </a:pPr>
            <a:r>
              <a:rPr lang="en-US" i="0" dirty="0">
                <a:solidFill>
                  <a:srgbClr val="000000"/>
                </a:solidFill>
              </a:rPr>
              <a:t>Throughout this text, unless specifically stated otherwise, we will assume that the bases of exponents are nonzero.</a:t>
            </a:r>
            <a:endParaRPr lang="en-US" dirty="0">
              <a:solidFill>
                <a:srgbClr val="000000"/>
              </a:solidFill>
            </a:endParaRPr>
          </a:p>
        </p:txBody>
      </p:sp>
    </p:spTree>
    <p:extLst>
      <p:ext uri="{BB962C8B-B14F-4D97-AF65-F5344CB8AC3E}">
        <p14:creationId xmlns:p14="http://schemas.microsoft.com/office/powerpoint/2010/main" val="4005618911"/>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1041</Words>
  <Application>Microsoft Office PowerPoint</Application>
  <PresentationFormat>On-screen Show (4:3)</PresentationFormat>
  <Paragraphs>159</Paragraphs>
  <Slides>27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Cambria Math</vt:lpstr>
      <vt:lpstr>Courier New</vt:lpstr>
      <vt:lpstr>Euclid Symbol</vt:lpstr>
      <vt:lpstr>Symbol</vt:lpstr>
      <vt:lpstr>Office Theme</vt:lpstr>
      <vt:lpstr>Equation</vt:lpstr>
      <vt:lpstr>Section 12.1</vt:lpstr>
      <vt:lpstr>Properties: The Product Rule for Exponents</vt:lpstr>
      <vt:lpstr>Note</vt:lpstr>
      <vt:lpstr>Example 1: Using the Product Rule for Exponents</vt:lpstr>
      <vt:lpstr>Example 1: Using the Product Rule for Exponents (cont.)</vt:lpstr>
      <vt:lpstr>Example 2: Using the Product Rule for Exponents</vt:lpstr>
      <vt:lpstr>Example 2: Using the Product Rule for Exponents (cont.)</vt:lpstr>
      <vt:lpstr>Properties: The Exponent 0</vt:lpstr>
      <vt:lpstr>Attention!</vt:lpstr>
      <vt:lpstr>Example 3: Evaluating The Exponent 0</vt:lpstr>
      <vt:lpstr>Properties: Quotient Rule for Exponents</vt:lpstr>
      <vt:lpstr>Example 4: Using the Quotient Rule for Exponents</vt:lpstr>
      <vt:lpstr>Example 4: Using the Quotient Rule for Exponents (cont.)</vt:lpstr>
      <vt:lpstr>Example 5: Dividing Terms with Coefficients</vt:lpstr>
      <vt:lpstr>Example 5: Dividing Terms with Coefficients (cont.)</vt:lpstr>
      <vt:lpstr>Properties: Rule for Negative Exponents</vt:lpstr>
      <vt:lpstr>Example 6: Negative Exponents</vt:lpstr>
      <vt:lpstr>Example 6: Negative Exponents (cont.)</vt:lpstr>
      <vt:lpstr>Note</vt:lpstr>
      <vt:lpstr>Example 7: Combining Rules for Exponents </vt:lpstr>
      <vt:lpstr>Example 7: Combining Rules for  Exponents (cont.)</vt:lpstr>
      <vt:lpstr>Example 7: Combining Rules for  Exponents (cont.)</vt:lpstr>
      <vt:lpstr>Example 7: Combining Rules for  Exponents (cont.)</vt:lpstr>
      <vt:lpstr>Attention!</vt:lpstr>
      <vt:lpstr>Properties: Summary of the Rules for Exponents</vt:lpstr>
      <vt:lpstr>Example 8: Evaluating Exponential Expressions</vt:lpstr>
      <vt:lpstr>Example 8: Evaluating Exponential Expressions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Developmental Mathematics, 3rd Edition</dc:title>
  <dc:creator>Hawkes Learning</dc:creator>
  <cp:lastModifiedBy>Jolie Even</cp:lastModifiedBy>
  <cp:revision>317</cp:revision>
  <dcterms:created xsi:type="dcterms:W3CDTF">2013-04-26T14:43:13Z</dcterms:created>
  <dcterms:modified xsi:type="dcterms:W3CDTF">2023-06-19T20:49:30Z</dcterms:modified>
</cp:coreProperties>
</file>