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60" r:id="rId3"/>
    <p:sldId id="261" r:id="rId4"/>
    <p:sldId id="277" r:id="rId5"/>
    <p:sldId id="275" r:id="rId6"/>
    <p:sldId id="278" r:id="rId7"/>
    <p:sldId id="272" r:id="rId8"/>
    <p:sldId id="264" r:id="rId9"/>
    <p:sldId id="294" r:id="rId10"/>
    <p:sldId id="295" r:id="rId11"/>
    <p:sldId id="268" r:id="rId12"/>
    <p:sldId id="279" r:id="rId13"/>
    <p:sldId id="274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6" r:id="rId22"/>
    <p:sldId id="290" r:id="rId23"/>
    <p:sldId id="29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008080"/>
    <a:srgbClr val="008078"/>
    <a:srgbClr val="366092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46" autoAdjust="0"/>
    <p:restoredTop sz="94660"/>
  </p:normalViewPr>
  <p:slideViewPr>
    <p:cSldViewPr>
      <p:cViewPr varScale="1">
        <p:scale>
          <a:sx n="106" d="100"/>
          <a:sy n="106" d="100"/>
        </p:scale>
        <p:origin x="108" y="12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oleObject" Target="../embeddings/oleObject52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63.wmf"/><Relationship Id="rId18" Type="http://schemas.openxmlformats.org/officeDocument/2006/relationships/oleObject" Target="../embeddings/oleObject61.bin"/><Relationship Id="rId3" Type="http://schemas.openxmlformats.org/officeDocument/2006/relationships/image" Target="../media/image58.wmf"/><Relationship Id="rId21" Type="http://schemas.openxmlformats.org/officeDocument/2006/relationships/image" Target="../media/image67.emf"/><Relationship Id="rId7" Type="http://schemas.openxmlformats.org/officeDocument/2006/relationships/image" Target="../media/image60.wmf"/><Relationship Id="rId12" Type="http://schemas.openxmlformats.org/officeDocument/2006/relationships/oleObject" Target="../embeddings/oleObject58.bin"/><Relationship Id="rId17" Type="http://schemas.openxmlformats.org/officeDocument/2006/relationships/image" Target="../media/image65.wmf"/><Relationship Id="rId2" Type="http://schemas.openxmlformats.org/officeDocument/2006/relationships/oleObject" Target="../embeddings/oleObject53.bin"/><Relationship Id="rId16" Type="http://schemas.openxmlformats.org/officeDocument/2006/relationships/oleObject" Target="../embeddings/oleObject60.bin"/><Relationship Id="rId20" Type="http://schemas.openxmlformats.org/officeDocument/2006/relationships/oleObject" Target="../embeddings/oleObject6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62.wmf"/><Relationship Id="rId5" Type="http://schemas.openxmlformats.org/officeDocument/2006/relationships/image" Target="../media/image59.wmf"/><Relationship Id="rId15" Type="http://schemas.openxmlformats.org/officeDocument/2006/relationships/image" Target="../media/image64.wmf"/><Relationship Id="rId10" Type="http://schemas.openxmlformats.org/officeDocument/2006/relationships/oleObject" Target="../embeddings/oleObject57.bin"/><Relationship Id="rId19" Type="http://schemas.openxmlformats.org/officeDocument/2006/relationships/image" Target="../media/image66.wmf"/><Relationship Id="rId4" Type="http://schemas.openxmlformats.org/officeDocument/2006/relationships/oleObject" Target="../embeddings/oleObject54.bin"/><Relationship Id="rId9" Type="http://schemas.openxmlformats.org/officeDocument/2006/relationships/image" Target="../media/image61.wmf"/><Relationship Id="rId14" Type="http://schemas.openxmlformats.org/officeDocument/2006/relationships/oleObject" Target="../embeddings/oleObject59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13" Type="http://schemas.openxmlformats.org/officeDocument/2006/relationships/image" Target="../media/image73.wmf"/><Relationship Id="rId3" Type="http://schemas.openxmlformats.org/officeDocument/2006/relationships/image" Target="../media/image68.wmf"/><Relationship Id="rId7" Type="http://schemas.openxmlformats.org/officeDocument/2006/relationships/image" Target="../media/image70.wmf"/><Relationship Id="rId12" Type="http://schemas.openxmlformats.org/officeDocument/2006/relationships/oleObject" Target="../embeddings/oleObject68.bin"/><Relationship Id="rId2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5.bin"/><Relationship Id="rId11" Type="http://schemas.openxmlformats.org/officeDocument/2006/relationships/image" Target="../media/image72.wmf"/><Relationship Id="rId5" Type="http://schemas.openxmlformats.org/officeDocument/2006/relationships/image" Target="../media/image69.wmf"/><Relationship Id="rId10" Type="http://schemas.openxmlformats.org/officeDocument/2006/relationships/oleObject" Target="../embeddings/oleObject67.bin"/><Relationship Id="rId4" Type="http://schemas.openxmlformats.org/officeDocument/2006/relationships/oleObject" Target="../embeddings/oleObject64.bin"/><Relationship Id="rId9" Type="http://schemas.openxmlformats.org/officeDocument/2006/relationships/image" Target="../media/image7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13" Type="http://schemas.openxmlformats.org/officeDocument/2006/relationships/image" Target="../media/image79.wmf"/><Relationship Id="rId3" Type="http://schemas.openxmlformats.org/officeDocument/2006/relationships/image" Target="../media/image74.wmf"/><Relationship Id="rId7" Type="http://schemas.openxmlformats.org/officeDocument/2006/relationships/image" Target="../media/image76.wmf"/><Relationship Id="rId12" Type="http://schemas.openxmlformats.org/officeDocument/2006/relationships/oleObject" Target="../embeddings/oleObject74.bin"/><Relationship Id="rId2" Type="http://schemas.openxmlformats.org/officeDocument/2006/relationships/oleObject" Target="../embeddings/oleObject6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78.wmf"/><Relationship Id="rId5" Type="http://schemas.openxmlformats.org/officeDocument/2006/relationships/image" Target="../media/image75.wmf"/><Relationship Id="rId10" Type="http://schemas.openxmlformats.org/officeDocument/2006/relationships/oleObject" Target="../embeddings/oleObject73.bin"/><Relationship Id="rId4" Type="http://schemas.openxmlformats.org/officeDocument/2006/relationships/oleObject" Target="../embeddings/oleObject70.bin"/><Relationship Id="rId9" Type="http://schemas.openxmlformats.org/officeDocument/2006/relationships/image" Target="../media/image7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8.bin"/><Relationship Id="rId13" Type="http://schemas.openxmlformats.org/officeDocument/2006/relationships/image" Target="../media/image85.wmf"/><Relationship Id="rId18" Type="http://schemas.openxmlformats.org/officeDocument/2006/relationships/oleObject" Target="../embeddings/oleObject83.bin"/><Relationship Id="rId3" Type="http://schemas.openxmlformats.org/officeDocument/2006/relationships/image" Target="../media/image80.wmf"/><Relationship Id="rId21" Type="http://schemas.openxmlformats.org/officeDocument/2006/relationships/image" Target="../media/image89.wmf"/><Relationship Id="rId7" Type="http://schemas.openxmlformats.org/officeDocument/2006/relationships/image" Target="../media/image82.wmf"/><Relationship Id="rId12" Type="http://schemas.openxmlformats.org/officeDocument/2006/relationships/oleObject" Target="../embeddings/oleObject80.bin"/><Relationship Id="rId17" Type="http://schemas.openxmlformats.org/officeDocument/2006/relationships/image" Target="../media/image87.wmf"/><Relationship Id="rId25" Type="http://schemas.openxmlformats.org/officeDocument/2006/relationships/image" Target="../media/image91.wmf"/><Relationship Id="rId2" Type="http://schemas.openxmlformats.org/officeDocument/2006/relationships/oleObject" Target="../embeddings/oleObject75.bin"/><Relationship Id="rId16" Type="http://schemas.openxmlformats.org/officeDocument/2006/relationships/oleObject" Target="../embeddings/oleObject82.bin"/><Relationship Id="rId20" Type="http://schemas.openxmlformats.org/officeDocument/2006/relationships/oleObject" Target="../embeddings/oleObject8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7.bin"/><Relationship Id="rId11" Type="http://schemas.openxmlformats.org/officeDocument/2006/relationships/image" Target="../media/image84.wmf"/><Relationship Id="rId24" Type="http://schemas.openxmlformats.org/officeDocument/2006/relationships/oleObject" Target="../embeddings/oleObject86.bin"/><Relationship Id="rId5" Type="http://schemas.openxmlformats.org/officeDocument/2006/relationships/image" Target="../media/image81.wmf"/><Relationship Id="rId15" Type="http://schemas.openxmlformats.org/officeDocument/2006/relationships/image" Target="../media/image86.wmf"/><Relationship Id="rId23" Type="http://schemas.openxmlformats.org/officeDocument/2006/relationships/image" Target="../media/image90.wmf"/><Relationship Id="rId10" Type="http://schemas.openxmlformats.org/officeDocument/2006/relationships/oleObject" Target="../embeddings/oleObject79.bin"/><Relationship Id="rId19" Type="http://schemas.openxmlformats.org/officeDocument/2006/relationships/image" Target="../media/image88.wmf"/><Relationship Id="rId4" Type="http://schemas.openxmlformats.org/officeDocument/2006/relationships/oleObject" Target="../embeddings/oleObject76.bin"/><Relationship Id="rId9" Type="http://schemas.openxmlformats.org/officeDocument/2006/relationships/image" Target="../media/image83.wmf"/><Relationship Id="rId14" Type="http://schemas.openxmlformats.org/officeDocument/2006/relationships/oleObject" Target="../embeddings/oleObject81.bin"/><Relationship Id="rId22" Type="http://schemas.openxmlformats.org/officeDocument/2006/relationships/oleObject" Target="../embeddings/oleObject85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0.bin"/><Relationship Id="rId13" Type="http://schemas.openxmlformats.org/officeDocument/2006/relationships/image" Target="../media/image97.wmf"/><Relationship Id="rId18" Type="http://schemas.openxmlformats.org/officeDocument/2006/relationships/oleObject" Target="../embeddings/oleObject95.bin"/><Relationship Id="rId3" Type="http://schemas.openxmlformats.org/officeDocument/2006/relationships/image" Target="../media/image92.wmf"/><Relationship Id="rId21" Type="http://schemas.openxmlformats.org/officeDocument/2006/relationships/image" Target="../media/image101.wmf"/><Relationship Id="rId7" Type="http://schemas.openxmlformats.org/officeDocument/2006/relationships/image" Target="../media/image94.wmf"/><Relationship Id="rId12" Type="http://schemas.openxmlformats.org/officeDocument/2006/relationships/oleObject" Target="../embeddings/oleObject92.bin"/><Relationship Id="rId17" Type="http://schemas.openxmlformats.org/officeDocument/2006/relationships/image" Target="../media/image99.wmf"/><Relationship Id="rId2" Type="http://schemas.openxmlformats.org/officeDocument/2006/relationships/oleObject" Target="../embeddings/oleObject87.bin"/><Relationship Id="rId16" Type="http://schemas.openxmlformats.org/officeDocument/2006/relationships/oleObject" Target="../embeddings/oleObject94.bin"/><Relationship Id="rId20" Type="http://schemas.openxmlformats.org/officeDocument/2006/relationships/oleObject" Target="../embeddings/oleObject9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9.bin"/><Relationship Id="rId11" Type="http://schemas.openxmlformats.org/officeDocument/2006/relationships/image" Target="../media/image96.wmf"/><Relationship Id="rId5" Type="http://schemas.openxmlformats.org/officeDocument/2006/relationships/image" Target="../media/image93.wmf"/><Relationship Id="rId15" Type="http://schemas.openxmlformats.org/officeDocument/2006/relationships/image" Target="../media/image98.wmf"/><Relationship Id="rId10" Type="http://schemas.openxmlformats.org/officeDocument/2006/relationships/oleObject" Target="../embeddings/oleObject91.bin"/><Relationship Id="rId19" Type="http://schemas.openxmlformats.org/officeDocument/2006/relationships/image" Target="../media/image100.wmf"/><Relationship Id="rId4" Type="http://schemas.openxmlformats.org/officeDocument/2006/relationships/oleObject" Target="../embeddings/oleObject88.bin"/><Relationship Id="rId9" Type="http://schemas.openxmlformats.org/officeDocument/2006/relationships/image" Target="../media/image95.wmf"/><Relationship Id="rId14" Type="http://schemas.openxmlformats.org/officeDocument/2006/relationships/oleObject" Target="../embeddings/oleObject9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2.wmf"/><Relationship Id="rId7" Type="http://schemas.openxmlformats.org/officeDocument/2006/relationships/image" Target="../media/image104.wmf"/><Relationship Id="rId2" Type="http://schemas.openxmlformats.org/officeDocument/2006/relationships/oleObject" Target="../embeddings/oleObject9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9.bin"/><Relationship Id="rId5" Type="http://schemas.openxmlformats.org/officeDocument/2006/relationships/image" Target="../media/image103.wmf"/><Relationship Id="rId4" Type="http://schemas.openxmlformats.org/officeDocument/2006/relationships/oleObject" Target="../embeddings/oleObject98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3.bin"/><Relationship Id="rId3" Type="http://schemas.openxmlformats.org/officeDocument/2006/relationships/image" Target="../media/image105.wmf"/><Relationship Id="rId7" Type="http://schemas.openxmlformats.org/officeDocument/2006/relationships/image" Target="../media/image107.emf"/><Relationship Id="rId2" Type="http://schemas.openxmlformats.org/officeDocument/2006/relationships/oleObject" Target="../embeddings/oleObject10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2.bin"/><Relationship Id="rId11" Type="http://schemas.openxmlformats.org/officeDocument/2006/relationships/image" Target="../media/image109.wmf"/><Relationship Id="rId5" Type="http://schemas.openxmlformats.org/officeDocument/2006/relationships/image" Target="../media/image106.wmf"/><Relationship Id="rId10" Type="http://schemas.openxmlformats.org/officeDocument/2006/relationships/oleObject" Target="../embeddings/oleObject104.bin"/><Relationship Id="rId4" Type="http://schemas.openxmlformats.org/officeDocument/2006/relationships/oleObject" Target="../embeddings/oleObject101.bin"/><Relationship Id="rId9" Type="http://schemas.openxmlformats.org/officeDocument/2006/relationships/image" Target="../media/image108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8.bin"/><Relationship Id="rId3" Type="http://schemas.openxmlformats.org/officeDocument/2006/relationships/image" Target="../media/image110.wmf"/><Relationship Id="rId7" Type="http://schemas.openxmlformats.org/officeDocument/2006/relationships/image" Target="../media/image112.wmf"/><Relationship Id="rId2" Type="http://schemas.openxmlformats.org/officeDocument/2006/relationships/oleObject" Target="../embeddings/oleObject10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7.bin"/><Relationship Id="rId5" Type="http://schemas.openxmlformats.org/officeDocument/2006/relationships/image" Target="../media/image111.wmf"/><Relationship Id="rId4" Type="http://schemas.openxmlformats.org/officeDocument/2006/relationships/oleObject" Target="../embeddings/oleObject106.bin"/><Relationship Id="rId9" Type="http://schemas.openxmlformats.org/officeDocument/2006/relationships/image" Target="../media/image113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2.bin"/><Relationship Id="rId3" Type="http://schemas.openxmlformats.org/officeDocument/2006/relationships/image" Target="../media/image114.wmf"/><Relationship Id="rId7" Type="http://schemas.openxmlformats.org/officeDocument/2006/relationships/image" Target="../media/image116.wmf"/><Relationship Id="rId2" Type="http://schemas.openxmlformats.org/officeDocument/2006/relationships/oleObject" Target="../embeddings/oleObject10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1.bin"/><Relationship Id="rId5" Type="http://schemas.openxmlformats.org/officeDocument/2006/relationships/image" Target="../media/image115.wmf"/><Relationship Id="rId4" Type="http://schemas.openxmlformats.org/officeDocument/2006/relationships/oleObject" Target="../embeddings/oleObject110.bin"/><Relationship Id="rId9" Type="http://schemas.openxmlformats.org/officeDocument/2006/relationships/image" Target="../media/image109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7.wmf"/><Relationship Id="rId2" Type="http://schemas.openxmlformats.org/officeDocument/2006/relationships/oleObject" Target="../embeddings/oleObject113.bin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8.e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19.wmf"/><Relationship Id="rId4" Type="http://schemas.openxmlformats.org/officeDocument/2006/relationships/oleObject" Target="../embeddings/oleObject115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.wmf"/><Relationship Id="rId18" Type="http://schemas.openxmlformats.org/officeDocument/2006/relationships/oleObject" Target="../embeddings/oleObject12.bin"/><Relationship Id="rId26" Type="http://schemas.openxmlformats.org/officeDocument/2006/relationships/oleObject" Target="../embeddings/oleObject16.bin"/><Relationship Id="rId39" Type="http://schemas.openxmlformats.org/officeDocument/2006/relationships/image" Target="../media/image23.wmf"/><Relationship Id="rId21" Type="http://schemas.openxmlformats.org/officeDocument/2006/relationships/image" Target="../media/image14.wmf"/><Relationship Id="rId34" Type="http://schemas.openxmlformats.org/officeDocument/2006/relationships/oleObject" Target="../embeddings/oleObject20.bin"/><Relationship Id="rId42" Type="http://schemas.openxmlformats.org/officeDocument/2006/relationships/oleObject" Target="../embeddings/oleObject24.bin"/><Relationship Id="rId7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6" Type="http://schemas.openxmlformats.org/officeDocument/2006/relationships/oleObject" Target="../embeddings/oleObject11.bin"/><Relationship Id="rId20" Type="http://schemas.openxmlformats.org/officeDocument/2006/relationships/oleObject" Target="../embeddings/oleObject13.bin"/><Relationship Id="rId29" Type="http://schemas.openxmlformats.org/officeDocument/2006/relationships/image" Target="../media/image18.wmf"/><Relationship Id="rId41" Type="http://schemas.openxmlformats.org/officeDocument/2006/relationships/image" Target="../media/image24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24" Type="http://schemas.openxmlformats.org/officeDocument/2006/relationships/oleObject" Target="../embeddings/oleObject15.bin"/><Relationship Id="rId32" Type="http://schemas.openxmlformats.org/officeDocument/2006/relationships/oleObject" Target="../embeddings/oleObject19.bin"/><Relationship Id="rId37" Type="http://schemas.openxmlformats.org/officeDocument/2006/relationships/image" Target="../media/image22.wmf"/><Relationship Id="rId40" Type="http://schemas.openxmlformats.org/officeDocument/2006/relationships/oleObject" Target="../embeddings/oleObject23.bin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23" Type="http://schemas.openxmlformats.org/officeDocument/2006/relationships/image" Target="../media/image15.wmf"/><Relationship Id="rId28" Type="http://schemas.openxmlformats.org/officeDocument/2006/relationships/oleObject" Target="../embeddings/oleObject17.bin"/><Relationship Id="rId36" Type="http://schemas.openxmlformats.org/officeDocument/2006/relationships/oleObject" Target="../embeddings/oleObject21.bin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3.wmf"/><Relationship Id="rId31" Type="http://schemas.openxmlformats.org/officeDocument/2006/relationships/image" Target="../media/image19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0.bin"/><Relationship Id="rId22" Type="http://schemas.openxmlformats.org/officeDocument/2006/relationships/oleObject" Target="../embeddings/oleObject14.bin"/><Relationship Id="rId27" Type="http://schemas.openxmlformats.org/officeDocument/2006/relationships/image" Target="../media/image17.wmf"/><Relationship Id="rId30" Type="http://schemas.openxmlformats.org/officeDocument/2006/relationships/oleObject" Target="../embeddings/oleObject18.bin"/><Relationship Id="rId35" Type="http://schemas.openxmlformats.org/officeDocument/2006/relationships/image" Target="../media/image21.wmf"/><Relationship Id="rId43" Type="http://schemas.openxmlformats.org/officeDocument/2006/relationships/image" Target="../media/image25.emf"/><Relationship Id="rId8" Type="http://schemas.openxmlformats.org/officeDocument/2006/relationships/oleObject" Target="../embeddings/oleObject7.bin"/><Relationship Id="rId3" Type="http://schemas.openxmlformats.org/officeDocument/2006/relationships/image" Target="../media/image5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2.wmf"/><Relationship Id="rId25" Type="http://schemas.openxmlformats.org/officeDocument/2006/relationships/image" Target="../media/image16.wmf"/><Relationship Id="rId33" Type="http://schemas.openxmlformats.org/officeDocument/2006/relationships/image" Target="../media/image20.wmf"/><Relationship Id="rId38" Type="http://schemas.openxmlformats.org/officeDocument/2006/relationships/oleObject" Target="../embeddings/oleObject2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image" Target="../media/image31.wmf"/><Relationship Id="rId18" Type="http://schemas.openxmlformats.org/officeDocument/2006/relationships/oleObject" Target="../embeddings/oleObject33.bin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30.bin"/><Relationship Id="rId17" Type="http://schemas.openxmlformats.org/officeDocument/2006/relationships/image" Target="../media/image33.emf"/><Relationship Id="rId2" Type="http://schemas.openxmlformats.org/officeDocument/2006/relationships/oleObject" Target="../embeddings/oleObject25.bin"/><Relationship Id="rId16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30.wmf"/><Relationship Id="rId5" Type="http://schemas.openxmlformats.org/officeDocument/2006/relationships/image" Target="../media/image27.wmf"/><Relationship Id="rId15" Type="http://schemas.openxmlformats.org/officeDocument/2006/relationships/image" Target="../media/image32.wmf"/><Relationship Id="rId10" Type="http://schemas.openxmlformats.org/officeDocument/2006/relationships/oleObject" Target="../embeddings/oleObject29.bin"/><Relationship Id="rId19" Type="http://schemas.openxmlformats.org/officeDocument/2006/relationships/image" Target="../media/image34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9.wmf"/><Relationship Id="rId14" Type="http://schemas.openxmlformats.org/officeDocument/2006/relationships/oleObject" Target="../embeddings/oleObject3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41.emf"/><Relationship Id="rId3" Type="http://schemas.openxmlformats.org/officeDocument/2006/relationships/image" Target="../media/image36.wmf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40.bin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0" Type="http://schemas.openxmlformats.org/officeDocument/2006/relationships/oleObject" Target="../embeddings/oleObject39.bin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image" Target="../media/image47.wmf"/><Relationship Id="rId18" Type="http://schemas.openxmlformats.org/officeDocument/2006/relationships/oleObject" Target="../embeddings/oleObject49.bin"/><Relationship Id="rId3" Type="http://schemas.openxmlformats.org/officeDocument/2006/relationships/image" Target="../media/image42.wmf"/><Relationship Id="rId21" Type="http://schemas.openxmlformats.org/officeDocument/2006/relationships/image" Target="../media/image51.wmf"/><Relationship Id="rId7" Type="http://schemas.openxmlformats.org/officeDocument/2006/relationships/image" Target="../media/image44.wmf"/><Relationship Id="rId12" Type="http://schemas.openxmlformats.org/officeDocument/2006/relationships/oleObject" Target="../embeddings/oleObject46.bin"/><Relationship Id="rId17" Type="http://schemas.openxmlformats.org/officeDocument/2006/relationships/image" Target="../media/image49.wmf"/><Relationship Id="rId2" Type="http://schemas.openxmlformats.org/officeDocument/2006/relationships/oleObject" Target="../embeddings/oleObject41.bin"/><Relationship Id="rId16" Type="http://schemas.openxmlformats.org/officeDocument/2006/relationships/oleObject" Target="../embeddings/oleObject48.bin"/><Relationship Id="rId20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6.wmf"/><Relationship Id="rId5" Type="http://schemas.openxmlformats.org/officeDocument/2006/relationships/image" Target="../media/image43.wmf"/><Relationship Id="rId15" Type="http://schemas.openxmlformats.org/officeDocument/2006/relationships/image" Target="../media/image48.wmf"/><Relationship Id="rId23" Type="http://schemas.openxmlformats.org/officeDocument/2006/relationships/image" Target="../media/image52.wmf"/><Relationship Id="rId10" Type="http://schemas.openxmlformats.org/officeDocument/2006/relationships/oleObject" Target="../embeddings/oleObject45.bin"/><Relationship Id="rId19" Type="http://schemas.openxmlformats.org/officeDocument/2006/relationships/image" Target="../media/image50.wmf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5.wmf"/><Relationship Id="rId14" Type="http://schemas.openxmlformats.org/officeDocument/2006/relationships/oleObject" Target="../embeddings/oleObject47.bin"/><Relationship Id="rId22" Type="http://schemas.openxmlformats.org/officeDocument/2006/relationships/oleObject" Target="../embeddings/oleObject5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12.2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en-US" b="1" i="1" dirty="0"/>
              <a:t>Power Rules for Exponents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Caution: Negative Numbers and Exponents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3E1717-2736-89D0-B6B1-29937D668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IN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43F458A-3F40-2AC1-7BA4-B95ECB6475F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7200" y="1280160"/>
                <a:ext cx="8229600" cy="3108543"/>
              </a:xfrm>
              <a:prstGeom prst="rect">
                <a:avLst/>
              </a:prstGeom>
              <a:solidFill>
                <a:srgbClr val="FFFFCC"/>
              </a:solidFill>
              <a:ln w="28575">
                <a:solidFill>
                  <a:srgbClr val="000000"/>
                </a:solidFill>
              </a:ln>
            </p:spPr>
            <p:txBody>
              <a:bodyPr>
                <a:spAutoFit/>
              </a:bodyPr>
              <a:lstStyle/>
              <a:p>
                <a:pPr>
                  <a:tabLst>
                    <a:tab pos="977900" algn="l"/>
                  </a:tabLst>
                </a:pPr>
                <a:r>
                  <a:rPr lang="en-US" sz="2800" spc="10" dirty="0">
                    <a:solidFill>
                      <a:srgbClr val="000000"/>
                    </a:solidFill>
                  </a:rPr>
                  <a:t>We see that the exponent refers to </a:t>
                </a:r>
                <a14:m>
                  <m:oMath xmlns:m="http://schemas.openxmlformats.org/officeDocument/2006/math">
                    <m:r>
                      <a:rPr lang="en-US" sz="2800" i="1" spc="1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en-US" sz="2800" spc="10" dirty="0">
                    <a:solidFill>
                      <a:srgbClr val="000000"/>
                    </a:solidFill>
                  </a:rPr>
                  <a:t> and not </a:t>
                </a:r>
                <a14:m>
                  <m:oMath xmlns:m="http://schemas.openxmlformats.org/officeDocument/2006/math">
                    <m:r>
                      <a:rPr lang="en-US" sz="2800" i="1" spc="1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−7</m:t>
                    </m:r>
                  </m:oMath>
                </a14:m>
                <a:r>
                  <a:rPr lang="en-US" sz="2800" spc="10" dirty="0">
                    <a:solidFill>
                      <a:srgbClr val="000000"/>
                    </a:solidFill>
                  </a:rPr>
                  <a:t>. For the exponent to refer to </a:t>
                </a:r>
                <a14:m>
                  <m:oMath xmlns:m="http://schemas.openxmlformats.org/officeDocument/2006/math">
                    <m:r>
                      <a:rPr lang="en-US" sz="2800" i="1" spc="1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−7 </m:t>
                    </m:r>
                  </m:oMath>
                </a14:m>
                <a:r>
                  <a:rPr lang="en-US" sz="2800" spc="10" dirty="0">
                    <a:solidFill>
                      <a:srgbClr val="000000"/>
                    </a:solidFill>
                  </a:rPr>
                  <a:t>as the base, </a:t>
                </a:r>
                <a14:m>
                  <m:oMath xmlns:m="http://schemas.openxmlformats.org/officeDocument/2006/math">
                    <m:r>
                      <a:rPr lang="en-US" sz="2800" i="1" spc="1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−7 </m:t>
                    </m:r>
                  </m:oMath>
                </a14:m>
                <a:r>
                  <a:rPr lang="en-US" sz="2800" b="1" spc="10" dirty="0">
                    <a:solidFill>
                      <a:srgbClr val="000000"/>
                    </a:solidFill>
                  </a:rPr>
                  <a:t>must be in parentheses</a:t>
                </a:r>
                <a:r>
                  <a:rPr lang="en-US" sz="2800" spc="10" dirty="0">
                    <a:solidFill>
                      <a:srgbClr val="000000"/>
                    </a:solidFill>
                  </a:rPr>
                  <a:t> as follows.</a:t>
                </a:r>
              </a:p>
              <a:p>
                <a:pPr>
                  <a:tabLst>
                    <a:tab pos="977900" algn="l"/>
                  </a:tabLst>
                </a:pPr>
                <a:endParaRPr lang="en-US" sz="2800" spc="10" dirty="0">
                  <a:solidFill>
                    <a:srgbClr val="000000"/>
                  </a:solidFill>
                </a:endParaRPr>
              </a:p>
              <a:p>
                <a:pPr>
                  <a:tabLst>
                    <a:tab pos="977900" algn="l"/>
                  </a:tabLst>
                </a:pPr>
                <a:endParaRPr lang="en-US" sz="2800" dirty="0">
                  <a:solidFill>
                    <a:srgbClr val="000000"/>
                  </a:solidFill>
                </a:endParaRPr>
              </a:p>
              <a:p>
                <a:pPr>
                  <a:tabLst>
                    <a:tab pos="977900" algn="l"/>
                  </a:tabLst>
                </a:pPr>
                <a:r>
                  <a:rPr lang="en-US" sz="2800" dirty="0">
                    <a:solidFill>
                      <a:srgbClr val="000000"/>
                    </a:solidFill>
                  </a:rPr>
                  <a:t>As another example,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80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8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=−1</m:t>
                    </m:r>
                    <m:r>
                      <a:rPr lang="en-US" sz="2800" i="1" spc="10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sz="28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8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=−1</m:t>
                    </m:r>
                    <m:r>
                      <a:rPr lang="en-US" sz="2800" i="1" spc="10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28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1=−1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</a:rPr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(−2)</m:t>
                        </m:r>
                      </m:e>
                      <m:sup>
                        <m:r>
                          <a:rPr lang="en-US" sz="28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=1.</m:t>
                    </m:r>
                  </m:oMath>
                </a14:m>
                <a:endParaRPr lang="en-US" sz="2800" dirty="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43F458A-3F40-2AC1-7BA4-B95ECB6475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280160"/>
                <a:ext cx="8229600" cy="3108543"/>
              </a:xfrm>
              <a:prstGeom prst="rect">
                <a:avLst/>
              </a:prstGeom>
              <a:blipFill>
                <a:blip r:embed="rId2"/>
                <a:stretch>
                  <a:fillRect l="-1328" t="-1359" b="-4078"/>
                </a:stretch>
              </a:blipFill>
              <a:ln w="28575">
                <a:solidFill>
                  <a:srgbClr val="00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2">
                <a:extLst>
                  <a:ext uri="{FF2B5EF4-FFF2-40B4-BE49-F238E27FC236}">
                    <a16:creationId xmlns:a16="http://schemas.microsoft.com/office/drawing/2014/main" id="{21D384E2-6004-082C-83FA-F42546776CF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133600" y="2531633"/>
                <a:ext cx="4494007" cy="914400"/>
              </a:xfrm>
              <a:prstGeom prst="rect">
                <a:avLst/>
              </a:prstGeom>
            </p:spPr>
            <p:txBody>
              <a:bodyPr anchor="ctr" anchorCtr="1">
                <a:normAutofit/>
              </a:bodyPr>
              <a:lstStyle>
                <a:lvl1pPr algn="ctr" defTabSz="914400" rtl="0" eaLnBrk="1" latinLnBrk="0" hangingPunct="1">
                  <a:lnSpc>
                    <a:spcPts val="3000"/>
                  </a:lnSpc>
                  <a:spcBef>
                    <a:spcPct val="0"/>
                  </a:spcBef>
                  <a:buNone/>
                  <a:defRPr sz="3200" kern="1200" baseline="0">
                    <a:solidFill>
                      <a:srgbClr val="1F497D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tabLst>
                    <a:tab pos="977900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pc="1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pc="10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 spc="1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pc="10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d>
                        </m:e>
                        <m:sup>
                          <m:r>
                            <a:rPr lang="en-US" sz="2800" b="0" i="1" spc="1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pc="1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800" b="0" i="1" spc="1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pc="1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−7</m:t>
                          </m:r>
                        </m:e>
                      </m:d>
                      <m:d>
                        <m:dPr>
                          <m:ctrlPr>
                            <a:rPr lang="en-US" sz="2800" b="0" i="1" spc="1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pc="1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−7</m:t>
                          </m:r>
                        </m:e>
                      </m:d>
                      <m:r>
                        <a:rPr lang="en-US" sz="2800" b="0" i="1" spc="1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=+49</m:t>
                      </m:r>
                    </m:oMath>
                  </m:oMathPara>
                </a14:m>
                <a:endParaRPr lang="en-US" sz="2800" dirty="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2" name="Rectangle 2">
                <a:extLst>
                  <a:ext uri="{FF2B5EF4-FFF2-40B4-BE49-F238E27FC236}">
                    <a16:creationId xmlns:a16="http://schemas.microsoft.com/office/drawing/2014/main" id="{21D384E2-6004-082C-83FA-F42546776C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2531633"/>
                <a:ext cx="4494007" cy="9144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5672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353943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are nonzero real numbers and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is an integer, then</a:t>
            </a: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In words, a power of a quotient (in fraction form) is found by raising both the numerator and the denominator to that power.</a:t>
            </a:r>
          </a:p>
        </p:txBody>
      </p:sp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Rule for Power of a Quotient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8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0900390"/>
              </p:ext>
            </p:extLst>
          </p:nvPr>
        </p:nvGraphicFramePr>
        <p:xfrm>
          <a:off x="3200400" y="2046575"/>
          <a:ext cx="1625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25400" imgH="1002960" progId="Equation.DSMT4">
                  <p:embed/>
                </p:oleObj>
              </mc:Choice>
              <mc:Fallback>
                <p:oleObj name="Equation" r:id="rId2" imgW="1625400" imgH="1002960" progId="Equation.DSMT4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046575"/>
                        <a:ext cx="1625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Simplify each expression by using the rule for the power of a quotient.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10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lang="en-US" sz="280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indent="-514350">
              <a:spcBef>
                <a:spcPts val="4300"/>
              </a:spcBef>
              <a:buFont typeface="+mj-lt"/>
              <a:buAutoNum type="alphaLcPeriod"/>
              <a:defRPr/>
            </a:pPr>
            <a:r>
              <a:rPr lang="en-US" sz="2800" dirty="0"/>
              <a:t> </a:t>
            </a:r>
          </a:p>
        </p:txBody>
      </p:sp>
      <p:sp>
        <p:nvSpPr>
          <p:cNvPr id="9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 </a:t>
            </a:r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Quotient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0" name="Object 6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4048328193"/>
              </p:ext>
            </p:extLst>
          </p:nvPr>
        </p:nvGraphicFramePr>
        <p:xfrm>
          <a:off x="969963" y="3984625"/>
          <a:ext cx="736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560" imgH="1002960" progId="Equation.DSMT4">
                  <p:embed/>
                </p:oleObj>
              </mc:Choice>
              <mc:Fallback>
                <p:oleObj name="Equation" r:id="rId2" imgW="736560" imgH="1002960" progId="Equation.DSMT4">
                  <p:embed/>
                  <p:pic>
                    <p:nvPicPr>
                      <p:cNvPr id="0" name="Picture 10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9963" y="3984625"/>
                        <a:ext cx="736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7112933"/>
              </p:ext>
            </p:extLst>
          </p:nvPr>
        </p:nvGraphicFramePr>
        <p:xfrm>
          <a:off x="958850" y="2344738"/>
          <a:ext cx="746125" cy="101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6560" imgH="1002960" progId="Equation.DSMT4">
                  <p:embed/>
                </p:oleObj>
              </mc:Choice>
              <mc:Fallback>
                <p:oleObj name="Equation" r:id="rId4" imgW="736560" imgH="1002960" progId="Equation.DSMT4">
                  <p:embed/>
                  <p:pic>
                    <p:nvPicPr>
                      <p:cNvPr id="0" name="Picture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2344738"/>
                        <a:ext cx="746125" cy="1014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9958863"/>
              </p:ext>
            </p:extLst>
          </p:nvPr>
        </p:nvGraphicFramePr>
        <p:xfrm>
          <a:off x="965200" y="4946650"/>
          <a:ext cx="736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560" imgH="1002960" progId="Equation.DSMT4">
                  <p:embed/>
                </p:oleObj>
              </mc:Choice>
              <mc:Fallback>
                <p:oleObj name="Equation" r:id="rId6" imgW="736560" imgH="1002960" progId="Equation.DSMT4">
                  <p:embed/>
                  <p:pic>
                    <p:nvPicPr>
                      <p:cNvPr id="0" name="Picture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4946650"/>
                        <a:ext cx="7366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604235"/>
              </p:ext>
            </p:extLst>
          </p:nvPr>
        </p:nvGraphicFramePr>
        <p:xfrm>
          <a:off x="1796514" y="4047424"/>
          <a:ext cx="685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85800" imgH="876300" progId="Equation.DSMT4">
                  <p:embed/>
                </p:oleObj>
              </mc:Choice>
              <mc:Fallback>
                <p:oleObj name="Equation" r:id="rId8" imgW="685800" imgH="87630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6514" y="4047424"/>
                        <a:ext cx="685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462760"/>
              </p:ext>
            </p:extLst>
          </p:nvPr>
        </p:nvGraphicFramePr>
        <p:xfrm>
          <a:off x="1796514" y="5010150"/>
          <a:ext cx="698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98500" imgH="876300" progId="Equation.DSMT4">
                  <p:embed/>
                </p:oleObj>
              </mc:Choice>
              <mc:Fallback>
                <p:oleObj name="Equation" r:id="rId10" imgW="698500" imgH="8763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6514" y="5010150"/>
                        <a:ext cx="698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7041763"/>
              </p:ext>
            </p:extLst>
          </p:nvPr>
        </p:nvGraphicFramePr>
        <p:xfrm>
          <a:off x="2622014" y="5048296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98500" imgH="838200" progId="Equation.DSMT4">
                  <p:embed/>
                </p:oleObj>
              </mc:Choice>
              <mc:Fallback>
                <p:oleObj name="Equation" r:id="rId12" imgW="698500" imgH="8382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2014" y="5048296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2320224" y="2365375"/>
            <a:ext cx="1254826" cy="1003300"/>
            <a:chOff x="2057400" y="2365375"/>
            <a:chExt cx="1254826" cy="1003300"/>
          </a:xfrm>
        </p:grpSpPr>
        <p:sp>
          <p:nvSpPr>
            <p:cNvPr id="17" name="TextBox 16"/>
            <p:cNvSpPr txBox="1"/>
            <p:nvPr/>
          </p:nvSpPr>
          <p:spPr>
            <a:xfrm>
              <a:off x="2057400" y="2557066"/>
              <a:ext cx="609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800" dirty="0"/>
                <a:t>b.</a:t>
              </a:r>
            </a:p>
          </p:txBody>
        </p:sp>
        <p:graphicFrame>
          <p:nvGraphicFramePr>
            <p:cNvPr id="18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63376095"/>
                </p:ext>
              </p:extLst>
            </p:nvPr>
          </p:nvGraphicFramePr>
          <p:xfrm>
            <a:off x="2575626" y="2365375"/>
            <a:ext cx="736600" cy="1003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736560" imgH="1002960" progId="Equation.DSMT4">
                    <p:embed/>
                  </p:oleObj>
                </mc:Choice>
                <mc:Fallback>
                  <p:oleObj name="Equation" r:id="rId14" imgW="736560" imgH="1002960" progId="Equation.DSMT4">
                    <p:embed/>
                    <p:pic>
                      <p:nvPicPr>
                        <p:cNvPr id="0" name="Picture 1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75626" y="2365375"/>
                          <a:ext cx="736600" cy="1003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" name="Group 18"/>
          <p:cNvGrpSpPr/>
          <p:nvPr/>
        </p:nvGrpSpPr>
        <p:grpSpPr>
          <a:xfrm>
            <a:off x="4227545" y="2371024"/>
            <a:ext cx="1214941" cy="1003300"/>
            <a:chOff x="3814259" y="2371024"/>
            <a:chExt cx="1214941" cy="1003300"/>
          </a:xfrm>
        </p:grpSpPr>
        <p:graphicFrame>
          <p:nvGraphicFramePr>
            <p:cNvPr id="20" name="Object 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84791249"/>
                </p:ext>
              </p:extLst>
            </p:nvPr>
          </p:nvGraphicFramePr>
          <p:xfrm>
            <a:off x="4292600" y="2371024"/>
            <a:ext cx="736600" cy="1003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736280" imgH="1002865" progId="Equation.DSMT4">
                    <p:embed/>
                  </p:oleObj>
                </mc:Choice>
                <mc:Fallback>
                  <p:oleObj name="Equation" r:id="rId16" imgW="736280" imgH="1002865" progId="Equation.DSMT4">
                    <p:embed/>
                    <p:pic>
                      <p:nvPicPr>
                        <p:cNvPr id="0" name="Picture 1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92600" y="2371024"/>
                          <a:ext cx="736600" cy="1003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TextBox 20"/>
            <p:cNvSpPr txBox="1"/>
            <p:nvPr/>
          </p:nvSpPr>
          <p:spPr>
            <a:xfrm>
              <a:off x="3814259" y="2557066"/>
              <a:ext cx="4959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800" dirty="0"/>
                <a:t>c.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086104" y="2366963"/>
            <a:ext cx="1251321" cy="1003300"/>
            <a:chOff x="5791200" y="2366963"/>
            <a:chExt cx="1251321" cy="1003300"/>
          </a:xfrm>
        </p:grpSpPr>
        <p:graphicFrame>
          <p:nvGraphicFramePr>
            <p:cNvPr id="23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74252299"/>
                </p:ext>
              </p:extLst>
            </p:nvPr>
          </p:nvGraphicFramePr>
          <p:xfrm>
            <a:off x="6305921" y="2366963"/>
            <a:ext cx="736600" cy="1003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8" imgW="736560" imgH="1002960" progId="Equation.DSMT4">
                    <p:embed/>
                  </p:oleObj>
                </mc:Choice>
                <mc:Fallback>
                  <p:oleObj name="Equation" r:id="rId18" imgW="736560" imgH="1002960" progId="Equation.DSMT4">
                    <p:embed/>
                    <p:pic>
                      <p:nvPicPr>
                        <p:cNvPr id="0" name="Picture 1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05921" y="2366963"/>
                          <a:ext cx="736600" cy="10033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TextBox 23"/>
            <p:cNvSpPr txBox="1"/>
            <p:nvPr/>
          </p:nvSpPr>
          <p:spPr>
            <a:xfrm>
              <a:off x="5791200" y="2557066"/>
              <a:ext cx="4959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800" dirty="0"/>
                <a:t>d.</a:t>
              </a:r>
            </a:p>
          </p:txBody>
        </p:sp>
      </p:grpSp>
      <p:graphicFrame>
        <p:nvGraphicFramePr>
          <p:cNvPr id="2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4956726"/>
              </p:ext>
            </p:extLst>
          </p:nvPr>
        </p:nvGraphicFramePr>
        <p:xfrm>
          <a:off x="2631807" y="4380795"/>
          <a:ext cx="5905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896800" imgH="264960" progId="Equation.DSMT4">
                  <p:embed/>
                </p:oleObj>
              </mc:Choice>
              <mc:Fallback>
                <p:oleObj name="Equation" r:id="rId20" imgW="5896800" imgH="26496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1807" y="4380795"/>
                        <a:ext cx="5905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Quotient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72000"/>
          </a:xfrm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i="0" dirty="0">
                <a:solidFill>
                  <a:schemeClr val="tx1"/>
                </a:solidFill>
              </a:rPr>
              <a:t>  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ts val="1900"/>
              </a:spcBef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5076971"/>
              </p:ext>
            </p:extLst>
          </p:nvPr>
        </p:nvGraphicFramePr>
        <p:xfrm>
          <a:off x="958850" y="1257300"/>
          <a:ext cx="736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560" imgH="1002960" progId="Equation.DSMT4">
                  <p:embed/>
                </p:oleObj>
              </mc:Choice>
              <mc:Fallback>
                <p:oleObj name="Equation" r:id="rId2" imgW="736560" imgH="100296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850" y="1257300"/>
                        <a:ext cx="7366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7368448"/>
              </p:ext>
            </p:extLst>
          </p:nvPr>
        </p:nvGraphicFramePr>
        <p:xfrm>
          <a:off x="952500" y="2432050"/>
          <a:ext cx="736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6560" imgH="1002960" progId="Equation.DSMT4">
                  <p:embed/>
                </p:oleObj>
              </mc:Choice>
              <mc:Fallback>
                <p:oleObj name="Equation" r:id="rId4" imgW="736560" imgH="100296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2432050"/>
                        <a:ext cx="7366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717321"/>
              </p:ext>
            </p:extLst>
          </p:nvPr>
        </p:nvGraphicFramePr>
        <p:xfrm>
          <a:off x="1720314" y="1310716"/>
          <a:ext cx="685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85800" imgH="876300" progId="Equation.DSMT4">
                  <p:embed/>
                </p:oleObj>
              </mc:Choice>
              <mc:Fallback>
                <p:oleObj name="Equation" r:id="rId6" imgW="685800" imgH="87630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314" y="1310716"/>
                        <a:ext cx="685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3340363"/>
              </p:ext>
            </p:extLst>
          </p:nvPr>
        </p:nvGraphicFramePr>
        <p:xfrm>
          <a:off x="2482314" y="1340528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586" imgH="837836" progId="Equation.DSMT4">
                  <p:embed/>
                </p:oleObj>
              </mc:Choice>
              <mc:Fallback>
                <p:oleObj name="Equation" r:id="rId8" imgW="723586" imgH="837836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2314" y="1340528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2838276"/>
              </p:ext>
            </p:extLst>
          </p:nvPr>
        </p:nvGraphicFramePr>
        <p:xfrm>
          <a:off x="1714500" y="2486002"/>
          <a:ext cx="685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85800" imgH="876300" progId="Equation.DSMT4">
                  <p:embed/>
                </p:oleObj>
              </mc:Choice>
              <mc:Fallback>
                <p:oleObj name="Equation" r:id="rId10" imgW="685800" imgH="87630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2486002"/>
                        <a:ext cx="685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2589337"/>
              </p:ext>
            </p:extLst>
          </p:nvPr>
        </p:nvGraphicFramePr>
        <p:xfrm>
          <a:off x="2514600" y="2486002"/>
          <a:ext cx="723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23586" imgH="875920" progId="Equation.DSMT4">
                  <p:embed/>
                </p:oleObj>
              </mc:Choice>
              <mc:Fallback>
                <p:oleObj name="Equation" r:id="rId12" imgW="723586" imgH="875920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486002"/>
                        <a:ext cx="7239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Simplify each expression by using the appropriate rules for exponents.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10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 typeface="+mj-lt"/>
              <a:buAutoNum type="alphaLcPeriod"/>
              <a:defRPr/>
            </a:pPr>
            <a:r>
              <a:rPr lang="en-US" sz="2800" noProof="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Combinations of Rules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9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1654890"/>
              </p:ext>
            </p:extLst>
          </p:nvPr>
        </p:nvGraphicFramePr>
        <p:xfrm>
          <a:off x="952500" y="2318274"/>
          <a:ext cx="11049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04840" imgH="1054080" progId="Equation.DSMT4">
                  <p:embed/>
                </p:oleObj>
              </mc:Choice>
              <mc:Fallback>
                <p:oleObj name="Equation" r:id="rId2" imgW="1104840" imgH="1054080" progId="Equation.DSMT4">
                  <p:embed/>
                  <p:pic>
                    <p:nvPicPr>
                      <p:cNvPr id="0" name="Picture 6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2318274"/>
                        <a:ext cx="11049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1254264"/>
              </p:ext>
            </p:extLst>
          </p:nvPr>
        </p:nvGraphicFramePr>
        <p:xfrm>
          <a:off x="2209801" y="4445000"/>
          <a:ext cx="1301745" cy="118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08100" imgH="1193800" progId="Equation.DSMT4">
                  <p:embed/>
                </p:oleObj>
              </mc:Choice>
              <mc:Fallback>
                <p:oleObj name="Equation" r:id="rId4" imgW="1308100" imgH="119380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1" y="4445000"/>
                        <a:ext cx="1301745" cy="118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269122"/>
              </p:ext>
            </p:extLst>
          </p:nvPr>
        </p:nvGraphicFramePr>
        <p:xfrm>
          <a:off x="995363" y="4406900"/>
          <a:ext cx="1119187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04840" imgH="1054080" progId="Equation.DSMT4">
                  <p:embed/>
                </p:oleObj>
              </mc:Choice>
              <mc:Fallback>
                <p:oleObj name="Equation" r:id="rId6" imgW="1104840" imgH="105408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363" y="4406900"/>
                        <a:ext cx="1119187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7588976"/>
              </p:ext>
            </p:extLst>
          </p:nvPr>
        </p:nvGraphicFramePr>
        <p:xfrm>
          <a:off x="3663950" y="4445000"/>
          <a:ext cx="14732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73200" imgH="1016000" progId="Equation.DSMT4">
                  <p:embed/>
                </p:oleObj>
              </mc:Choice>
              <mc:Fallback>
                <p:oleObj name="Equation" r:id="rId8" imgW="1473200" imgH="101600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3950" y="4445000"/>
                        <a:ext cx="14732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418240"/>
              </p:ext>
            </p:extLst>
          </p:nvPr>
        </p:nvGraphicFramePr>
        <p:xfrm>
          <a:off x="5295900" y="4512958"/>
          <a:ext cx="1079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79500" imgH="939800" progId="Equation.DSMT4">
                  <p:embed/>
                </p:oleObj>
              </mc:Choice>
              <mc:Fallback>
                <p:oleObj name="Equation" r:id="rId10" imgW="1079500" imgH="93980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4512958"/>
                        <a:ext cx="1079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521284"/>
              </p:ext>
            </p:extLst>
          </p:nvPr>
        </p:nvGraphicFramePr>
        <p:xfrm>
          <a:off x="5160076" y="2294334"/>
          <a:ext cx="1167907" cy="108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80800" imgH="1091880" progId="Equation.DSMT4">
                  <p:embed/>
                </p:oleObj>
              </mc:Choice>
              <mc:Fallback>
                <p:oleObj name="Equation" r:id="rId12" imgW="1180800" imgH="1091880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0076" y="2294334"/>
                        <a:ext cx="1167907" cy="108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648200" y="2557066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/>
              <a:t>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+mj-lt"/>
              <a:buAutoNum type="alphaLcPeriod" startAt="2"/>
              <a:tabLst>
                <a:tab pos="355600" algn="l"/>
                <a:tab pos="452438" algn="l"/>
              </a:tabLst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Method 1: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Simplify inside the parentheses first.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/>
          </a:p>
          <a:p>
            <a:pPr>
              <a:spcBef>
                <a:spcPts val="3000"/>
              </a:spcBef>
              <a:tabLst>
                <a:tab pos="355600" algn="l"/>
              </a:tabLst>
              <a:defRPr/>
            </a:pPr>
            <a:r>
              <a:rPr lang="en-US" sz="2800" b="1" dirty="0"/>
              <a:t>	 Method 2:</a:t>
            </a:r>
            <a:r>
              <a:rPr lang="en-US" sz="2800" dirty="0"/>
              <a:t>  Apply the power of a quotient rule first.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Combinations of Rules for Exponents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9" name="Object 6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313059751"/>
              </p:ext>
            </p:extLst>
          </p:nvPr>
        </p:nvGraphicFramePr>
        <p:xfrm>
          <a:off x="985838" y="1905000"/>
          <a:ext cx="11811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80800" imgH="1091880" progId="Equation.DSMT4">
                  <p:embed/>
                </p:oleObj>
              </mc:Choice>
              <mc:Fallback>
                <p:oleObj name="Equation" r:id="rId2" imgW="1180800" imgH="1091880" progId="Equation.DSMT4">
                  <p:embed/>
                  <p:pic>
                    <p:nvPicPr>
                      <p:cNvPr id="0" name="Picture 12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838" y="1905000"/>
                        <a:ext cx="11811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905641"/>
              </p:ext>
            </p:extLst>
          </p:nvPr>
        </p:nvGraphicFramePr>
        <p:xfrm>
          <a:off x="2205388" y="2133600"/>
          <a:ext cx="2032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2000" imgH="635000" progId="Equation.DSMT4">
                  <p:embed/>
                </p:oleObj>
              </mc:Choice>
              <mc:Fallback>
                <p:oleObj name="Equation" r:id="rId4" imgW="2032000" imgH="635000" progId="Equation.DSMT4">
                  <p:embed/>
                  <p:pic>
                    <p:nvPicPr>
                      <p:cNvPr id="0" name="Picture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5388" y="2133600"/>
                        <a:ext cx="20320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8452025"/>
              </p:ext>
            </p:extLst>
          </p:nvPr>
        </p:nvGraphicFramePr>
        <p:xfrm>
          <a:off x="4269138" y="2133600"/>
          <a:ext cx="1676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75673" imgH="634725" progId="Equation.DSMT4">
                  <p:embed/>
                </p:oleObj>
              </mc:Choice>
              <mc:Fallback>
                <p:oleObj name="Equation" r:id="rId6" imgW="1675673" imgH="634725" progId="Equation.DSMT4">
                  <p:embed/>
                  <p:pic>
                    <p:nvPicPr>
                      <p:cNvPr id="0" name="Picture 1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9138" y="2133600"/>
                        <a:ext cx="1676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0156317"/>
              </p:ext>
            </p:extLst>
          </p:nvPr>
        </p:nvGraphicFramePr>
        <p:xfrm>
          <a:off x="5977288" y="2228314"/>
          <a:ext cx="1447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47800" imgH="381000" progId="Equation.DSMT4">
                  <p:embed/>
                </p:oleObj>
              </mc:Choice>
              <mc:Fallback>
                <p:oleObj name="Equation" r:id="rId8" imgW="1447800" imgH="381000" progId="Equation.DSMT4">
                  <p:embed/>
                  <p:pic>
                    <p:nvPicPr>
                      <p:cNvPr id="0" name="Picture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7288" y="2228314"/>
                        <a:ext cx="1447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0368631"/>
              </p:ext>
            </p:extLst>
          </p:nvPr>
        </p:nvGraphicFramePr>
        <p:xfrm>
          <a:off x="7456838" y="2041548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77900" imgH="838200" progId="Equation.DSMT4">
                  <p:embed/>
                </p:oleObj>
              </mc:Choice>
              <mc:Fallback>
                <p:oleObj name="Equation" r:id="rId10" imgW="977900" imgH="838200" progId="Equation.DSMT4">
                  <p:embed/>
                  <p:pic>
                    <p:nvPicPr>
                      <p:cNvPr id="0" name="Picture 1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6838" y="2041548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963986"/>
              </p:ext>
            </p:extLst>
          </p:nvPr>
        </p:nvGraphicFramePr>
        <p:xfrm>
          <a:off x="2210666" y="3733800"/>
          <a:ext cx="13843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84300" imgH="1282700" progId="Equation.DSMT4">
                  <p:embed/>
                </p:oleObj>
              </mc:Choice>
              <mc:Fallback>
                <p:oleObj name="Equation" r:id="rId12" imgW="1384300" imgH="1282700" progId="Equation.DSMT4">
                  <p:embed/>
                  <p:pic>
                    <p:nvPicPr>
                      <p:cNvPr id="0" name="Picture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0666" y="3733800"/>
                        <a:ext cx="13843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6226240"/>
              </p:ext>
            </p:extLst>
          </p:nvPr>
        </p:nvGraphicFramePr>
        <p:xfrm>
          <a:off x="990600" y="3829050"/>
          <a:ext cx="11811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80800" imgH="1091880" progId="Equation.DSMT4">
                  <p:embed/>
                </p:oleObj>
              </mc:Choice>
              <mc:Fallback>
                <p:oleObj name="Equation" r:id="rId14" imgW="1180800" imgH="1091880" progId="Equation.DSMT4">
                  <p:embed/>
                  <p:pic>
                    <p:nvPicPr>
                      <p:cNvPr id="0" name="Picture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829050"/>
                        <a:ext cx="11811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2882268"/>
              </p:ext>
            </p:extLst>
          </p:nvPr>
        </p:nvGraphicFramePr>
        <p:xfrm>
          <a:off x="3671166" y="3886200"/>
          <a:ext cx="1511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11300" imgH="939800" progId="Equation.DSMT4">
                  <p:embed/>
                </p:oleObj>
              </mc:Choice>
              <mc:Fallback>
                <p:oleObj name="Equation" r:id="rId16" imgW="1511300" imgH="939800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166" y="3886200"/>
                        <a:ext cx="15113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8912625"/>
              </p:ext>
            </p:extLst>
          </p:nvPr>
        </p:nvGraphicFramePr>
        <p:xfrm>
          <a:off x="2210666" y="5210244"/>
          <a:ext cx="1701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01800" imgH="393700" progId="Equation.DSMT4">
                  <p:embed/>
                </p:oleObj>
              </mc:Choice>
              <mc:Fallback>
                <p:oleObj name="Equation" r:id="rId18" imgW="1701800" imgH="39370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0666" y="5210244"/>
                        <a:ext cx="1701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2080590"/>
              </p:ext>
            </p:extLst>
          </p:nvPr>
        </p:nvGraphicFramePr>
        <p:xfrm>
          <a:off x="5258666" y="3937000"/>
          <a:ext cx="1168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68400" imgH="876300" progId="Equation.DSMT4">
                  <p:embed/>
                </p:oleObj>
              </mc:Choice>
              <mc:Fallback>
                <p:oleObj name="Equation" r:id="rId20" imgW="1168400" imgH="876300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8666" y="3937000"/>
                        <a:ext cx="1168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7079537"/>
              </p:ext>
            </p:extLst>
          </p:nvPr>
        </p:nvGraphicFramePr>
        <p:xfrm>
          <a:off x="3988666" y="5216594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20227" imgH="380835" progId="Equation.DSMT4">
                  <p:embed/>
                </p:oleObj>
              </mc:Choice>
              <mc:Fallback>
                <p:oleObj name="Equation" r:id="rId22" imgW="1320227" imgH="380835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8666" y="5216594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022261"/>
              </p:ext>
            </p:extLst>
          </p:nvPr>
        </p:nvGraphicFramePr>
        <p:xfrm>
          <a:off x="5379316" y="50292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77900" imgH="838200" progId="Equation.DSMT4">
                  <p:embed/>
                </p:oleObj>
              </mc:Choice>
              <mc:Fallback>
                <p:oleObj name="Equation" r:id="rId24" imgW="977900" imgH="8382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9316" y="50292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10058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/>
              <a:t>Note that the answer is the same even though the rules were applied in a different order. </a:t>
            </a:r>
          </a:p>
        </p:txBody>
      </p:sp>
      <p:sp>
        <p:nvSpPr>
          <p:cNvPr id="7" name="Rectangle 5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Using Combinations of Rules for Exponents (cont.)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Simplify:  </a:t>
            </a:r>
          </a:p>
          <a:p>
            <a:pPr>
              <a:spcBef>
                <a:spcPts val="1800"/>
              </a:spcBef>
              <a:spcAft>
                <a:spcPts val="600"/>
              </a:spcAft>
              <a:buFont typeface="Courier New" pitchFamily="49" charset="0"/>
              <a:buNone/>
            </a:pPr>
            <a:r>
              <a:rPr lang="en-US" sz="2800" b="1" dirty="0"/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sz="2800" b="1" dirty="0"/>
              <a:t>Method 1:</a:t>
            </a:r>
            <a:r>
              <a:rPr lang="en-US" sz="2800" dirty="0"/>
              <a:t> Use the ideas of reciprocals first.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dirty="0"/>
          </a:p>
          <a:p>
            <a:pPr>
              <a:spcBef>
                <a:spcPts val="2400"/>
              </a:spcBef>
              <a:buFont typeface="Courier New" pitchFamily="49" charset="0"/>
              <a:buNone/>
            </a:pPr>
            <a:r>
              <a:rPr lang="en-US" sz="2800" b="1" dirty="0"/>
              <a:t>Method 2:</a:t>
            </a:r>
            <a:r>
              <a:rPr lang="en-US" sz="2800" dirty="0"/>
              <a:t> Apply the power of a quotient rule first.</a:t>
            </a:r>
          </a:p>
          <a:p>
            <a:pPr>
              <a:buFont typeface="Courier New" pitchFamily="49" charset="0"/>
              <a:buNone/>
            </a:pPr>
            <a:endParaRPr lang="en-US" sz="2800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Two Approaches with Fractional Expressions and Negative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7304012"/>
              </p:ext>
            </p:extLst>
          </p:nvPr>
        </p:nvGraphicFramePr>
        <p:xfrm>
          <a:off x="1892300" y="1041400"/>
          <a:ext cx="10033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960" imgH="1091880" progId="Equation.DSMT4">
                  <p:embed/>
                </p:oleObj>
              </mc:Choice>
              <mc:Fallback>
                <p:oleObj name="Equation" r:id="rId2" imgW="1002960" imgH="1091880" progId="Equation.DSMT4">
                  <p:embed/>
                  <p:pic>
                    <p:nvPicPr>
                      <p:cNvPr id="0" name="Picture 10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041400"/>
                        <a:ext cx="10033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0521053"/>
              </p:ext>
            </p:extLst>
          </p:nvPr>
        </p:nvGraphicFramePr>
        <p:xfrm>
          <a:off x="2520950" y="2895600"/>
          <a:ext cx="10033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02960" imgH="1091880" progId="Equation.DSMT4">
                  <p:embed/>
                </p:oleObj>
              </mc:Choice>
              <mc:Fallback>
                <p:oleObj name="Equation" r:id="rId4" imgW="1002960" imgH="1091880" progId="Equation.DSMT4">
                  <p:embed/>
                  <p:pic>
                    <p:nvPicPr>
                      <p:cNvPr id="0" name="Picture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0950" y="2895600"/>
                        <a:ext cx="10033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2127737"/>
              </p:ext>
            </p:extLst>
          </p:nvPr>
        </p:nvGraphicFramePr>
        <p:xfrm>
          <a:off x="2597150" y="4603750"/>
          <a:ext cx="10033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02960" imgH="1091880" progId="Equation.DSMT4">
                  <p:embed/>
                </p:oleObj>
              </mc:Choice>
              <mc:Fallback>
                <p:oleObj name="Equation" r:id="rId6" imgW="1002960" imgH="1091880" progId="Equation.DSMT4">
                  <p:embed/>
                  <p:pic>
                    <p:nvPicPr>
                      <p:cNvPr id="0" name="Picture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7150" y="4603750"/>
                        <a:ext cx="1003300" cy="109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9170516"/>
              </p:ext>
            </p:extLst>
          </p:nvPr>
        </p:nvGraphicFramePr>
        <p:xfrm>
          <a:off x="3594100" y="2895600"/>
          <a:ext cx="11430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3000" imgH="1091880" progId="Equation.DSMT4">
                  <p:embed/>
                </p:oleObj>
              </mc:Choice>
              <mc:Fallback>
                <p:oleObj name="Equation" r:id="rId8" imgW="1143000" imgH="109188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4100" y="2895600"/>
                        <a:ext cx="11430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726406"/>
              </p:ext>
            </p:extLst>
          </p:nvPr>
        </p:nvGraphicFramePr>
        <p:xfrm>
          <a:off x="4800600" y="2959054"/>
          <a:ext cx="939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39800" imgH="927100" progId="Equation.DSMT4">
                  <p:embed/>
                </p:oleObj>
              </mc:Choice>
              <mc:Fallback>
                <p:oleObj name="Equation" r:id="rId10" imgW="939800" imgH="9271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959054"/>
                        <a:ext cx="939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/>
        </p:nvGraphicFramePr>
        <p:xfrm>
          <a:off x="5791200" y="3003550"/>
          <a:ext cx="787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87400" imgH="876300" progId="Equation.DSMT4">
                  <p:embed/>
                </p:oleObj>
              </mc:Choice>
              <mc:Fallback>
                <p:oleObj name="Equation" r:id="rId12" imgW="787400" imgH="8763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003550"/>
                        <a:ext cx="787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7142740"/>
              </p:ext>
            </p:extLst>
          </p:nvPr>
        </p:nvGraphicFramePr>
        <p:xfrm>
          <a:off x="3667125" y="4508500"/>
          <a:ext cx="11938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93800" imgH="1282700" progId="Equation.DSMT4">
                  <p:embed/>
                </p:oleObj>
              </mc:Choice>
              <mc:Fallback>
                <p:oleObj name="Equation" r:id="rId14" imgW="1193800" imgH="128270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125" y="4508500"/>
                        <a:ext cx="11938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9130896"/>
              </p:ext>
            </p:extLst>
          </p:nvPr>
        </p:nvGraphicFramePr>
        <p:xfrm>
          <a:off x="4921250" y="4670402"/>
          <a:ext cx="1054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54100" imgH="939800" progId="Equation.DSMT4">
                  <p:embed/>
                </p:oleObj>
              </mc:Choice>
              <mc:Fallback>
                <p:oleObj name="Equation" r:id="rId16" imgW="1054100" imgH="93980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250" y="4670402"/>
                        <a:ext cx="1054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8201634"/>
              </p:ext>
            </p:extLst>
          </p:nvPr>
        </p:nvGraphicFramePr>
        <p:xfrm>
          <a:off x="6035675" y="4670402"/>
          <a:ext cx="914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14400" imgH="939800" progId="Equation.DSMT4">
                  <p:embed/>
                </p:oleObj>
              </mc:Choice>
              <mc:Fallback>
                <p:oleObj name="Equation" r:id="rId18" imgW="914400" imgH="93980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5675" y="4670402"/>
                        <a:ext cx="914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9039850"/>
              </p:ext>
            </p:extLst>
          </p:nvPr>
        </p:nvGraphicFramePr>
        <p:xfrm>
          <a:off x="7010400" y="4673508"/>
          <a:ext cx="787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87400" imgH="876300" progId="Equation.DSMT4">
                  <p:embed/>
                </p:oleObj>
              </mc:Choice>
              <mc:Fallback>
                <p:oleObj name="Equation" r:id="rId20" imgW="787400" imgH="87630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4673508"/>
                        <a:ext cx="787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198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/>
              <a:t>This example involves the application of a variety of steps. Study it carefully and see if you can get the same result by following a different sequence of steps.</a:t>
            </a:r>
          </a:p>
          <a:p>
            <a:endParaRPr lang="en-US" sz="2000" dirty="0"/>
          </a:p>
          <a:p>
            <a:pPr>
              <a:spcBef>
                <a:spcPts val="600"/>
              </a:spcBef>
            </a:pPr>
            <a:r>
              <a:rPr lang="en-US" sz="2800" dirty="0"/>
              <a:t>Simplify:</a:t>
            </a:r>
          </a:p>
          <a:p>
            <a:endParaRPr lang="en-US" sz="2800" dirty="0"/>
          </a:p>
          <a:p>
            <a:r>
              <a:rPr lang="en-US" sz="2800" b="1" dirty="0"/>
              <a:t>Solution</a:t>
            </a:r>
          </a:p>
          <a:p>
            <a:pPr>
              <a:spcBef>
                <a:spcPts val="900"/>
              </a:spcBef>
            </a:pPr>
            <a:r>
              <a:rPr lang="en-US" sz="2800" b="1" dirty="0"/>
              <a:t>Method 1:</a:t>
            </a:r>
            <a:r>
              <a:rPr lang="en-US" sz="2800" dirty="0"/>
              <a:t> Simplify inside the parentheses first.</a:t>
            </a:r>
            <a:endParaRPr lang="en-US" sz="2800" b="1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A More Complex Problem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247054"/>
              </p:ext>
            </p:extLst>
          </p:nvPr>
        </p:nvGraphicFramePr>
        <p:xfrm>
          <a:off x="1883834" y="2630838"/>
          <a:ext cx="30734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73400" imgH="1092200" progId="Equation.DSMT4">
                  <p:embed/>
                </p:oleObj>
              </mc:Choice>
              <mc:Fallback>
                <p:oleObj name="Equation" r:id="rId2" imgW="3073400" imgH="1092200" progId="Equation.DSMT4">
                  <p:embed/>
                  <p:pic>
                    <p:nvPicPr>
                      <p:cNvPr id="0" name="Picture 3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3834" y="2630838"/>
                        <a:ext cx="30734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1026465"/>
              </p:ext>
            </p:extLst>
          </p:nvPr>
        </p:nvGraphicFramePr>
        <p:xfrm>
          <a:off x="781050" y="4800600"/>
          <a:ext cx="30226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22560" imgH="1091880" progId="Equation.DSMT4">
                  <p:embed/>
                </p:oleObj>
              </mc:Choice>
              <mc:Fallback>
                <p:oleObj name="Equation" r:id="rId4" imgW="3022560" imgH="109188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050" y="4800600"/>
                        <a:ext cx="30226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9009830"/>
              </p:ext>
            </p:extLst>
          </p:nvPr>
        </p:nvGraphicFramePr>
        <p:xfrm>
          <a:off x="3890963" y="4868863"/>
          <a:ext cx="4529137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73520" imgH="1002960" progId="Equation.DSMT4">
                  <p:embed/>
                </p:oleObj>
              </mc:Choice>
              <mc:Fallback>
                <p:oleObj name="Equation" r:id="rId6" imgW="4673520" imgH="100296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0963" y="4868863"/>
                        <a:ext cx="4529137" cy="979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7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A More Complex Problem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3827066"/>
              </p:ext>
            </p:extLst>
          </p:nvPr>
        </p:nvGraphicFramePr>
        <p:xfrm>
          <a:off x="598488" y="1143000"/>
          <a:ext cx="3209925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14520" imgH="1002960" progId="Equation.DSMT4">
                  <p:embed/>
                </p:oleObj>
              </mc:Choice>
              <mc:Fallback>
                <p:oleObj name="Equation" r:id="rId2" imgW="3314520" imgH="1002960" progId="Equation.DSMT4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88" y="1143000"/>
                        <a:ext cx="3209925" cy="979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3389210"/>
              </p:ext>
            </p:extLst>
          </p:nvPr>
        </p:nvGraphicFramePr>
        <p:xfrm>
          <a:off x="609600" y="2170112"/>
          <a:ext cx="4994275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155920" imgH="1002960" progId="Equation.DSMT4">
                  <p:embed/>
                </p:oleObj>
              </mc:Choice>
              <mc:Fallback>
                <p:oleObj name="Equation" r:id="rId4" imgW="5155920" imgH="1002960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170112"/>
                        <a:ext cx="4994275" cy="979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3757556"/>
              </p:ext>
            </p:extLst>
          </p:nvPr>
        </p:nvGraphicFramePr>
        <p:xfrm>
          <a:off x="622300" y="3200400"/>
          <a:ext cx="2882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70640" imgH="923400" progId="Equation.DSMT4">
                  <p:embed/>
                </p:oleObj>
              </mc:Choice>
              <mc:Fallback>
                <p:oleObj name="Equation" r:id="rId6" imgW="2870640" imgH="923400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3200400"/>
                        <a:ext cx="28829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2250649"/>
              </p:ext>
            </p:extLst>
          </p:nvPr>
        </p:nvGraphicFramePr>
        <p:xfrm>
          <a:off x="685800" y="4329529"/>
          <a:ext cx="1524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08400" imgH="886680" progId="Equation.DSMT4">
                  <p:embed/>
                </p:oleObj>
              </mc:Choice>
              <mc:Fallback>
                <p:oleObj name="Equation" r:id="rId8" imgW="1508400" imgH="886680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329529"/>
                        <a:ext cx="1524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0784683"/>
              </p:ext>
            </p:extLst>
          </p:nvPr>
        </p:nvGraphicFramePr>
        <p:xfrm>
          <a:off x="2438400" y="4382113"/>
          <a:ext cx="1320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20227" imgH="901309" progId="Equation.DSMT4">
                  <p:embed/>
                </p:oleObj>
              </mc:Choice>
              <mc:Fallback>
                <p:oleObj name="Equation" r:id="rId10" imgW="1320227" imgH="901309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382113"/>
                        <a:ext cx="1320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99422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Summary of the Rules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following rules are true for any nonzero real number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 and integers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i="0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exponent 1: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30000" dirty="0">
                <a:solidFill>
                  <a:srgbClr val="0000FF"/>
                </a:solidFill>
              </a:rPr>
              <a:t>1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exponent 0: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30000" dirty="0">
                <a:solidFill>
                  <a:srgbClr val="0000FF"/>
                </a:solidFill>
              </a:rPr>
              <a:t>0</a:t>
            </a:r>
            <a:r>
              <a:rPr lang="en-US" i="0" dirty="0">
                <a:solidFill>
                  <a:srgbClr val="0000FF"/>
                </a:solidFill>
              </a:rPr>
              <a:t> = </a:t>
            </a:r>
            <a:r>
              <a:rPr lang="en-US" b="1" i="0" dirty="0">
                <a:solidFill>
                  <a:srgbClr val="0000FF"/>
                </a:solidFill>
              </a:rPr>
              <a:t>1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product rule: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</a:t>
            </a:r>
            <a:r>
              <a:rPr lang="en-US" i="0" dirty="0">
                <a:solidFill>
                  <a:srgbClr val="0000FF"/>
                </a:solidFill>
              </a:rPr>
              <a:t> ·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  <a:r>
              <a:rPr lang="en-US" i="0" dirty="0">
                <a:solidFill>
                  <a:srgbClr val="0000FF"/>
                </a:solidFill>
              </a:rPr>
              <a:t> 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30000" dirty="0">
                <a:solidFill>
                  <a:srgbClr val="0000FF"/>
                </a:solidFill>
              </a:rPr>
              <a:t>m</a:t>
            </a:r>
            <a:r>
              <a:rPr lang="en-US" b="1" baseline="30000" dirty="0">
                <a:solidFill>
                  <a:srgbClr val="0000FF"/>
                </a:solidFill>
              </a:rPr>
              <a:t> </a:t>
            </a:r>
            <a:r>
              <a:rPr lang="en-US" b="1" i="0" baseline="30000" dirty="0">
                <a:solidFill>
                  <a:srgbClr val="0000FF"/>
                </a:solidFill>
              </a:rPr>
              <a:t>+ </a:t>
            </a:r>
            <a:r>
              <a:rPr lang="en-US" b="1" i="1" baseline="30000" dirty="0">
                <a:solidFill>
                  <a:srgbClr val="0000FF"/>
                </a:solidFill>
              </a:rPr>
              <a:t>n</a:t>
            </a:r>
          </a:p>
          <a:p>
            <a:pPr marL="514350" indent="-514350">
              <a:spcBef>
                <a:spcPct val="550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quotient rule: </a:t>
            </a:r>
          </a:p>
          <a:p>
            <a:pPr marL="514350" indent="-514350">
              <a:spcBef>
                <a:spcPct val="1000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i="0" dirty="0">
                <a:solidFill>
                  <a:srgbClr val="000000"/>
                </a:solidFill>
              </a:rPr>
              <a:t>Negative exponents: </a:t>
            </a:r>
          </a:p>
          <a:p>
            <a:pPr marL="0" indent="0">
              <a:spcBef>
                <a:spcPct val="100000"/>
              </a:spcBef>
              <a:buFont typeface="Courier New" pitchFamily="49" charset="0"/>
              <a:buNone/>
              <a:tabLst>
                <a:tab pos="463550" algn="l"/>
              </a:tabLst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001200"/>
              </p:ext>
            </p:extLst>
          </p:nvPr>
        </p:nvGraphicFramePr>
        <p:xfrm>
          <a:off x="3810000" y="3886200"/>
          <a:ext cx="1447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47800" imgH="889000" progId="Equation.DSMT4">
                  <p:embed/>
                </p:oleObj>
              </mc:Choice>
              <mc:Fallback>
                <p:oleObj name="Equation" r:id="rId2" imgW="1447800" imgH="8890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886200"/>
                        <a:ext cx="14478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5716615"/>
              </p:ext>
            </p:extLst>
          </p:nvPr>
        </p:nvGraphicFramePr>
        <p:xfrm>
          <a:off x="4114800" y="47244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57300" imgH="838200" progId="Equation.DSMT4">
                  <p:embed/>
                </p:oleObj>
              </mc:Choice>
              <mc:Fallback>
                <p:oleObj name="Equation" r:id="rId4" imgW="1257300" imgH="8382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724400"/>
                        <a:ext cx="125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A More Complex Problem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2103"/>
              </p:ext>
            </p:extLst>
          </p:nvPr>
        </p:nvGraphicFramePr>
        <p:xfrm>
          <a:off x="566738" y="1895475"/>
          <a:ext cx="30226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22560" imgH="1091880" progId="Equation.DSMT4">
                  <p:embed/>
                </p:oleObj>
              </mc:Choice>
              <mc:Fallback>
                <p:oleObj name="Equation" r:id="rId2" imgW="3022560" imgH="1091880" progId="Equation.DSMT4">
                  <p:embed/>
                  <p:pic>
                    <p:nvPicPr>
                      <p:cNvPr id="0" name="Picture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738" y="1895475"/>
                        <a:ext cx="30226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0144515"/>
              </p:ext>
            </p:extLst>
          </p:nvPr>
        </p:nvGraphicFramePr>
        <p:xfrm>
          <a:off x="3597275" y="1958975"/>
          <a:ext cx="4764088" cy="1027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749480" imgH="1015920" progId="Equation.DSMT4">
                  <p:embed/>
                </p:oleObj>
              </mc:Choice>
              <mc:Fallback>
                <p:oleObj name="Equation" r:id="rId4" imgW="4749480" imgH="1015920" progId="Equation.DSMT4">
                  <p:embed/>
                  <p:pic>
                    <p:nvPicPr>
                      <p:cNvPr id="0" name="Picture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7275" y="1958975"/>
                        <a:ext cx="4764088" cy="1027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271885"/>
              </p:ext>
            </p:extLst>
          </p:nvPr>
        </p:nvGraphicFramePr>
        <p:xfrm>
          <a:off x="3664486" y="3301354"/>
          <a:ext cx="3517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17900" imgH="939800" progId="Equation.DSMT4">
                  <p:embed/>
                </p:oleObj>
              </mc:Choice>
              <mc:Fallback>
                <p:oleObj name="Equation" r:id="rId6" imgW="3517900" imgH="939800" progId="Equation.DSMT4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4486" y="3301354"/>
                        <a:ext cx="35179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1579043"/>
              </p:ext>
            </p:extLst>
          </p:nvPr>
        </p:nvGraphicFramePr>
        <p:xfrm>
          <a:off x="3664486" y="4546600"/>
          <a:ext cx="2540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40000" imgH="939800" progId="Equation.DSMT4">
                  <p:embed/>
                </p:oleObj>
              </mc:Choice>
              <mc:Fallback>
                <p:oleObj name="Equation" r:id="rId8" imgW="2540000" imgH="939800" progId="Equation.DSMT4">
                  <p:embed/>
                  <p:pic>
                    <p:nvPicPr>
                      <p:cNvPr id="0" name="Picture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4486" y="4546600"/>
                        <a:ext cx="2540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48640"/>
          </a:xfrm>
        </p:spPr>
        <p:txBody>
          <a:bodyPr/>
          <a:lstStyle/>
          <a:p>
            <a:r>
              <a:rPr lang="en-US" b="1" dirty="0"/>
              <a:t>Method 2:</a:t>
            </a:r>
            <a:r>
              <a:rPr lang="en-US" dirty="0"/>
              <a:t> Apply the power of a quotient rule first.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4623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A More Complex Problem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2780259"/>
              </p:ext>
            </p:extLst>
          </p:nvPr>
        </p:nvGraphicFramePr>
        <p:xfrm>
          <a:off x="3314700" y="2482935"/>
          <a:ext cx="2298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98700" imgH="876300" progId="Equation.DSMT4">
                  <p:embed/>
                </p:oleObj>
              </mc:Choice>
              <mc:Fallback>
                <p:oleObj name="Equation" r:id="rId2" imgW="2298700" imgH="876300" progId="Equation.DSMT4">
                  <p:embed/>
                  <p:pic>
                    <p:nvPicPr>
                      <p:cNvPr id="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2482935"/>
                        <a:ext cx="2298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4041539"/>
              </p:ext>
            </p:extLst>
          </p:nvPr>
        </p:nvGraphicFramePr>
        <p:xfrm>
          <a:off x="3314700" y="1295400"/>
          <a:ext cx="1549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49400" imgH="939800" progId="Equation.DSMT4">
                  <p:embed/>
                </p:oleObj>
              </mc:Choice>
              <mc:Fallback>
                <p:oleObj name="Equation" r:id="rId4" imgW="1549400" imgH="939800" progId="Equation.DSMT4">
                  <p:embed/>
                  <p:pic>
                    <p:nvPicPr>
                      <p:cNvPr id="1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1295400"/>
                        <a:ext cx="1549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9529702"/>
              </p:ext>
            </p:extLst>
          </p:nvPr>
        </p:nvGraphicFramePr>
        <p:xfrm>
          <a:off x="3314700" y="3647440"/>
          <a:ext cx="1562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62100" imgH="876300" progId="Equation.DSMT4">
                  <p:embed/>
                </p:oleObj>
              </mc:Choice>
              <mc:Fallback>
                <p:oleObj name="Equation" r:id="rId6" imgW="1562100" imgH="876300" progId="Equation.DSMT4">
                  <p:embed/>
                  <p:pic>
                    <p:nvPicPr>
                      <p:cNvPr id="1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3647440"/>
                        <a:ext cx="1562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0667920"/>
              </p:ext>
            </p:extLst>
          </p:nvPr>
        </p:nvGraphicFramePr>
        <p:xfrm>
          <a:off x="3314700" y="4806716"/>
          <a:ext cx="1320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20227" imgH="901309" progId="Equation.DSMT4">
                  <p:embed/>
                </p:oleObj>
              </mc:Choice>
              <mc:Fallback>
                <p:oleObj name="Equation" r:id="rId8" imgW="1320227" imgH="901309" progId="Equation.DSMT4">
                  <p:embed/>
                  <p:pic>
                    <p:nvPicPr>
                      <p:cNvPr id="1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4806716"/>
                        <a:ext cx="1320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777D0-84E5-B4BB-B653-39397D3CA6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66210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Summary of the Rules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130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0" indent="0">
              <a:buFont typeface="Courier New" pitchFamily="49" charset="0"/>
              <a:buNone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following rules are true for any nonzero real numbers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 and integers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i="0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exponent 1: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46000" dirty="0">
                <a:solidFill>
                  <a:srgbClr val="0000FF"/>
                </a:solidFill>
              </a:rPr>
              <a:t>1</a:t>
            </a:r>
          </a:p>
          <a:p>
            <a:pPr marL="514350" indent="-514350">
              <a:buFont typeface="+mj-lt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	The exponent 0: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baseline="46000" dirty="0">
                <a:solidFill>
                  <a:srgbClr val="0000FF"/>
                </a:solidFill>
              </a:rPr>
              <a:t>0 </a:t>
            </a:r>
            <a:r>
              <a:rPr lang="en-US" b="1" i="0" dirty="0">
                <a:solidFill>
                  <a:srgbClr val="0000FF"/>
                </a:solidFill>
                <a:latin typeface="Symbol" pitchFamily="18" charset="2"/>
              </a:rPr>
              <a:t>= </a:t>
            </a:r>
            <a:r>
              <a:rPr lang="en-US" b="1" i="0" dirty="0">
                <a:solidFill>
                  <a:srgbClr val="0000FF"/>
                </a:solidFill>
              </a:rPr>
              <a:t>1</a:t>
            </a:r>
            <a:endParaRPr lang="en-US" i="0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product rule: 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46000" dirty="0">
                <a:solidFill>
                  <a:srgbClr val="0000FF"/>
                </a:solidFill>
              </a:rPr>
              <a:t>m</a:t>
            </a:r>
            <a:r>
              <a:rPr lang="en-US" i="0" dirty="0">
                <a:solidFill>
                  <a:srgbClr val="0000FF"/>
                </a:solidFill>
              </a:rPr>
              <a:t> ·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46000" dirty="0">
                <a:solidFill>
                  <a:srgbClr val="0000FF"/>
                </a:solidFill>
              </a:rPr>
              <a:t>n</a:t>
            </a:r>
            <a:r>
              <a:rPr lang="en-US" b="1" i="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1" baseline="46000" dirty="0">
                <a:solidFill>
                  <a:srgbClr val="0000FF"/>
                </a:solidFill>
              </a:rPr>
              <a:t>m</a:t>
            </a:r>
            <a:r>
              <a:rPr lang="en-US" b="1" baseline="46000" dirty="0">
                <a:solidFill>
                  <a:srgbClr val="0000FF"/>
                </a:solidFill>
              </a:rPr>
              <a:t> </a:t>
            </a:r>
            <a:r>
              <a:rPr lang="en-US" b="1" i="0" baseline="46000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b="1" i="1" baseline="46000" dirty="0">
                <a:solidFill>
                  <a:srgbClr val="0000FF"/>
                </a:solidFill>
              </a:rPr>
              <a:t>n</a:t>
            </a:r>
            <a:endParaRPr lang="en-US" i="1" dirty="0">
              <a:solidFill>
                <a:srgbClr val="0000FF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520700" algn="l"/>
              </a:tabLst>
            </a:pPr>
            <a:endParaRPr lang="en-US" sz="1200" b="1" i="0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4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quotient rule: </a:t>
            </a:r>
          </a:p>
          <a:p>
            <a:pPr marL="0" indent="0">
              <a:buFont typeface="Courier New" pitchFamily="49" charset="0"/>
              <a:buNone/>
              <a:tabLst>
                <a:tab pos="520700" algn="l"/>
              </a:tabLst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353762"/>
              </p:ext>
            </p:extLst>
          </p:nvPr>
        </p:nvGraphicFramePr>
        <p:xfrm>
          <a:off x="3816350" y="3810000"/>
          <a:ext cx="1511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11300" imgH="889000" progId="Equation.DSMT4">
                  <p:embed/>
                </p:oleObj>
              </mc:Choice>
              <mc:Fallback>
                <p:oleObj name="Equation" r:id="rId2" imgW="1511300" imgH="8890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6350" y="3810000"/>
                        <a:ext cx="15113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78887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3672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514350" indent="-514350">
              <a:spcBef>
                <a:spcPct val="45000"/>
              </a:spcBef>
              <a:buFont typeface="+mj-lt"/>
              <a:buAutoNum type="arabicPeriod" startAt="5"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514350" indent="-514350">
              <a:spcBef>
                <a:spcPct val="45000"/>
              </a:spcBef>
              <a:buFont typeface="+mj-lt"/>
              <a:buAutoNum type="arabicPeriod" startAt="5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Negative exponents: 	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 startAt="6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Power rule: </a:t>
            </a:r>
            <a:endParaRPr lang="en-US" sz="2800" baseline="46000" dirty="0">
              <a:solidFill>
                <a:srgbClr val="000000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rabicPeriod" startAt="7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Power of a product:  </a:t>
            </a:r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b="1" i="1" dirty="0">
                <a:solidFill>
                  <a:srgbClr val="0000FF"/>
                </a:solidFill>
              </a:rPr>
              <a:t>ab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="1" i="1" baseline="46000" dirty="0">
                <a:solidFill>
                  <a:srgbClr val="0000FF"/>
                </a:solidFill>
              </a:rPr>
              <a:t>n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Symbol" pitchFamily="18" charset="2"/>
              </a:rPr>
              <a:t>=  </a:t>
            </a:r>
            <a:r>
              <a:rPr lang="en-US" sz="2800" b="1" i="1" dirty="0" err="1">
                <a:solidFill>
                  <a:srgbClr val="0000FF"/>
                </a:solidFill>
              </a:rPr>
              <a:t>a</a:t>
            </a:r>
            <a:r>
              <a:rPr lang="en-US" sz="2800" b="1" i="1" baseline="46000" dirty="0" err="1">
                <a:solidFill>
                  <a:srgbClr val="0000FF"/>
                </a:solidFill>
              </a:rPr>
              <a:t>n</a:t>
            </a:r>
            <a:r>
              <a:rPr lang="en-US" sz="2800" b="1" i="1" dirty="0" err="1">
                <a:solidFill>
                  <a:srgbClr val="0000FF"/>
                </a:solidFill>
              </a:rPr>
              <a:t>b</a:t>
            </a:r>
            <a:r>
              <a:rPr lang="en-US" sz="2800" b="1" i="1" baseline="46000" dirty="0" err="1">
                <a:solidFill>
                  <a:srgbClr val="0000FF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.	</a:t>
            </a:r>
          </a:p>
          <a:p>
            <a:pPr marL="514350" indent="-514350">
              <a:spcBef>
                <a:spcPct val="100000"/>
              </a:spcBef>
              <a:buFont typeface="+mj-lt"/>
              <a:buAutoNum type="arabicPeriod" startAt="8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Power of a quotient:	</a:t>
            </a:r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Summary of the Rules for Exponents (cont.)</a:t>
            </a:r>
            <a:endParaRPr lang="en-US" dirty="0">
              <a:solidFill>
                <a:schemeClr val="accent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7597804"/>
              </p:ext>
            </p:extLst>
          </p:nvPr>
        </p:nvGraphicFramePr>
        <p:xfrm>
          <a:off x="4191000" y="1732386"/>
          <a:ext cx="1090613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79800" imgH="914040" progId="Equation.DSMT4">
                  <p:embed/>
                </p:oleObj>
              </mc:Choice>
              <mc:Fallback>
                <p:oleObj name="Equation" r:id="rId2" imgW="1279800" imgH="914040" progId="Equation.DSMT4">
                  <p:embed/>
                  <p:pic>
                    <p:nvPicPr>
                      <p:cNvPr id="0" name="Picture 2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732386"/>
                        <a:ext cx="1090613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6608710"/>
              </p:ext>
            </p:extLst>
          </p:nvPr>
        </p:nvGraphicFramePr>
        <p:xfrm>
          <a:off x="4103688" y="3816350"/>
          <a:ext cx="1625600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12800" imgH="1002960" progId="Equation.DSMT4">
                  <p:embed/>
                </p:oleObj>
              </mc:Choice>
              <mc:Fallback>
                <p:oleObj name="Equation" r:id="rId4" imgW="1612800" imgH="100296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3688" y="3816350"/>
                        <a:ext cx="1625600" cy="1014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>
            <a:extLst>
              <a:ext uri="{FF2B5EF4-FFF2-40B4-BE49-F238E27FC236}">
                <a16:creationId xmlns:a16="http://schemas.microsoft.com/office/drawing/2014/main" id="{03993920-F53F-B924-5F95-4757E659F3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7369000"/>
              </p:ext>
            </p:extLst>
          </p:nvPr>
        </p:nvGraphicFramePr>
        <p:xfrm>
          <a:off x="2839869" y="2482373"/>
          <a:ext cx="1765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65300" imgH="647700" progId="Equation.DSMT4">
                  <p:embed/>
                </p:oleObj>
              </mc:Choice>
              <mc:Fallback>
                <p:oleObj name="Equation" r:id="rId6" imgW="1765300" imgH="647700" progId="Equation.DSMT4">
                  <p:embed/>
                  <p:pic>
                    <p:nvPicPr>
                      <p:cNvPr id="8" name="Objec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9869" y="2482373"/>
                        <a:ext cx="1765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34712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is a nonzero real number and </a:t>
            </a:r>
            <a:r>
              <a:rPr lang="en-US" sz="2800" i="1" dirty="0">
                <a:solidFill>
                  <a:srgbClr val="000000"/>
                </a:solidFill>
              </a:rPr>
              <a:t>m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are integers, then</a:t>
            </a: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In other words, the value of a power raised to a power can be found by multiplying the exponents and keeping the base.</a:t>
            </a:r>
          </a:p>
        </p:txBody>
      </p:sp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Power Rule for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8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9976925"/>
              </p:ext>
            </p:extLst>
          </p:nvPr>
        </p:nvGraphicFramePr>
        <p:xfrm>
          <a:off x="3657600" y="2095500"/>
          <a:ext cx="1765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65300" imgH="647700" progId="Equation.DSMT4">
                  <p:embed/>
                </p:oleObj>
              </mc:Choice>
              <mc:Fallback>
                <p:oleObj name="Equation" r:id="rId2" imgW="1765300" imgH="647700" progId="Equation.DSMT4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095500"/>
                        <a:ext cx="1765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Simplify each expression by using the power rule for exponents.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Font typeface="+mj-lt"/>
              <a:buAutoNum type="alphaLcPeriod"/>
              <a:defRPr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lphaLcPeriod"/>
              <a:defRPr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lphaLcPeriod"/>
              <a:defRPr/>
            </a:pPr>
            <a:r>
              <a:rPr lang="en-US" sz="2800" noProof="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Using the Power Rule for Exponents</a:t>
            </a:r>
            <a:endParaRPr lang="en-US" sz="3200" dirty="0"/>
          </a:p>
        </p:txBody>
      </p:sp>
      <p:graphicFrame>
        <p:nvGraphicFramePr>
          <p:cNvPr id="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7526467"/>
              </p:ext>
            </p:extLst>
          </p:nvPr>
        </p:nvGraphicFramePr>
        <p:xfrm>
          <a:off x="990600" y="2286000"/>
          <a:ext cx="749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9300" imgH="647700" progId="Equation.DSMT4">
                  <p:embed/>
                </p:oleObj>
              </mc:Choice>
              <mc:Fallback>
                <p:oleObj name="Equation" r:id="rId2" imgW="749300" imgH="647700" progId="Equation.DSMT4">
                  <p:embed/>
                  <p:pic>
                    <p:nvPicPr>
                      <p:cNvPr id="0" name="Picture 2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286000"/>
                        <a:ext cx="749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5543969"/>
              </p:ext>
            </p:extLst>
          </p:nvPr>
        </p:nvGraphicFramePr>
        <p:xfrm>
          <a:off x="874713" y="3439762"/>
          <a:ext cx="72548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0891" imgH="634725" progId="Equation.DSMT4">
                  <p:embed/>
                </p:oleObj>
              </mc:Choice>
              <mc:Fallback>
                <p:oleObj name="Equation" r:id="rId4" imgW="710891" imgH="634725" progId="Equation.DSMT4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439762"/>
                        <a:ext cx="725487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0007051"/>
              </p:ext>
            </p:extLst>
          </p:nvPr>
        </p:nvGraphicFramePr>
        <p:xfrm>
          <a:off x="3435350" y="2287588"/>
          <a:ext cx="831850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5480" imgH="634680" progId="Equation.DSMT4">
                  <p:embed/>
                </p:oleObj>
              </mc:Choice>
              <mc:Fallback>
                <p:oleObj name="Equation" r:id="rId6" imgW="825480" imgH="634680" progId="Equation.DSMT4">
                  <p:embed/>
                  <p:pic>
                    <p:nvPicPr>
                      <p:cNvPr id="0" name="Picture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5350" y="2287588"/>
                        <a:ext cx="831850" cy="642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1875088"/>
              </p:ext>
            </p:extLst>
          </p:nvPr>
        </p:nvGraphicFramePr>
        <p:xfrm>
          <a:off x="914400" y="4211658"/>
          <a:ext cx="862013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63225" imgH="634725" progId="Equation.DSMT4">
                  <p:embed/>
                </p:oleObj>
              </mc:Choice>
              <mc:Fallback>
                <p:oleObj name="Equation" r:id="rId8" imgW="863225" imgH="634725" progId="Equation.DSMT4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211658"/>
                        <a:ext cx="862013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32080"/>
              </p:ext>
            </p:extLst>
          </p:nvPr>
        </p:nvGraphicFramePr>
        <p:xfrm>
          <a:off x="1676400" y="3517900"/>
          <a:ext cx="850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50531" imgH="406224" progId="Equation.DSMT4">
                  <p:embed/>
                </p:oleObj>
              </mc:Choice>
              <mc:Fallback>
                <p:oleObj name="Equation" r:id="rId10" imgW="850531" imgH="406224" progId="Equation.DSMT4">
                  <p:embed/>
                  <p:pic>
                    <p:nvPicPr>
                      <p:cNvPr id="0" name="Picture 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517900"/>
                        <a:ext cx="850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6071744"/>
              </p:ext>
            </p:extLst>
          </p:nvPr>
        </p:nvGraphicFramePr>
        <p:xfrm>
          <a:off x="2590800" y="3556000"/>
          <a:ext cx="609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09600" imgH="368300" progId="Equation.DSMT4">
                  <p:embed/>
                </p:oleObj>
              </mc:Choice>
              <mc:Fallback>
                <p:oleObj name="Equation" r:id="rId12" imgW="609600" imgH="368300" progId="Equation.DSMT4">
                  <p:embed/>
                  <p:pic>
                    <p:nvPicPr>
                      <p:cNvPr id="0" name="Picture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556000"/>
                        <a:ext cx="609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0991254"/>
              </p:ext>
            </p:extLst>
          </p:nvPr>
        </p:nvGraphicFramePr>
        <p:xfrm>
          <a:off x="5029200" y="4211658"/>
          <a:ext cx="825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25142" imgH="634725" progId="Equation.DSMT4">
                  <p:embed/>
                </p:oleObj>
              </mc:Choice>
              <mc:Fallback>
                <p:oleObj name="Equation" r:id="rId14" imgW="825142" imgH="634725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4211658"/>
                        <a:ext cx="825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5191404"/>
              </p:ext>
            </p:extLst>
          </p:nvPr>
        </p:nvGraphicFramePr>
        <p:xfrm>
          <a:off x="5791200" y="4104386"/>
          <a:ext cx="10668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66800" imgH="1079500" progId="Equation.DSMT4">
                  <p:embed/>
                </p:oleObj>
              </mc:Choice>
              <mc:Fallback>
                <p:oleObj name="Equation" r:id="rId16" imgW="1066800" imgH="1079500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104386"/>
                        <a:ext cx="10668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7232166"/>
              </p:ext>
            </p:extLst>
          </p:nvPr>
        </p:nvGraphicFramePr>
        <p:xfrm>
          <a:off x="6858000" y="4104386"/>
          <a:ext cx="9398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39392" imgH="850531" progId="Equation.DSMT4">
                  <p:embed/>
                </p:oleObj>
              </mc:Choice>
              <mc:Fallback>
                <p:oleObj name="Equation" r:id="rId18" imgW="939392" imgH="850531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104386"/>
                        <a:ext cx="9398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5551021"/>
              </p:ext>
            </p:extLst>
          </p:nvPr>
        </p:nvGraphicFramePr>
        <p:xfrm>
          <a:off x="7848600" y="4104386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87400" imgH="838200" progId="Equation.DSMT4">
                  <p:embed/>
                </p:oleObj>
              </mc:Choice>
              <mc:Fallback>
                <p:oleObj name="Equation" r:id="rId20" imgW="787400" imgH="838200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4104386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09499"/>
              </p:ext>
            </p:extLst>
          </p:nvPr>
        </p:nvGraphicFramePr>
        <p:xfrm>
          <a:off x="4594225" y="4438650"/>
          <a:ext cx="358775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42720" imgH="241200" progId="Equation.DSMT4">
                  <p:embed/>
                </p:oleObj>
              </mc:Choice>
              <mc:Fallback>
                <p:oleObj name="Equation" r:id="rId22" imgW="342720" imgH="241200" progId="Equation.DSMT4">
                  <p:embed/>
                  <p:pic>
                    <p:nvPicPr>
                      <p:cNvPr id="0" name="Picture 2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4225" y="4438650"/>
                        <a:ext cx="358775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1328902"/>
              </p:ext>
            </p:extLst>
          </p:nvPr>
        </p:nvGraphicFramePr>
        <p:xfrm>
          <a:off x="1752600" y="4256786"/>
          <a:ext cx="965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64781" imgH="406224" progId="Equation.DSMT4">
                  <p:embed/>
                </p:oleObj>
              </mc:Choice>
              <mc:Fallback>
                <p:oleObj name="Equation" r:id="rId24" imgW="964781" imgH="406224" progId="Equation.DSMT4">
                  <p:embed/>
                  <p:pic>
                    <p:nvPicPr>
                      <p:cNvPr id="0" name="Picture 2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256786"/>
                        <a:ext cx="965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7107414"/>
              </p:ext>
            </p:extLst>
          </p:nvPr>
        </p:nvGraphicFramePr>
        <p:xfrm>
          <a:off x="2794000" y="4294886"/>
          <a:ext cx="838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838200" imgH="368300" progId="Equation.DSMT4">
                  <p:embed/>
                </p:oleObj>
              </mc:Choice>
              <mc:Fallback>
                <p:oleObj name="Equation" r:id="rId26" imgW="838200" imgH="368300" progId="Equation.DSMT4">
                  <p:embed/>
                  <p:pic>
                    <p:nvPicPr>
                      <p:cNvPr id="0" name="Picture 2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000" y="4294886"/>
                        <a:ext cx="838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5209192"/>
              </p:ext>
            </p:extLst>
          </p:nvPr>
        </p:nvGraphicFramePr>
        <p:xfrm>
          <a:off x="3708400" y="4104386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787400" imgH="838200" progId="Equation.DSMT4">
                  <p:embed/>
                </p:oleObj>
              </mc:Choice>
              <mc:Fallback>
                <p:oleObj name="Equation" r:id="rId28" imgW="787400" imgH="838200" progId="Equation.DSMT4">
                  <p:embed/>
                  <p:pic>
                    <p:nvPicPr>
                      <p:cNvPr id="0" name="Picture 2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4104386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0278444"/>
              </p:ext>
            </p:extLst>
          </p:nvPr>
        </p:nvGraphicFramePr>
        <p:xfrm>
          <a:off x="5338763" y="2287588"/>
          <a:ext cx="833437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825480" imgH="634680" progId="Equation.DSMT4">
                  <p:embed/>
                </p:oleObj>
              </mc:Choice>
              <mc:Fallback>
                <p:oleObj name="Equation" r:id="rId30" imgW="825480" imgH="634680" progId="Equation.DSMT4">
                  <p:embed/>
                  <p:pic>
                    <p:nvPicPr>
                      <p:cNvPr id="0" name="Picture 2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8763" y="2287588"/>
                        <a:ext cx="833437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3171330"/>
              </p:ext>
            </p:extLst>
          </p:nvPr>
        </p:nvGraphicFramePr>
        <p:xfrm>
          <a:off x="7348537" y="2287588"/>
          <a:ext cx="804863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799920" imgH="634680" progId="Equation.DSMT4">
                  <p:embed/>
                </p:oleObj>
              </mc:Choice>
              <mc:Fallback>
                <p:oleObj name="Equation" r:id="rId32" imgW="799920" imgH="634680" progId="Equation.DSMT4">
                  <p:embed/>
                  <p:pic>
                    <p:nvPicPr>
                      <p:cNvPr id="0" name="Picture 2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8537" y="2287588"/>
                        <a:ext cx="804863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8857410"/>
              </p:ext>
            </p:extLst>
          </p:nvPr>
        </p:nvGraphicFramePr>
        <p:xfrm>
          <a:off x="1883833" y="5074186"/>
          <a:ext cx="1092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091726" imgH="482391" progId="Equation.DSMT4">
                  <p:embed/>
                </p:oleObj>
              </mc:Choice>
              <mc:Fallback>
                <p:oleObj name="Equation" r:id="rId34" imgW="1091726" imgH="482391" progId="Equation.DSMT4">
                  <p:embed/>
                  <p:pic>
                    <p:nvPicPr>
                      <p:cNvPr id="0" name="Picture 2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3833" y="5074186"/>
                        <a:ext cx="1092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4873901"/>
              </p:ext>
            </p:extLst>
          </p:nvPr>
        </p:nvGraphicFramePr>
        <p:xfrm>
          <a:off x="914400" y="5008748"/>
          <a:ext cx="8509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850900" imgH="647700" progId="Equation.DSMT4">
                  <p:embed/>
                </p:oleObj>
              </mc:Choice>
              <mc:Fallback>
                <p:oleObj name="Equation" r:id="rId36" imgW="850900" imgH="647700" progId="Equation.DSMT4">
                  <p:embed/>
                  <p:pic>
                    <p:nvPicPr>
                      <p:cNvPr id="0" name="Picture 2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008748"/>
                        <a:ext cx="8509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5510863"/>
              </p:ext>
            </p:extLst>
          </p:nvPr>
        </p:nvGraphicFramePr>
        <p:xfrm>
          <a:off x="3094566" y="5112286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825142" imgH="444307" progId="Equation.DSMT4">
                  <p:embed/>
                </p:oleObj>
              </mc:Choice>
              <mc:Fallback>
                <p:oleObj name="Equation" r:id="rId38" imgW="825142" imgH="444307" progId="Equation.DSMT4">
                  <p:embed/>
                  <p:pic>
                    <p:nvPicPr>
                      <p:cNvPr id="0" name="Picture 2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4566" y="5112286"/>
                        <a:ext cx="825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3309968"/>
              </p:ext>
            </p:extLst>
          </p:nvPr>
        </p:nvGraphicFramePr>
        <p:xfrm>
          <a:off x="4038600" y="4921786"/>
          <a:ext cx="787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787400" imgH="901700" progId="Equation.DSMT4">
                  <p:embed/>
                </p:oleObj>
              </mc:Choice>
              <mc:Fallback>
                <p:oleObj name="Equation" r:id="rId40" imgW="787400" imgH="901700" progId="Equation.DSMT4">
                  <p:embed/>
                  <p:pic>
                    <p:nvPicPr>
                      <p:cNvPr id="0" name="Picture 2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921786"/>
                        <a:ext cx="787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0443563"/>
              </p:ext>
            </p:extLst>
          </p:nvPr>
        </p:nvGraphicFramePr>
        <p:xfrm>
          <a:off x="4216400" y="3657600"/>
          <a:ext cx="4318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4305960" imgH="264960" progId="Equation.DSMT4">
                  <p:embed/>
                </p:oleObj>
              </mc:Choice>
              <mc:Fallback>
                <p:oleObj name="Equation" r:id="rId42" imgW="4305960" imgH="264960" progId="Equation.DSMT4">
                  <p:embed/>
                  <p:pic>
                    <p:nvPicPr>
                      <p:cNvPr id="0" name="Picture 2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400" y="3657600"/>
                        <a:ext cx="4318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2937296" y="2362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852356" y="237238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899696" y="2362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Using the Power Rule for Exponents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96440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buFont typeface="+mj-lt"/>
              <a:buAutoNum type="alphaLcPeriod" startAt="4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lnSpc>
                <a:spcPct val="90000"/>
              </a:lnSpc>
              <a:spcBef>
                <a:spcPts val="1200"/>
              </a:spcBef>
              <a:buFont typeface="Courier New" pitchFamily="49" charset="0"/>
              <a:buNone/>
              <a:tabLst>
                <a:tab pos="452438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spcBef>
                <a:spcPts val="1200"/>
              </a:spcBef>
              <a:buFont typeface="Courier New" pitchFamily="49" charset="0"/>
              <a:buNone/>
              <a:tabLst>
                <a:tab pos="452438" algn="l"/>
              </a:tabLst>
            </a:pPr>
            <a:r>
              <a:rPr lang="en-US" i="0" dirty="0">
                <a:solidFill>
                  <a:schemeClr val="tx1"/>
                </a:solidFill>
              </a:rPr>
              <a:t>	Another approach, because we have a numerical 	base, would be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622174"/>
              </p:ext>
            </p:extLst>
          </p:nvPr>
        </p:nvGraphicFramePr>
        <p:xfrm>
          <a:off x="990600" y="3378200"/>
          <a:ext cx="800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99753" imgH="634725" progId="Equation.DSMT4">
                  <p:embed/>
                </p:oleObj>
              </mc:Choice>
              <mc:Fallback>
                <p:oleObj name="Equation" r:id="rId2" imgW="799753" imgH="634725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378200"/>
                        <a:ext cx="8001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086833"/>
              </p:ext>
            </p:extLst>
          </p:nvPr>
        </p:nvGraphicFramePr>
        <p:xfrm>
          <a:off x="990600" y="1231900"/>
          <a:ext cx="800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99753" imgH="634725" progId="Equation.DSMT4">
                  <p:embed/>
                </p:oleObj>
              </mc:Choice>
              <mc:Fallback>
                <p:oleObj name="Equation" r:id="rId4" imgW="799753" imgH="634725" progId="Equation.DSMT4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31900"/>
                        <a:ext cx="8001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57200" y="4227493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452438" algn="l"/>
              </a:tabLst>
            </a:pPr>
            <a:r>
              <a:rPr lang="en-US" sz="2800" dirty="0"/>
              <a:t>	We see that while the base and exponent may be 	different, the value is the same.</a:t>
            </a:r>
          </a:p>
        </p:txBody>
      </p:sp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026224"/>
              </p:ext>
            </p:extLst>
          </p:nvPr>
        </p:nvGraphicFramePr>
        <p:xfrm>
          <a:off x="1841500" y="1295400"/>
          <a:ext cx="93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392" imgH="406224" progId="Equation.DSMT4">
                  <p:embed/>
                </p:oleObj>
              </mc:Choice>
              <mc:Fallback>
                <p:oleObj name="Equation" r:id="rId6" imgW="939392" imgH="406224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1295400"/>
                        <a:ext cx="93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750908"/>
              </p:ext>
            </p:extLst>
          </p:nvPr>
        </p:nvGraphicFramePr>
        <p:xfrm>
          <a:off x="2870200" y="1333500"/>
          <a:ext cx="711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1200" imgH="368300" progId="Equation.DSMT4">
                  <p:embed/>
                </p:oleObj>
              </mc:Choice>
              <mc:Fallback>
                <p:oleObj name="Equation" r:id="rId8" imgW="711200" imgH="368300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1333500"/>
                        <a:ext cx="711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8635253"/>
              </p:ext>
            </p:extLst>
          </p:nvPr>
        </p:nvGraphicFramePr>
        <p:xfrm>
          <a:off x="3670300" y="11430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72808" imgH="837836" progId="Equation.DSMT4">
                  <p:embed/>
                </p:oleObj>
              </mc:Choice>
              <mc:Fallback>
                <p:oleObj name="Equation" r:id="rId10" imgW="672808" imgH="837836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11430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8912644"/>
              </p:ext>
            </p:extLst>
          </p:nvPr>
        </p:nvGraphicFramePr>
        <p:xfrm>
          <a:off x="4578350" y="1263742"/>
          <a:ext cx="2705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05100" imgH="647700" progId="Equation.DSMT4">
                  <p:embed/>
                </p:oleObj>
              </mc:Choice>
              <mc:Fallback>
                <p:oleObj name="Equation" r:id="rId12" imgW="2705100" imgH="647700" progId="Equation.DSMT4">
                  <p:embed/>
                  <p:pic>
                    <p:nvPicPr>
                      <p:cNvPr id="0" name="Picture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1263742"/>
                        <a:ext cx="2705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452394"/>
              </p:ext>
            </p:extLst>
          </p:nvPr>
        </p:nvGraphicFramePr>
        <p:xfrm>
          <a:off x="1841500" y="3429000"/>
          <a:ext cx="952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52087" imgH="533169" progId="Equation.DSMT4">
                  <p:embed/>
                </p:oleObj>
              </mc:Choice>
              <mc:Fallback>
                <p:oleObj name="Equation" r:id="rId14" imgW="952087" imgH="533169" progId="Equation.DSMT4">
                  <p:embed/>
                  <p:pic>
                    <p:nvPicPr>
                      <p:cNvPr id="0" name="Picture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429000"/>
                        <a:ext cx="952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6574696"/>
              </p:ext>
            </p:extLst>
          </p:nvPr>
        </p:nvGraphicFramePr>
        <p:xfrm>
          <a:off x="2832100" y="3229044"/>
          <a:ext cx="749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40520" imgH="914040" progId="Equation.DSMT4">
                  <p:embed/>
                </p:oleObj>
              </mc:Choice>
              <mc:Fallback>
                <p:oleObj name="Equation" r:id="rId16" imgW="740520" imgH="914040" progId="Equation.DSMT4">
                  <p:embed/>
                  <p:pic>
                    <p:nvPicPr>
                      <p:cNvPr id="0" name="Picture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3229044"/>
                        <a:ext cx="749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0390131"/>
              </p:ext>
            </p:extLst>
          </p:nvPr>
        </p:nvGraphicFramePr>
        <p:xfrm>
          <a:off x="4578350" y="3400494"/>
          <a:ext cx="2768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768600" imgH="647700" progId="Equation.DSMT4">
                  <p:embed/>
                </p:oleObj>
              </mc:Choice>
              <mc:Fallback>
                <p:oleObj name="Equation" r:id="rId18" imgW="2768600" imgH="647700" progId="Equation.DSMT4">
                  <p:embed/>
                  <p:pic>
                    <p:nvPicPr>
                      <p:cNvPr id="0" name="Picture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3400494"/>
                        <a:ext cx="2768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/>
          </p:cNvSpPr>
          <p:nvPr/>
        </p:nvSpPr>
        <p:spPr>
          <a:xfrm>
            <a:off x="457200" y="1280160"/>
            <a:ext cx="8229600" cy="246221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are nonzero real numbers and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is an integer, then</a:t>
            </a:r>
          </a:p>
          <a:p>
            <a:pPr>
              <a:tabLst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tabLst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In words, a power of a product is found by raising each factor to that power.</a:t>
            </a:r>
          </a:p>
        </p:txBody>
      </p:sp>
      <p:sp>
        <p:nvSpPr>
          <p:cNvPr id="9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Rule for Power of a Product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0" name="Object 8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5743490"/>
              </p:ext>
            </p:extLst>
          </p:nvPr>
        </p:nvGraphicFramePr>
        <p:xfrm>
          <a:off x="3505200" y="2108200"/>
          <a:ext cx="18923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92300" imgH="558800" progId="Equation.DSMT4">
                  <p:embed/>
                </p:oleObj>
              </mc:Choice>
              <mc:Fallback>
                <p:oleObj name="Equation" r:id="rId2" imgW="1892300" imgH="558800" progId="Equation.DSMT4">
                  <p:embed/>
                  <p:pic>
                    <p:nvPicPr>
                      <p:cNvPr id="0" name="Picture 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108200"/>
                        <a:ext cx="18923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4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Product </a:t>
            </a:r>
          </a:p>
        </p:txBody>
      </p:sp>
      <p:sp>
        <p:nvSpPr>
          <p:cNvPr id="16" name="Rectangle 3"/>
          <p:cNvSpPr>
            <a:spLocks noGrp="1"/>
          </p:cNvSpPr>
          <p:nvPr>
            <p:ph idx="1"/>
          </p:nvPr>
        </p:nvSpPr>
        <p:spPr>
          <a:xfrm>
            <a:off x="463550" y="1086604"/>
            <a:ext cx="8229600" cy="478079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each expression by using the rule for power of a product.</a:t>
            </a:r>
          </a:p>
          <a:p>
            <a:pPr marL="514350" indent="-514350" algn="just">
              <a:lnSpc>
                <a:spcPct val="200000"/>
              </a:lnSpc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i="0" baseline="46000" dirty="0">
                <a:solidFill>
                  <a:schemeClr val="tx1"/>
                </a:solidFill>
              </a:rPr>
              <a:t> 		</a:t>
            </a:r>
          </a:p>
          <a:p>
            <a:pPr marL="0" indent="0" algn="just">
              <a:spcBef>
                <a:spcPts val="24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i="0" baseline="46000" dirty="0">
              <a:solidFill>
                <a:srgbClr val="FF0008"/>
              </a:solidFill>
            </a:endParaRPr>
          </a:p>
          <a:p>
            <a:pPr marL="514350" indent="-514350" algn="just"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baseline="46000" dirty="0">
              <a:solidFill>
                <a:srgbClr val="0000FF"/>
              </a:solidFill>
            </a:endParaRPr>
          </a:p>
          <a:p>
            <a:pPr marL="514350" indent="-514350" algn="just">
              <a:spcBef>
                <a:spcPct val="50000"/>
              </a:spcBef>
              <a:buFont typeface="+mj-lt"/>
              <a:buAutoNum type="alphaLcPeriod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baseline="46000" dirty="0">
              <a:solidFill>
                <a:schemeClr val="tx1"/>
              </a:solidFill>
            </a:endParaRPr>
          </a:p>
          <a:p>
            <a:pPr algn="just">
              <a:spcBef>
                <a:spcPct val="50000"/>
              </a:spcBef>
              <a:tabLst>
                <a:tab pos="463550" algn="l"/>
              </a:tabLst>
            </a:pPr>
            <a:endParaRPr lang="en-US" i="0" baseline="46000" dirty="0">
              <a:solidFill>
                <a:srgbClr val="FF0008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65947" y="3572101"/>
            <a:ext cx="8627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(5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endParaRPr lang="en-US" sz="2800" dirty="0"/>
          </a:p>
        </p:txBody>
      </p:sp>
      <p:sp>
        <p:nvSpPr>
          <p:cNvPr id="21" name="Rectangle 20"/>
          <p:cNvSpPr/>
          <p:nvPr/>
        </p:nvSpPr>
        <p:spPr>
          <a:xfrm>
            <a:off x="1699967" y="3612519"/>
            <a:ext cx="12731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5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dirty="0">
                <a:solidFill>
                  <a:srgbClr val="000087"/>
                </a:solidFill>
              </a:rPr>
              <a:t>·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endParaRPr lang="en-US" sz="2800" dirty="0"/>
          </a:p>
        </p:txBody>
      </p:sp>
      <p:sp>
        <p:nvSpPr>
          <p:cNvPr id="22" name="Rectangle 21"/>
          <p:cNvSpPr/>
          <p:nvPr/>
        </p:nvSpPr>
        <p:spPr>
          <a:xfrm>
            <a:off x="2956998" y="3588393"/>
            <a:ext cx="11063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25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endParaRPr lang="en-US" sz="2800" dirty="0"/>
          </a:p>
        </p:txBody>
      </p:sp>
      <p:sp>
        <p:nvSpPr>
          <p:cNvPr id="23" name="Rectangle 22"/>
          <p:cNvSpPr/>
          <p:nvPr/>
        </p:nvSpPr>
        <p:spPr>
          <a:xfrm>
            <a:off x="859672" y="4173130"/>
            <a:ext cx="8402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i="1" dirty="0" err="1">
                <a:solidFill>
                  <a:srgbClr val="0000FF"/>
                </a:solidFill>
              </a:rPr>
              <a:t>xy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aseline="46000" dirty="0">
                <a:solidFill>
                  <a:srgbClr val="0000FF"/>
                </a:solidFill>
              </a:rPr>
              <a:t>3</a:t>
            </a:r>
            <a:endParaRPr lang="en-US" sz="2800" dirty="0"/>
          </a:p>
        </p:txBody>
      </p:sp>
      <p:sp>
        <p:nvSpPr>
          <p:cNvPr id="24" name="Rectangle 23"/>
          <p:cNvSpPr/>
          <p:nvPr/>
        </p:nvSpPr>
        <p:spPr>
          <a:xfrm>
            <a:off x="1728684" y="4198674"/>
            <a:ext cx="12506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</a:t>
            </a:r>
            <a:r>
              <a:rPr lang="en-US" sz="2800" i="1" dirty="0">
                <a:solidFill>
                  <a:srgbClr val="000087"/>
                </a:solidFill>
              </a:rPr>
              <a:t>x</a:t>
            </a:r>
            <a:r>
              <a:rPr lang="en-US" sz="2800" baseline="30000" dirty="0">
                <a:solidFill>
                  <a:srgbClr val="000087"/>
                </a:solidFill>
              </a:rPr>
              <a:t>3 </a:t>
            </a:r>
            <a:r>
              <a:rPr lang="en-US" sz="2800" dirty="0">
                <a:solidFill>
                  <a:srgbClr val="000087"/>
                </a:solidFill>
              </a:rPr>
              <a:t>· </a:t>
            </a:r>
            <a:r>
              <a:rPr lang="en-US" sz="2800" i="1" dirty="0">
                <a:solidFill>
                  <a:srgbClr val="000087"/>
                </a:solidFill>
              </a:rPr>
              <a:t>y</a:t>
            </a:r>
            <a:r>
              <a:rPr lang="en-US" sz="2800" baseline="30000" dirty="0">
                <a:solidFill>
                  <a:srgbClr val="000087"/>
                </a:solidFill>
              </a:rPr>
              <a:t>3</a:t>
            </a:r>
            <a:endParaRPr lang="en-US" sz="2800" dirty="0"/>
          </a:p>
        </p:txBody>
      </p:sp>
      <p:sp>
        <p:nvSpPr>
          <p:cNvPr id="25" name="Rectangle 24"/>
          <p:cNvSpPr/>
          <p:nvPr/>
        </p:nvSpPr>
        <p:spPr>
          <a:xfrm>
            <a:off x="2956158" y="4211659"/>
            <a:ext cx="10230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i="1" dirty="0">
                <a:solidFill>
                  <a:srgbClr val="FF0008"/>
                </a:solidFill>
              </a:rPr>
              <a:t>x</a:t>
            </a:r>
            <a:r>
              <a:rPr lang="en-US" sz="2800" baseline="46000" dirty="0">
                <a:solidFill>
                  <a:srgbClr val="FF0008"/>
                </a:solidFill>
              </a:rPr>
              <a:t>3</a:t>
            </a:r>
            <a:r>
              <a:rPr lang="en-US" sz="2800" i="1" dirty="0">
                <a:solidFill>
                  <a:srgbClr val="FF0008"/>
                </a:solidFill>
              </a:rPr>
              <a:t>y</a:t>
            </a:r>
            <a:r>
              <a:rPr lang="en-US" sz="2800" baseline="46000" dirty="0">
                <a:solidFill>
                  <a:srgbClr val="FF0008"/>
                </a:solidFill>
              </a:rPr>
              <a:t>3</a:t>
            </a:r>
            <a:endParaRPr lang="en-US" sz="2800" dirty="0"/>
          </a:p>
        </p:txBody>
      </p:sp>
      <p:graphicFrame>
        <p:nvGraphicFramePr>
          <p:cNvPr id="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2263626"/>
              </p:ext>
            </p:extLst>
          </p:nvPr>
        </p:nvGraphicFramePr>
        <p:xfrm>
          <a:off x="2470150" y="2108200"/>
          <a:ext cx="7302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600" imgH="533160" progId="Equation.DSMT4">
                  <p:embed/>
                </p:oleObj>
              </mc:Choice>
              <mc:Fallback>
                <p:oleObj name="Equation" r:id="rId2" imgW="723600" imgH="533160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150" y="2108200"/>
                        <a:ext cx="730250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7153884"/>
              </p:ext>
            </p:extLst>
          </p:nvPr>
        </p:nvGraphicFramePr>
        <p:xfrm>
          <a:off x="3886200" y="2108200"/>
          <a:ext cx="1125537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17440" imgH="533160" progId="Equation.DSMT4">
                  <p:embed/>
                </p:oleObj>
              </mc:Choice>
              <mc:Fallback>
                <p:oleObj name="Equation" r:id="rId4" imgW="1117440" imgH="53316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108200"/>
                        <a:ext cx="1125537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461697"/>
              </p:ext>
            </p:extLst>
          </p:nvPr>
        </p:nvGraphicFramePr>
        <p:xfrm>
          <a:off x="5823849" y="2108200"/>
          <a:ext cx="8731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63280" imgH="533160" progId="Equation.DSMT4">
                  <p:embed/>
                </p:oleObj>
              </mc:Choice>
              <mc:Fallback>
                <p:oleObj name="Equation" r:id="rId6" imgW="863280" imgH="533160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3849" y="2108200"/>
                        <a:ext cx="873125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2156612"/>
              </p:ext>
            </p:extLst>
          </p:nvPr>
        </p:nvGraphicFramePr>
        <p:xfrm>
          <a:off x="7548563" y="2057400"/>
          <a:ext cx="1138237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30040" imgH="634680" progId="Equation.DSMT4">
                  <p:embed/>
                </p:oleObj>
              </mc:Choice>
              <mc:Fallback>
                <p:oleObj name="Equation" r:id="rId8" imgW="1130040" imgH="634680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8563" y="2057400"/>
                        <a:ext cx="1138237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3064716"/>
              </p:ext>
            </p:extLst>
          </p:nvPr>
        </p:nvGraphicFramePr>
        <p:xfrm>
          <a:off x="940278" y="2125452"/>
          <a:ext cx="7429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560" imgH="533160" progId="Equation.DSMT4">
                  <p:embed/>
                </p:oleObj>
              </mc:Choice>
              <mc:Fallback>
                <p:oleObj name="Equation" r:id="rId10" imgW="736560" imgH="533160" progId="Equation.DSMT4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0278" y="2125452"/>
                        <a:ext cx="742950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30"/>
          <p:cNvSpPr/>
          <p:nvPr/>
        </p:nvSpPr>
        <p:spPr>
          <a:xfrm>
            <a:off x="834606" y="4828092"/>
            <a:ext cx="12731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7</a:t>
            </a:r>
            <a:r>
              <a:rPr lang="en-US" sz="2800" i="1" dirty="0">
                <a:solidFill>
                  <a:srgbClr val="0000FF"/>
                </a:solidFill>
              </a:rPr>
              <a:t>ab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baseline="46000" dirty="0">
                <a:solidFill>
                  <a:srgbClr val="0000FF"/>
                </a:solidFill>
              </a:rPr>
              <a:t>2</a:t>
            </a:r>
            <a:endParaRPr lang="en-US" sz="2800" dirty="0"/>
          </a:p>
        </p:txBody>
      </p:sp>
      <p:sp>
        <p:nvSpPr>
          <p:cNvPr id="32" name="Rectangle 31"/>
          <p:cNvSpPr/>
          <p:nvPr/>
        </p:nvSpPr>
        <p:spPr>
          <a:xfrm>
            <a:off x="1977081" y="4844384"/>
            <a:ext cx="18295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000087"/>
                </a:solidFill>
              </a:rPr>
              <a:t> (</a:t>
            </a:r>
            <a:r>
              <a:rPr lang="en-US" sz="2800" dirty="0">
                <a:solidFill>
                  <a:srgbClr val="000087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87"/>
                </a:solidFill>
              </a:rPr>
              <a:t>7)</a:t>
            </a:r>
            <a:r>
              <a:rPr lang="en-US" sz="2800" baseline="46000" dirty="0">
                <a:solidFill>
                  <a:srgbClr val="000087"/>
                </a:solidFill>
              </a:rPr>
              <a:t>2 </a:t>
            </a:r>
            <a:r>
              <a:rPr lang="en-US" sz="2800" i="1" dirty="0">
                <a:solidFill>
                  <a:srgbClr val="000087"/>
                </a:solidFill>
              </a:rPr>
              <a:t>a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r>
              <a:rPr lang="en-US" sz="2800" i="1" dirty="0">
                <a:solidFill>
                  <a:srgbClr val="000087"/>
                </a:solidFill>
              </a:rPr>
              <a:t>b</a:t>
            </a:r>
            <a:r>
              <a:rPr lang="en-US" sz="2800" baseline="46000" dirty="0">
                <a:solidFill>
                  <a:srgbClr val="000087"/>
                </a:solidFill>
              </a:rPr>
              <a:t>2</a:t>
            </a:r>
            <a:endParaRPr lang="en-US" sz="2800" dirty="0"/>
          </a:p>
        </p:txBody>
      </p:sp>
      <p:sp>
        <p:nvSpPr>
          <p:cNvPr id="33" name="Rectangle 32"/>
          <p:cNvSpPr/>
          <p:nvPr/>
        </p:nvSpPr>
        <p:spPr>
          <a:xfrm>
            <a:off x="3702892" y="4875834"/>
            <a:ext cx="14414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FF0008"/>
                </a:solidFill>
              </a:rPr>
              <a:t> 49</a:t>
            </a:r>
            <a:r>
              <a:rPr lang="en-US" sz="2800" i="1" dirty="0">
                <a:solidFill>
                  <a:srgbClr val="FF0008"/>
                </a:solidFill>
              </a:rPr>
              <a:t>a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r>
              <a:rPr lang="en-US" sz="2800" i="1" dirty="0">
                <a:solidFill>
                  <a:srgbClr val="FF0008"/>
                </a:solidFill>
              </a:rPr>
              <a:t>b</a:t>
            </a:r>
            <a:r>
              <a:rPr lang="en-US" sz="2800" baseline="46000" dirty="0">
                <a:solidFill>
                  <a:srgbClr val="FF0008"/>
                </a:solidFill>
              </a:rPr>
              <a:t>2</a:t>
            </a:r>
            <a:endParaRPr lang="en-US" sz="2800" dirty="0"/>
          </a:p>
        </p:txBody>
      </p:sp>
      <p:graphicFrame>
        <p:nvGraphicFramePr>
          <p:cNvPr id="3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5837086"/>
              </p:ext>
            </p:extLst>
          </p:nvPr>
        </p:nvGraphicFramePr>
        <p:xfrm>
          <a:off x="4579962" y="3748012"/>
          <a:ext cx="3746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729960" imgH="264960" progId="Equation.DSMT4">
                  <p:embed/>
                </p:oleObj>
              </mc:Choice>
              <mc:Fallback>
                <p:oleObj name="Equation" r:id="rId12" imgW="3729960" imgH="264960" progId="Equation.DSMT4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9962" y="3748012"/>
                        <a:ext cx="3746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031522" y="2132012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436192" y="2123386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10200" y="211476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119670" y="2132012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25" grpId="0"/>
      <p:bldP spid="31" grpId="0"/>
      <p:bldP spid="32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E1F1D9CE-2A95-41E6-AFD7-36151E350826}"/>
              </a:ext>
            </a:extLst>
          </p:cNvPr>
          <p:cNvSpPr txBox="1">
            <a:spLocks/>
          </p:cNvSpPr>
          <p:nvPr/>
        </p:nvSpPr>
        <p:spPr>
          <a:xfrm>
            <a:off x="490151" y="1328552"/>
            <a:ext cx="8229600" cy="39776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lvl="0" indent="-514350">
              <a:spcBef>
                <a:spcPct val="50000"/>
              </a:spcBef>
              <a:buFont typeface="+mj-lt"/>
              <a:buAutoNum type="alphaLcPeriod" startAt="4"/>
              <a:tabLst>
                <a:tab pos="5111750" algn="l"/>
              </a:tabLst>
              <a:defRPr/>
            </a:pPr>
            <a:r>
              <a:rPr lang="en-US" sz="2800" dirty="0"/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endParaRPr lang="en-US" sz="2800" dirty="0"/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</a:t>
            </a:r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</a:t>
            </a:r>
            <a:r>
              <a:rPr lang="en-US" sz="2800" b="1" dirty="0"/>
              <a:t>				</a:t>
            </a:r>
            <a:endParaRPr lang="en-US" sz="2800" dirty="0"/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4900"/>
              </a:spcBef>
              <a:spcAft>
                <a:spcPts val="0"/>
              </a:spcAft>
              <a:buClrTx/>
              <a:buSzTx/>
              <a:buFont typeface="+mj-lt"/>
              <a:buAutoNum type="alphaLcPeriod" startAt="5"/>
              <a:tabLst>
                <a:tab pos="463550" algn="l"/>
              </a:tabLst>
              <a:defRPr/>
            </a:pPr>
            <a:r>
              <a:rPr lang="en-US" sz="280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ct val="50000"/>
              </a:spcBef>
              <a:tabLst>
                <a:tab pos="5111750" algn="l"/>
              </a:tabLst>
              <a:defRPr/>
            </a:pPr>
            <a:r>
              <a:rPr lang="en-US" sz="2800" dirty="0"/>
              <a:t>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2800" dirty="0"/>
              <a:t>or, using the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2800" dirty="0"/>
              <a:t>rule of </a:t>
            </a:r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negative exponents first and then the rule for the </a:t>
            </a:r>
          </a:p>
          <a:p>
            <a:pPr>
              <a:spcBef>
                <a:spcPts val="2000"/>
              </a:spcBef>
              <a:tabLst>
                <a:tab pos="452438" algn="l"/>
                <a:tab pos="5199063" algn="l"/>
              </a:tabLst>
              <a:defRPr/>
            </a:pPr>
            <a:r>
              <a:rPr lang="en-US" sz="2800" dirty="0"/>
              <a:t>	power of a product,</a:t>
            </a:r>
            <a:r>
              <a:rPr lang="en-US" sz="2800" dirty="0">
                <a:solidFill>
                  <a:srgbClr val="366092"/>
                </a:solidFill>
              </a:rPr>
              <a:t> </a:t>
            </a:r>
            <a:r>
              <a:rPr lang="en-US" sz="2800" b="1" dirty="0"/>
              <a:t>				</a:t>
            </a:r>
            <a:endParaRPr lang="en-US" sz="2800" dirty="0"/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4900"/>
              </a:spcBef>
              <a:spcAft>
                <a:spcPts val="0"/>
              </a:spcAft>
              <a:buClrTx/>
              <a:buSzTx/>
              <a:tabLst>
                <a:tab pos="463550" algn="l"/>
              </a:tabLst>
              <a:defRPr/>
            </a:pPr>
            <a:r>
              <a:rPr lang="en-US" sz="280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Using the Rule for Power </a:t>
            </a:r>
            <a:br>
              <a:rPr lang="en-US" dirty="0"/>
            </a:br>
            <a:r>
              <a:rPr lang="en-US" dirty="0"/>
              <a:t>of a Product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3880540"/>
              </p:ext>
            </p:extLst>
          </p:nvPr>
        </p:nvGraphicFramePr>
        <p:xfrm>
          <a:off x="3898900" y="2645476"/>
          <a:ext cx="863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63225" imgH="533169" progId="Equation.DSMT4">
                  <p:embed/>
                </p:oleObj>
              </mc:Choice>
              <mc:Fallback>
                <p:oleObj name="Equation" r:id="rId2" imgW="863225" imgH="533169" progId="Equation.DSMT4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2645476"/>
                        <a:ext cx="8636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4287915"/>
              </p:ext>
            </p:extLst>
          </p:nvPr>
        </p:nvGraphicFramePr>
        <p:xfrm>
          <a:off x="1905000" y="1328552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20227" imgH="380835" progId="Equation.DSMT4">
                  <p:embed/>
                </p:oleObj>
              </mc:Choice>
              <mc:Fallback>
                <p:oleObj name="Equation" r:id="rId4" imgW="1320227" imgH="380835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28552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6932326"/>
              </p:ext>
            </p:extLst>
          </p:nvPr>
        </p:nvGraphicFramePr>
        <p:xfrm>
          <a:off x="990600" y="1284288"/>
          <a:ext cx="863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63225" imgH="533169" progId="Equation.DSMT4">
                  <p:embed/>
                </p:oleObj>
              </mc:Choice>
              <mc:Fallback>
                <p:oleObj name="Equation" r:id="rId6" imgW="863225" imgH="533169" progId="Equation.DSMT4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84288"/>
                        <a:ext cx="863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3722376"/>
              </p:ext>
            </p:extLst>
          </p:nvPr>
        </p:nvGraphicFramePr>
        <p:xfrm>
          <a:off x="3276600" y="11430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19200" imgH="838200" progId="Equation.DSMT4">
                  <p:embed/>
                </p:oleObj>
              </mc:Choice>
              <mc:Fallback>
                <p:oleObj name="Equation" r:id="rId8" imgW="1219200" imgH="838200" progId="Equation.DSMT4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1430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5649212"/>
              </p:ext>
            </p:extLst>
          </p:nvPr>
        </p:nvGraphicFramePr>
        <p:xfrm>
          <a:off x="4597400" y="11430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77900" imgH="838200" progId="Equation.DSMT4">
                  <p:embed/>
                </p:oleObj>
              </mc:Choice>
              <mc:Fallback>
                <p:oleObj name="Equation" r:id="rId10" imgW="977900" imgH="838200" progId="Equation.DSMT4">
                  <p:embed/>
                  <p:pic>
                    <p:nvPicPr>
                      <p:cNvPr id="0" name="Picture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11430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5522903"/>
              </p:ext>
            </p:extLst>
          </p:nvPr>
        </p:nvGraphicFramePr>
        <p:xfrm>
          <a:off x="4813300" y="2503838"/>
          <a:ext cx="1104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04900" imgH="990600" progId="Equation.DSMT4">
                  <p:embed/>
                </p:oleObj>
              </mc:Choice>
              <mc:Fallback>
                <p:oleObj name="Equation" r:id="rId12" imgW="1104900" imgH="990600" progId="Equation.DSMT4">
                  <p:embed/>
                  <p:pic>
                    <p:nvPicPr>
                      <p:cNvPr id="0" name="Picture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3300" y="2503838"/>
                        <a:ext cx="1104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5756821"/>
              </p:ext>
            </p:extLst>
          </p:nvPr>
        </p:nvGraphicFramePr>
        <p:xfrm>
          <a:off x="5956300" y="2503838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77900" imgH="838200" progId="Equation.DSMT4">
                  <p:embed/>
                </p:oleObj>
              </mc:Choice>
              <mc:Fallback>
                <p:oleObj name="Equation" r:id="rId14" imgW="977900" imgH="838200" progId="Equation.DSMT4">
                  <p:embed/>
                  <p:pic>
                    <p:nvPicPr>
                      <p:cNvPr id="0" name="Picture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2503838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5528535"/>
              </p:ext>
            </p:extLst>
          </p:nvPr>
        </p:nvGraphicFramePr>
        <p:xfrm>
          <a:off x="990600" y="3689304"/>
          <a:ext cx="1130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29810" imgH="634725" progId="Equation.DSMT4">
                  <p:embed/>
                </p:oleObj>
              </mc:Choice>
              <mc:Fallback>
                <p:oleObj name="Equation" r:id="rId16" imgW="1129810" imgH="634725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689304"/>
                        <a:ext cx="1130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191025"/>
              </p:ext>
            </p:extLst>
          </p:nvPr>
        </p:nvGraphicFramePr>
        <p:xfrm>
          <a:off x="2133600" y="3689304"/>
          <a:ext cx="1854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854200" imgH="635000" progId="Equation.DSMT4">
                  <p:embed/>
                </p:oleObj>
              </mc:Choice>
              <mc:Fallback>
                <p:oleObj name="Equation" r:id="rId18" imgW="1854200" imgH="635000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689304"/>
                        <a:ext cx="1854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1918352"/>
              </p:ext>
            </p:extLst>
          </p:nvPr>
        </p:nvGraphicFramePr>
        <p:xfrm>
          <a:off x="4038600" y="3784554"/>
          <a:ext cx="1308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07532" imgH="444307" progId="Equation.DSMT4">
                  <p:embed/>
                </p:oleObj>
              </mc:Choice>
              <mc:Fallback>
                <p:oleObj name="Equation" r:id="rId20" imgW="1307532" imgH="444307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784554"/>
                        <a:ext cx="1308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1827742"/>
              </p:ext>
            </p:extLst>
          </p:nvPr>
        </p:nvGraphicFramePr>
        <p:xfrm>
          <a:off x="5410200" y="3556000"/>
          <a:ext cx="774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74364" imgH="939392" progId="Equation.DSMT4">
                  <p:embed/>
                </p:oleObj>
              </mc:Choice>
              <mc:Fallback>
                <p:oleObj name="Equation" r:id="rId22" imgW="774364" imgH="939392" progId="Equation.DSMT4">
                  <p:embed/>
                  <p:pic>
                    <p:nvPicPr>
                      <p:cNvPr id="0" name="Picture 1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556000"/>
                        <a:ext cx="774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Caution: Negative Numbers and Exponents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3E1717-2736-89D0-B6B1-29937D668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43F458A-3F40-2AC1-7BA4-B95ECB6475F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8993" y="1280160"/>
                <a:ext cx="8229600" cy="3539430"/>
              </a:xfrm>
              <a:prstGeom prst="rect">
                <a:avLst/>
              </a:prstGeom>
              <a:solidFill>
                <a:srgbClr val="FFFFCC"/>
              </a:solidFill>
              <a:ln w="28575">
                <a:solidFill>
                  <a:srgbClr val="000000"/>
                </a:solidFill>
              </a:ln>
            </p:spPr>
            <p:txBody>
              <a:bodyPr>
                <a:spAutoFit/>
              </a:bodyPr>
              <a:lstStyle/>
              <a:p>
                <a:pPr>
                  <a:tabLst>
                    <a:tab pos="977900" algn="l"/>
                  </a:tabLst>
                </a:pPr>
                <a:r>
                  <a:rPr lang="en-US" sz="2800" spc="10" dirty="0">
                    <a:solidFill>
                      <a:srgbClr val="000000"/>
                    </a:solidFill>
                  </a:rPr>
                  <a:t>In an expression such as </a:t>
                </a:r>
                <a14:m>
                  <m:oMath xmlns:m="http://schemas.openxmlformats.org/officeDocument/2006/math">
                    <m:r>
                      <a:rPr lang="en-US" sz="2800" i="1" spc="1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80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spc="10" dirty="0">
                    <a:solidFill>
                      <a:srgbClr val="000000"/>
                    </a:solidFill>
                  </a:rPr>
                  <a:t>, we know that </a:t>
                </a:r>
                <a14:m>
                  <m:oMath xmlns:m="http://schemas.openxmlformats.org/officeDocument/2006/math">
                    <m:r>
                      <a:rPr lang="en-US" sz="2800" i="1" spc="1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−1</m:t>
                    </m:r>
                    <m:r>
                      <a:rPr lang="en-US" sz="2800" i="1" spc="1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spc="10" dirty="0">
                    <a:solidFill>
                      <a:srgbClr val="000000"/>
                    </a:solidFill>
                  </a:rPr>
                  <a:t>is understood to be the coefficient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pc="10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 spc="10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i="1" spc="10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spc="10" dirty="0">
                    <a:solidFill>
                      <a:srgbClr val="000000"/>
                    </a:solidFill>
                  </a:rPr>
                  <a:t>. That is, </a:t>
                </a:r>
                <a:br>
                  <a:rPr lang="en-US" sz="2800" spc="10" dirty="0">
                    <a:solidFill>
                      <a:srgbClr val="000000"/>
                    </a:solidFill>
                  </a:rPr>
                </a:br>
                <a14:m>
                  <m:oMath xmlns:m="http://schemas.openxmlformats.org/officeDocument/2006/math">
                    <m:r>
                      <a:rPr lang="en-US" sz="2800" i="1" spc="1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80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pc="1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 spc="1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−1⋅</m:t>
                    </m:r>
                    <m:sSup>
                      <m:sSupPr>
                        <m:ctrlPr>
                          <a:rPr lang="en-US" sz="280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spc="10" dirty="0">
                    <a:solidFill>
                      <a:srgbClr val="000000"/>
                    </a:solidFill>
                  </a:rPr>
                  <a:t>. </a:t>
                </a:r>
              </a:p>
              <a:p>
                <a:pPr>
                  <a:tabLst>
                    <a:tab pos="977900" algn="l"/>
                  </a:tabLst>
                </a:pPr>
                <a:endParaRPr lang="en-US" sz="2800" spc="10" dirty="0">
                  <a:solidFill>
                    <a:srgbClr val="000000"/>
                  </a:solidFill>
                </a:endParaRPr>
              </a:p>
              <a:p>
                <a:pPr>
                  <a:tabLst>
                    <a:tab pos="977900" algn="l"/>
                  </a:tabLst>
                </a:pPr>
                <a:r>
                  <a:rPr lang="en-US" sz="2800" spc="10" dirty="0">
                    <a:solidFill>
                      <a:srgbClr val="000000"/>
                    </a:solidFill>
                  </a:rPr>
                  <a:t>The same is true for expressions with numbers such as </a:t>
                </a:r>
                <a14:m>
                  <m:oMath xmlns:m="http://schemas.openxmlformats.org/officeDocument/2006/math">
                    <m:r>
                      <a:rPr lang="en-US" sz="2800" i="1" spc="10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80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e>
                      <m:sup>
                        <m:r>
                          <a:rPr lang="en-US" sz="2800" b="0" i="1" spc="1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spc="10" dirty="0">
                    <a:solidFill>
                      <a:srgbClr val="000000"/>
                    </a:solidFill>
                  </a:rPr>
                  <a:t>. That is, </a:t>
                </a:r>
              </a:p>
              <a:p>
                <a:pPr>
                  <a:tabLst>
                    <a:tab pos="977900" algn="l"/>
                  </a:tabLst>
                </a:pPr>
                <a:endParaRPr lang="en-US" sz="2800" spc="10" dirty="0">
                  <a:solidFill>
                    <a:srgbClr val="000000"/>
                  </a:solidFill>
                </a:endParaRPr>
              </a:p>
              <a:p>
                <a:pPr>
                  <a:tabLst>
                    <a:tab pos="977900" algn="l"/>
                  </a:tabLst>
                </a:pPr>
                <a:endParaRPr lang="en-US" sz="2800" spc="1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43F458A-3F40-2AC1-7BA4-B95ECB6475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993" y="1280160"/>
                <a:ext cx="8229600" cy="3539430"/>
              </a:xfrm>
              <a:prstGeom prst="rect">
                <a:avLst/>
              </a:prstGeom>
              <a:blipFill>
                <a:blip r:embed="rId2"/>
                <a:stretch>
                  <a:fillRect l="-1328" t="-1195" r="-812"/>
                </a:stretch>
              </a:blipFill>
              <a:ln w="28575">
                <a:solidFill>
                  <a:srgbClr val="000000"/>
                </a:solidFill>
              </a:ln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2">
                <a:extLst>
                  <a:ext uri="{FF2B5EF4-FFF2-40B4-BE49-F238E27FC236}">
                    <a16:creationId xmlns:a16="http://schemas.microsoft.com/office/drawing/2014/main" id="{E0CC9E65-11A8-12B4-571E-8C8DF897ACA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28800" y="3896225"/>
                <a:ext cx="5715000" cy="914400"/>
              </a:xfrm>
              <a:prstGeom prst="rect">
                <a:avLst/>
              </a:prstGeom>
            </p:spPr>
            <p:txBody>
              <a:bodyPr anchor="ctr" anchorCtr="1">
                <a:normAutofit/>
              </a:bodyPr>
              <a:lstStyle>
                <a:lvl1pPr algn="ctr" defTabSz="914400" rtl="0" eaLnBrk="1" latinLnBrk="0" hangingPunct="1">
                  <a:lnSpc>
                    <a:spcPts val="3000"/>
                  </a:lnSpc>
                  <a:spcBef>
                    <a:spcPct val="0"/>
                  </a:spcBef>
                  <a:buNone/>
                  <a:defRPr sz="3200" kern="1200" baseline="0">
                    <a:solidFill>
                      <a:srgbClr val="1F497D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tabLst>
                    <a:tab pos="977900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pc="1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800" i="1" spc="1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 spc="1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  <m:sup>
                          <m:r>
                            <a:rPr lang="en-US" sz="2800" i="1" spc="1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i="1" spc="1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=−1</m:t>
                      </m:r>
                      <m:r>
                        <a:rPr lang="en-US" sz="2800" i="1" spc="10" dirty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800" i="1" spc="1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 spc="1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  <m:sup>
                          <m:r>
                            <a:rPr lang="en-US" sz="2800" i="1" spc="1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i="1" spc="1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=−1</m:t>
                      </m:r>
                      <m:r>
                        <a:rPr lang="en-US" sz="2800" i="1" spc="10" dirty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800" i="1" spc="1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49=−49</m:t>
                      </m:r>
                      <m:r>
                        <a:rPr lang="en-US" sz="2800" i="1" spc="1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2800" spc="10" dirty="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5" name="Rectangle 2">
                <a:extLst>
                  <a:ext uri="{FF2B5EF4-FFF2-40B4-BE49-F238E27FC236}">
                    <a16:creationId xmlns:a16="http://schemas.microsoft.com/office/drawing/2014/main" id="{E0CC9E65-11A8-12B4-571E-8C8DF897AC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3896225"/>
                <a:ext cx="5715000" cy="9144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6447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1414</TotalTime>
  <Words>922</Words>
  <Application>Microsoft Office PowerPoint</Application>
  <PresentationFormat>On-screen Show (4:3)</PresentationFormat>
  <Paragraphs>142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Cambria Math</vt:lpstr>
      <vt:lpstr>Courier New</vt:lpstr>
      <vt:lpstr>Symbol</vt:lpstr>
      <vt:lpstr>Office Theme</vt:lpstr>
      <vt:lpstr>Equation</vt:lpstr>
      <vt:lpstr>Section 12.2</vt:lpstr>
      <vt:lpstr>Properties: Summary of the Rules for Exponents</vt:lpstr>
      <vt:lpstr>Properties: Power Rule for Exponents</vt:lpstr>
      <vt:lpstr>Example 1: Using the Power Rule for Exponents</vt:lpstr>
      <vt:lpstr>Example 1: Using the Power Rule for Exponents (cont.)</vt:lpstr>
      <vt:lpstr>Properties: Rule for Power of a Product</vt:lpstr>
      <vt:lpstr>Example 2: Using the Rule for Power  of a Product </vt:lpstr>
      <vt:lpstr>Example 2: Using the Rule for Power  of a Product (cont.)</vt:lpstr>
      <vt:lpstr>Caution: Negative Numbers and Exponents</vt:lpstr>
      <vt:lpstr>Caution: Negative Numbers and Exponents (cont.)</vt:lpstr>
      <vt:lpstr>Properties: Rule for Power of a Quotient</vt:lpstr>
      <vt:lpstr> Example 3: Using the Rule for Power  of a Quotient</vt:lpstr>
      <vt:lpstr> Example 3: Using the Rule for Power  of a Quotient (cont.)</vt:lpstr>
      <vt:lpstr>Example 4: Using Combinations of Rules for Exponents</vt:lpstr>
      <vt:lpstr>Example 4: Using Combinations of Rules for Exponents (cont.)</vt:lpstr>
      <vt:lpstr>Example 4: Using Combinations of Rules for Exponents (cont.)</vt:lpstr>
      <vt:lpstr>Example 5: Using Two Approaches with Fractional Expressions and Negative Exponents</vt:lpstr>
      <vt:lpstr>Example 6: Simplifying A More Complex Problem</vt:lpstr>
      <vt:lpstr>Example 6: Simplifying A More Complex Problem (cont.)</vt:lpstr>
      <vt:lpstr>Example 6: Simplifying A More Complex Problem (cont.)</vt:lpstr>
      <vt:lpstr>Example 6: Simplifying A More Complex Problem (cont.)</vt:lpstr>
      <vt:lpstr>Properties: Summary of the Rules for Exponents</vt:lpstr>
      <vt:lpstr>Properties: Summary of the Rules for Exponents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Barbara Miller</cp:lastModifiedBy>
  <cp:revision>176</cp:revision>
  <dcterms:created xsi:type="dcterms:W3CDTF">2013-04-26T14:43:13Z</dcterms:created>
  <dcterms:modified xsi:type="dcterms:W3CDTF">2023-06-20T18:14:15Z</dcterms:modified>
</cp:coreProperties>
</file>