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8080"/>
    <a:srgbClr val="008078"/>
    <a:srgbClr val="366092"/>
    <a:srgbClr val="0000FF"/>
    <a:srgbClr val="1F497D"/>
    <a:srgbClr val="FF0000"/>
    <a:srgbClr val="2D7D9F"/>
    <a:srgbClr val="FFFFCC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63" autoAdjust="0"/>
    <p:restoredTop sz="94660"/>
  </p:normalViewPr>
  <p:slideViewPr>
    <p:cSldViewPr>
      <p:cViewPr varScale="1">
        <p:scale>
          <a:sx n="105" d="100"/>
          <a:sy n="105" d="100"/>
        </p:scale>
        <p:origin x="114" y="1302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81525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BCF1E8-340D-4BBE-B2B9-288E67BAFF53}" type="datetimeFigureOut">
              <a:rPr lang="en-US" smtClean="0"/>
              <a:pPr/>
              <a:t>6/20/2023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06B3A5-C5B2-4AE6-B7F2-80530B9B158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435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341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8.emf"/><Relationship Id="rId7" Type="http://schemas.openxmlformats.org/officeDocument/2006/relationships/image" Target="../media/image40.wmf"/><Relationship Id="rId2" Type="http://schemas.openxmlformats.org/officeDocument/2006/relationships/oleObject" Target="../embeddings/oleObject3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9.bin"/><Relationship Id="rId5" Type="http://schemas.openxmlformats.org/officeDocument/2006/relationships/image" Target="../media/image39.wmf"/><Relationship Id="rId4" Type="http://schemas.openxmlformats.org/officeDocument/2006/relationships/oleObject" Target="../embeddings/oleObject38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image" Target="../media/image41.wmf"/><Relationship Id="rId7" Type="http://schemas.openxmlformats.org/officeDocument/2006/relationships/image" Target="../media/image43.e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11" Type="http://schemas.openxmlformats.org/officeDocument/2006/relationships/image" Target="../media/image45.wmf"/><Relationship Id="rId5" Type="http://schemas.openxmlformats.org/officeDocument/2006/relationships/image" Target="../media/image42.emf"/><Relationship Id="rId10" Type="http://schemas.openxmlformats.org/officeDocument/2006/relationships/oleObject" Target="../embeddings/oleObject44.bin"/><Relationship Id="rId4" Type="http://schemas.openxmlformats.org/officeDocument/2006/relationships/oleObject" Target="../embeddings/oleObject41.bin"/><Relationship Id="rId9" Type="http://schemas.openxmlformats.org/officeDocument/2006/relationships/image" Target="../media/image4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2.wmf"/><Relationship Id="rId18" Type="http://schemas.openxmlformats.org/officeDocument/2006/relationships/oleObject" Target="../embeddings/oleObject14.bin"/><Relationship Id="rId26" Type="http://schemas.openxmlformats.org/officeDocument/2006/relationships/oleObject" Target="../embeddings/oleObject18.bin"/><Relationship Id="rId3" Type="http://schemas.openxmlformats.org/officeDocument/2006/relationships/image" Target="../media/image7.wmf"/><Relationship Id="rId21" Type="http://schemas.openxmlformats.org/officeDocument/2006/relationships/image" Target="../media/image16.emf"/><Relationship Id="rId7" Type="http://schemas.openxmlformats.org/officeDocument/2006/relationships/image" Target="../media/image9.emf"/><Relationship Id="rId12" Type="http://schemas.openxmlformats.org/officeDocument/2006/relationships/oleObject" Target="../embeddings/oleObject11.bin"/><Relationship Id="rId17" Type="http://schemas.openxmlformats.org/officeDocument/2006/relationships/image" Target="../media/image14.wmf"/><Relationship Id="rId25" Type="http://schemas.openxmlformats.org/officeDocument/2006/relationships/image" Target="../media/image18.emf"/><Relationship Id="rId2" Type="http://schemas.openxmlformats.org/officeDocument/2006/relationships/oleObject" Target="../embeddings/oleObject6.bin"/><Relationship Id="rId16" Type="http://schemas.openxmlformats.org/officeDocument/2006/relationships/oleObject" Target="../embeddings/oleObject13.bin"/><Relationship Id="rId20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1.wmf"/><Relationship Id="rId24" Type="http://schemas.openxmlformats.org/officeDocument/2006/relationships/oleObject" Target="../embeddings/oleObject17.bin"/><Relationship Id="rId5" Type="http://schemas.openxmlformats.org/officeDocument/2006/relationships/image" Target="../media/image8.emf"/><Relationship Id="rId15" Type="http://schemas.openxmlformats.org/officeDocument/2006/relationships/image" Target="../media/image13.emf"/><Relationship Id="rId23" Type="http://schemas.openxmlformats.org/officeDocument/2006/relationships/image" Target="../media/image17.emf"/><Relationship Id="rId10" Type="http://schemas.openxmlformats.org/officeDocument/2006/relationships/oleObject" Target="../embeddings/oleObject10.bin"/><Relationship Id="rId19" Type="http://schemas.openxmlformats.org/officeDocument/2006/relationships/image" Target="../media/image15.emf"/><Relationship Id="rId4" Type="http://schemas.openxmlformats.org/officeDocument/2006/relationships/oleObject" Target="../embeddings/oleObject7.bin"/><Relationship Id="rId9" Type="http://schemas.openxmlformats.org/officeDocument/2006/relationships/image" Target="../media/image10.emf"/><Relationship Id="rId14" Type="http://schemas.openxmlformats.org/officeDocument/2006/relationships/oleObject" Target="../embeddings/oleObject12.bin"/><Relationship Id="rId22" Type="http://schemas.openxmlformats.org/officeDocument/2006/relationships/oleObject" Target="../embeddings/oleObject16.bin"/><Relationship Id="rId27" Type="http://schemas.openxmlformats.org/officeDocument/2006/relationships/image" Target="../media/image19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7" Type="http://schemas.openxmlformats.org/officeDocument/2006/relationships/image" Target="../media/image22.wmf"/><Relationship Id="rId2" Type="http://schemas.openxmlformats.org/officeDocument/2006/relationships/oleObject" Target="../embeddings/oleObject1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1.bin"/><Relationship Id="rId5" Type="http://schemas.openxmlformats.org/officeDocument/2006/relationships/image" Target="../media/image21.wmf"/><Relationship Id="rId4" Type="http://schemas.openxmlformats.org/officeDocument/2006/relationships/oleObject" Target="../embeddings/oleObject20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5.bin"/><Relationship Id="rId13" Type="http://schemas.openxmlformats.org/officeDocument/2006/relationships/image" Target="../media/image28.emf"/><Relationship Id="rId3" Type="http://schemas.openxmlformats.org/officeDocument/2006/relationships/image" Target="../media/image23.emf"/><Relationship Id="rId7" Type="http://schemas.openxmlformats.org/officeDocument/2006/relationships/image" Target="../media/image25.wmf"/><Relationship Id="rId12" Type="http://schemas.openxmlformats.org/officeDocument/2006/relationships/oleObject" Target="../embeddings/oleObject27.bin"/><Relationship Id="rId2" Type="http://schemas.openxmlformats.org/officeDocument/2006/relationships/oleObject" Target="../embeddings/oleObject2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4.bin"/><Relationship Id="rId11" Type="http://schemas.openxmlformats.org/officeDocument/2006/relationships/image" Target="../media/image27.wmf"/><Relationship Id="rId5" Type="http://schemas.openxmlformats.org/officeDocument/2006/relationships/image" Target="../media/image24.emf"/><Relationship Id="rId10" Type="http://schemas.openxmlformats.org/officeDocument/2006/relationships/oleObject" Target="../embeddings/oleObject26.bin"/><Relationship Id="rId4" Type="http://schemas.openxmlformats.org/officeDocument/2006/relationships/oleObject" Target="../embeddings/oleObject23.bin"/><Relationship Id="rId9" Type="http://schemas.openxmlformats.org/officeDocument/2006/relationships/image" Target="../media/image2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1.bin"/><Relationship Id="rId13" Type="http://schemas.openxmlformats.org/officeDocument/2006/relationships/image" Target="../media/image34.wmf"/><Relationship Id="rId18" Type="http://schemas.openxmlformats.org/officeDocument/2006/relationships/oleObject" Target="../embeddings/oleObject36.bin"/><Relationship Id="rId3" Type="http://schemas.openxmlformats.org/officeDocument/2006/relationships/image" Target="../media/image29.wmf"/><Relationship Id="rId7" Type="http://schemas.openxmlformats.org/officeDocument/2006/relationships/image" Target="../media/image31.wmf"/><Relationship Id="rId12" Type="http://schemas.openxmlformats.org/officeDocument/2006/relationships/oleObject" Target="../embeddings/oleObject33.bin"/><Relationship Id="rId17" Type="http://schemas.openxmlformats.org/officeDocument/2006/relationships/image" Target="../media/image36.wmf"/><Relationship Id="rId2" Type="http://schemas.openxmlformats.org/officeDocument/2006/relationships/oleObject" Target="../embeddings/oleObject28.bin"/><Relationship Id="rId16" Type="http://schemas.openxmlformats.org/officeDocument/2006/relationships/oleObject" Target="../embeddings/oleObject3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0.bin"/><Relationship Id="rId11" Type="http://schemas.openxmlformats.org/officeDocument/2006/relationships/image" Target="../media/image33.wmf"/><Relationship Id="rId5" Type="http://schemas.openxmlformats.org/officeDocument/2006/relationships/image" Target="../media/image30.emf"/><Relationship Id="rId15" Type="http://schemas.openxmlformats.org/officeDocument/2006/relationships/image" Target="../media/image35.emf"/><Relationship Id="rId10" Type="http://schemas.openxmlformats.org/officeDocument/2006/relationships/oleObject" Target="../embeddings/oleObject32.bin"/><Relationship Id="rId19" Type="http://schemas.openxmlformats.org/officeDocument/2006/relationships/image" Target="../media/image37.wmf"/><Relationship Id="rId4" Type="http://schemas.openxmlformats.org/officeDocument/2006/relationships/oleObject" Target="../embeddings/oleObject29.bin"/><Relationship Id="rId9" Type="http://schemas.openxmlformats.org/officeDocument/2006/relationships/image" Target="../media/image32.wmf"/><Relationship Id="rId14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12.4</a:t>
            </a:r>
          </a:p>
        </p:txBody>
      </p:sp>
      <p:sp>
        <p:nvSpPr>
          <p:cNvPr id="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Polynomials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Completion Example 5: </a:t>
            </a:r>
            <a:r>
              <a:rPr lang="en-US" dirty="0"/>
              <a:t>Evaluating Polynomials</a:t>
            </a:r>
          </a:p>
        </p:txBody>
      </p:sp>
      <p:sp>
        <p:nvSpPr>
          <p:cNvPr id="5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b="1" i="0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0466377"/>
              </p:ext>
            </p:extLst>
          </p:nvPr>
        </p:nvGraphicFramePr>
        <p:xfrm>
          <a:off x="552450" y="1206500"/>
          <a:ext cx="7391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78200" imgH="585000" progId="Equation.DSMT4">
                  <p:embed/>
                </p:oleObj>
              </mc:Choice>
              <mc:Fallback>
                <p:oleObj name="Equation" r:id="rId2" imgW="7378200" imgH="58500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450" y="1206500"/>
                        <a:ext cx="7391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186213"/>
              </p:ext>
            </p:extLst>
          </p:nvPr>
        </p:nvGraphicFramePr>
        <p:xfrm>
          <a:off x="294748" y="2362439"/>
          <a:ext cx="4900613" cy="569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889160" imgH="558720" progId="Equation.DSMT4">
                  <p:embed/>
                </p:oleObj>
              </mc:Choice>
              <mc:Fallback>
                <p:oleObj name="Equation" r:id="rId4" imgW="4889160" imgH="55872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748" y="2362439"/>
                        <a:ext cx="4900613" cy="569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1850674" y="235725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65174" y="2360852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3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448300" y="237238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45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489700" y="23622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18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204200" y="2362200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53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A6EF01C2-CCBB-419C-9DDE-9AD4DACEAD2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1636133"/>
              </p:ext>
            </p:extLst>
          </p:nvPr>
        </p:nvGraphicFramePr>
        <p:xfrm>
          <a:off x="5279674" y="2446578"/>
          <a:ext cx="3716338" cy="401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708360" imgH="393480" progId="Equation.DSMT4">
                  <p:embed/>
                </p:oleObj>
              </mc:Choice>
              <mc:Fallback>
                <p:oleObj name="Equation" r:id="rId6" imgW="3708360" imgH="393480" progId="Equation.DSMT4">
                  <p:embed/>
                  <p:pic>
                    <p:nvPicPr>
                      <p:cNvPr id="7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9674" y="2446578"/>
                        <a:ext cx="3716338" cy="4016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61953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  <p:bldP spid="11" grpId="0"/>
      <p:bldP spid="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Evaluating Polynomials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r>
              <a:rPr lang="en-US" i="0" dirty="0">
                <a:solidFill>
                  <a:schemeClr val="tx1"/>
                </a:solidFill>
              </a:rPr>
              <a:t>Rewrite the polynomial expression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) 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</a:rPr>
              <a:t>=</a:t>
            </a:r>
            <a:r>
              <a:rPr lang="en-US" i="0" dirty="0">
                <a:solidFill>
                  <a:srgbClr val="0000FF"/>
                </a:solidFill>
              </a:rPr>
              <a:t> 6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13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br>
              <a:rPr lang="en-US" i="0" dirty="0">
                <a:solidFill>
                  <a:schemeClr val="tx1"/>
                </a:solidFill>
              </a:rPr>
            </a:br>
            <a:r>
              <a:rPr lang="en-US" i="0" dirty="0">
                <a:solidFill>
                  <a:schemeClr val="tx1"/>
                </a:solidFill>
              </a:rPr>
              <a:t>by substituting for </a:t>
            </a:r>
            <a:r>
              <a:rPr lang="en-US" i="1" dirty="0">
                <a:solidFill>
                  <a:schemeClr val="tx1"/>
                </a:solidFill>
              </a:rPr>
              <a:t>x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i="0" dirty="0">
                <a:solidFill>
                  <a:schemeClr val="tx1"/>
                </a:solidFill>
              </a:rPr>
              <a:t>as indicated by the function</a:t>
            </a:r>
            <a:r>
              <a:rPr lang="en-US" dirty="0">
                <a:solidFill>
                  <a:schemeClr val="tx1"/>
                </a:solidFill>
              </a:rPr>
              <a:t> notation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i="0" dirty="0">
                <a:solidFill>
                  <a:srgbClr val="0000FF"/>
                </a:solidFill>
              </a:rPr>
              <a:t>(2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i="0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FF"/>
                </a:solidFill>
              </a:rPr>
              <a:t> 1)</a:t>
            </a:r>
            <a:r>
              <a:rPr lang="en-US" i="0" dirty="0">
                <a:solidFill>
                  <a:schemeClr val="tx1"/>
                </a:solidFill>
              </a:rPr>
              <a:t>.</a:t>
            </a:r>
          </a:p>
          <a:p>
            <a:pPr marL="533400" indent="-53340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533400" indent="-533400">
              <a:tabLst>
                <a:tab pos="457200" algn="l"/>
              </a:tabLst>
            </a:pPr>
            <a:r>
              <a:rPr lang="en-US" dirty="0"/>
              <a:t>Substitute 2</a:t>
            </a:r>
            <a:r>
              <a:rPr lang="en-US" i="1" dirty="0"/>
              <a:t>a</a:t>
            </a:r>
            <a:r>
              <a:rPr lang="en-US" dirty="0"/>
              <a:t> </a:t>
            </a:r>
            <a:r>
              <a:rPr lang="en-US" dirty="0">
                <a:latin typeface="Symbol" charset="2"/>
                <a:cs typeface="Symbol" charset="2"/>
              </a:rPr>
              <a:t>+</a:t>
            </a:r>
            <a:r>
              <a:rPr lang="en-US" dirty="0"/>
              <a:t> 1 for </a:t>
            </a:r>
            <a:r>
              <a:rPr lang="en-US" i="1" dirty="0"/>
              <a:t>x</a:t>
            </a:r>
            <a:r>
              <a:rPr lang="en-US" dirty="0"/>
              <a:t> throughout the polynomial.</a:t>
            </a:r>
            <a:endParaRPr lang="en-US" b="1" i="0" dirty="0">
              <a:solidFill>
                <a:schemeClr val="tx1"/>
              </a:solidFill>
            </a:endParaRPr>
          </a:p>
          <a:p>
            <a:pPr marL="533400" indent="-533400">
              <a:buFont typeface="Courier New" pitchFamily="49" charset="0"/>
              <a:buNone/>
              <a:tabLst>
                <a:tab pos="457200" algn="l"/>
              </a:tabLst>
            </a:pPr>
            <a:endParaRPr lang="en-US" b="1" dirty="0">
              <a:solidFill>
                <a:schemeClr val="tx1"/>
              </a:solidFill>
            </a:endParaRP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/>
        </p:nvGraphicFramePr>
        <p:xfrm>
          <a:off x="5181600" y="49530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7677" imgH="793306" progId="Equation.DSMT4">
                  <p:embed/>
                </p:oleObj>
              </mc:Choice>
              <mc:Fallback>
                <p:oleObj name="Equation" r:id="rId2" imgW="457677" imgH="793306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81600" y="49530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2080291"/>
              </p:ext>
            </p:extLst>
          </p:nvPr>
        </p:nvGraphicFramePr>
        <p:xfrm>
          <a:off x="1003300" y="3759200"/>
          <a:ext cx="12954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79800" imgH="585000" progId="Equation.DSMT4">
                  <p:embed/>
                </p:oleObj>
              </mc:Choice>
              <mc:Fallback>
                <p:oleObj name="Equation" r:id="rId4" imgW="1279800" imgH="585000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3300" y="3759200"/>
                        <a:ext cx="1295400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00670759"/>
              </p:ext>
            </p:extLst>
          </p:nvPr>
        </p:nvGraphicFramePr>
        <p:xfrm>
          <a:off x="2393950" y="3759200"/>
          <a:ext cx="21463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130120" imgH="585000" progId="Equation.DSMT4">
                  <p:embed/>
                </p:oleObj>
              </mc:Choice>
              <mc:Fallback>
                <p:oleObj name="Equation" r:id="rId6" imgW="2130120" imgH="585000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3950" y="3759200"/>
                        <a:ext cx="21463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3969438"/>
              </p:ext>
            </p:extLst>
          </p:nvPr>
        </p:nvGraphicFramePr>
        <p:xfrm>
          <a:off x="2394219" y="4476484"/>
          <a:ext cx="196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68500" imgH="292100" progId="Equation.DSMT4">
                  <p:embed/>
                </p:oleObj>
              </mc:Choice>
              <mc:Fallback>
                <p:oleObj name="Equation" r:id="rId8" imgW="1968500" imgH="29210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4219" y="4476484"/>
                        <a:ext cx="1968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32482622"/>
              </p:ext>
            </p:extLst>
          </p:nvPr>
        </p:nvGraphicFramePr>
        <p:xfrm>
          <a:off x="2394219" y="5041900"/>
          <a:ext cx="1485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85900" imgH="292100" progId="Equation.DSMT4">
                  <p:embed/>
                </p:oleObj>
              </mc:Choice>
              <mc:Fallback>
                <p:oleObj name="Equation" r:id="rId10" imgW="1485900" imgH="292100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4219" y="5041900"/>
                        <a:ext cx="1485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5966214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monomial in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is a term of the form</a:t>
            </a:r>
          </a:p>
          <a:p>
            <a:pPr marL="12700" indent="-12700" algn="ctr" eaLnBrk="0" hangingPunct="0">
              <a:tabLst>
                <a:tab pos="457200" algn="l"/>
              </a:tabLst>
            </a:pPr>
            <a:r>
              <a:rPr lang="en-US" b="1" i="1" dirty="0" err="1">
                <a:solidFill>
                  <a:srgbClr val="0000FF"/>
                </a:solidFill>
                <a:latin typeface="Calibri" pitchFamily="34" charset="0"/>
              </a:rPr>
              <a:t>kx</a:t>
            </a:r>
            <a:r>
              <a:rPr lang="en-US" b="1" i="1" baseline="30000" dirty="0" err="1">
                <a:solidFill>
                  <a:srgbClr val="0000FF"/>
                </a:solidFill>
                <a:latin typeface="Calibri" pitchFamily="34" charset="0"/>
              </a:rPr>
              <a:t>n</a:t>
            </a:r>
            <a:endParaRPr lang="en-US" b="1" i="1" baseline="30000" dirty="0">
              <a:solidFill>
                <a:srgbClr val="0000FF"/>
              </a:solidFill>
              <a:latin typeface="Calibri" pitchFamily="34" charset="0"/>
            </a:endParaRPr>
          </a:p>
          <a:p>
            <a:pPr marL="12700" indent="-12700" algn="just" eaLnBrk="0" hangingPunct="0">
              <a:tabLst>
                <a:tab pos="4572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where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k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real number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whole number.</a:t>
            </a:r>
          </a:p>
          <a:p>
            <a:pPr marL="12700" indent="-12700" algn="just" eaLnBrk="0" hangingPunct="0">
              <a:tabLst>
                <a:tab pos="457200" algn="l"/>
              </a:tabLst>
            </a:pP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degree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the </a:t>
            </a:r>
            <a:r>
              <a:rPr lang="en-US" dirty="0">
                <a:solidFill>
                  <a:srgbClr val="000000"/>
                </a:solidFill>
              </a:rPr>
              <a:t>monomial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k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coefficient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Monomial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87086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Polynomial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53943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12700" indent="-12700">
              <a:spcBef>
                <a:spcPct val="50000"/>
              </a:spcBef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A </a:t>
            </a:r>
            <a:r>
              <a:rPr lang="en-US" b="1" i="0" dirty="0">
                <a:solidFill>
                  <a:srgbClr val="C00000"/>
                </a:solidFill>
              </a:rPr>
              <a:t>polynomial</a:t>
            </a:r>
            <a:r>
              <a:rPr lang="en-US" b="1" i="0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is a monomial or the indicated sum </a:t>
            </a:r>
            <a:r>
              <a:rPr lang="en-US" dirty="0">
                <a:solidFill>
                  <a:srgbClr val="000000"/>
                </a:solidFill>
              </a:rPr>
              <a:t>and/or</a:t>
            </a:r>
            <a:r>
              <a:rPr lang="en-US" i="0" dirty="0">
                <a:solidFill>
                  <a:srgbClr val="000000"/>
                </a:solidFill>
              </a:rPr>
              <a:t> difference of monomials.</a:t>
            </a:r>
          </a:p>
          <a:p>
            <a:pPr marL="12700" indent="-12700">
              <a:spcBef>
                <a:spcPct val="50000"/>
              </a:spcBef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</a:t>
            </a:r>
            <a:r>
              <a:rPr lang="en-US" b="1" i="0" dirty="0">
                <a:solidFill>
                  <a:srgbClr val="C00000"/>
                </a:solidFill>
              </a:rPr>
              <a:t>degree of a polynomial </a:t>
            </a:r>
            <a:r>
              <a:rPr lang="en-US" i="0" dirty="0">
                <a:solidFill>
                  <a:srgbClr val="000000"/>
                </a:solidFill>
              </a:rPr>
              <a:t>is the largest of the degrees of its terms </a:t>
            </a:r>
            <a:r>
              <a:rPr lang="en-US" dirty="0">
                <a:solidFill>
                  <a:srgbClr val="000000"/>
                </a:solidFill>
              </a:rPr>
              <a:t>after like terms have been combined.</a:t>
            </a:r>
            <a:endParaRPr lang="en-US" i="0" dirty="0">
              <a:solidFill>
                <a:srgbClr val="000000"/>
              </a:solidFill>
            </a:endParaRPr>
          </a:p>
          <a:p>
            <a:pPr marL="12700" indent="-12700">
              <a:spcBef>
                <a:spcPct val="50000"/>
              </a:spcBef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coefficient of the term of largest degree is called the </a:t>
            </a:r>
            <a:r>
              <a:rPr lang="en-US" b="1" i="0" dirty="0">
                <a:solidFill>
                  <a:srgbClr val="C00000"/>
                </a:solidFill>
              </a:rPr>
              <a:t>leading coefficient</a:t>
            </a:r>
            <a:r>
              <a:rPr lang="en-US" i="0" dirty="0">
                <a:solidFill>
                  <a:srgbClr val="000000"/>
                </a:solidFill>
              </a:rPr>
              <a:t>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801551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Definition: Special Terminology for Polynomials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229600" cy="4056495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2700" indent="-12700" algn="just" defTabSz="863600">
              <a:buFont typeface="Courier New" pitchFamily="49" charset="0"/>
              <a:buNone/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000000"/>
                </a:solidFill>
              </a:rPr>
              <a:t>Term 	Definition 	Examples</a:t>
            </a:r>
          </a:p>
          <a:p>
            <a:pPr marL="12700" indent="-12700" algn="just" defTabSz="863600">
              <a:buFont typeface="Courier New" pitchFamily="49" charset="0"/>
              <a:buNone/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C00000"/>
                </a:solidFill>
              </a:rPr>
              <a:t>Monomial:	</a:t>
            </a:r>
            <a:r>
              <a:rPr lang="en-US" i="0" dirty="0">
                <a:solidFill>
                  <a:srgbClr val="000000"/>
                </a:solidFill>
              </a:rPr>
              <a:t>polynomial with one term	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2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3</a:t>
            </a:r>
            <a:r>
              <a:rPr lang="en-US" i="0" dirty="0">
                <a:solidFill>
                  <a:srgbClr val="000000"/>
                </a:solidFill>
              </a:rPr>
              <a:t> and 4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baseline="30000" dirty="0">
                <a:solidFill>
                  <a:srgbClr val="000000"/>
                </a:solidFill>
              </a:rPr>
              <a:t>5</a:t>
            </a:r>
            <a:endParaRPr lang="en-US" i="0" dirty="0">
              <a:solidFill>
                <a:srgbClr val="000000"/>
              </a:solidFill>
            </a:endParaRPr>
          </a:p>
          <a:p>
            <a:pPr marL="12700" indent="-12700" algn="just" defTabSz="863600"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C00000"/>
                </a:solidFill>
              </a:rPr>
              <a:t>Binomial:</a:t>
            </a: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00"/>
                </a:solidFill>
              </a:rPr>
              <a:t>polynomial with two terms	3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i="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5 </a:t>
            </a:r>
            <a:r>
              <a:rPr lang="en-US" dirty="0">
                <a:solidFill>
                  <a:srgbClr val="000000"/>
                </a:solidFill>
              </a:rPr>
              <a:t>and</a:t>
            </a:r>
          </a:p>
          <a:p>
            <a:pPr marL="755650" lvl="1" indent="-12700" algn="just" defTabSz="863600">
              <a:buFont typeface="Courier New" pitchFamily="49" charset="0"/>
              <a:buNone/>
              <a:tabLst>
                <a:tab pos="5943600" algn="l"/>
              </a:tabLst>
            </a:pPr>
            <a:r>
              <a:rPr lang="en-US" i="1" dirty="0">
                <a:solidFill>
                  <a:srgbClr val="000000"/>
                </a:solidFill>
              </a:rPr>
              <a:t>		a</a:t>
            </a:r>
            <a:r>
              <a:rPr lang="en-US" i="0" baseline="30000" dirty="0">
                <a:solidFill>
                  <a:srgbClr val="000000"/>
                </a:solidFill>
              </a:rPr>
              <a:t>2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3</a:t>
            </a:r>
            <a:r>
              <a:rPr lang="en-US" i="1" dirty="0">
                <a:solidFill>
                  <a:srgbClr val="000000"/>
                </a:solidFill>
              </a:rPr>
              <a:t>a</a:t>
            </a:r>
          </a:p>
          <a:p>
            <a:pPr marL="12700" indent="-12700" algn="just" defTabSz="863600">
              <a:tabLst>
                <a:tab pos="1708150" algn="l"/>
                <a:tab pos="5943600" algn="l"/>
              </a:tabLst>
            </a:pPr>
            <a:r>
              <a:rPr lang="en-US" b="1" i="0" dirty="0">
                <a:solidFill>
                  <a:srgbClr val="C00000"/>
                </a:solidFill>
              </a:rPr>
              <a:t>Trinomial:</a:t>
            </a:r>
            <a:r>
              <a:rPr lang="en-US" b="1" i="0" dirty="0">
                <a:solidFill>
                  <a:srgbClr val="000000"/>
                </a:solidFill>
              </a:rPr>
              <a:t>	</a:t>
            </a:r>
            <a:r>
              <a:rPr lang="en-US" i="0" dirty="0">
                <a:solidFill>
                  <a:srgbClr val="000000"/>
                </a:solidFill>
              </a:rPr>
              <a:t>polynomial with three terms	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i="0" baseline="30000" dirty="0">
                <a:solidFill>
                  <a:srgbClr val="000000"/>
                </a:solidFill>
              </a:rPr>
              <a:t>2 </a:t>
            </a:r>
            <a:r>
              <a:rPr lang="en-US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0" dirty="0">
                <a:solidFill>
                  <a:srgbClr val="000000"/>
                </a:solidFill>
              </a:rPr>
              <a:t> 6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00"/>
                </a:solidFill>
              </a:rPr>
              <a:t>7 and</a:t>
            </a:r>
          </a:p>
          <a:p>
            <a:pPr marL="12700" indent="-12700" algn="just" defTabSz="863600">
              <a:tabLst>
                <a:tab pos="1708150" algn="l"/>
                <a:tab pos="5943600" algn="l"/>
              </a:tabLst>
            </a:pPr>
            <a:r>
              <a:rPr lang="en-US" i="1" dirty="0">
                <a:solidFill>
                  <a:srgbClr val="000000"/>
                </a:solidFill>
              </a:rPr>
              <a:t>			a</a:t>
            </a:r>
            <a:r>
              <a:rPr lang="en-US" i="0" baseline="30000" dirty="0">
                <a:solidFill>
                  <a:srgbClr val="000000"/>
                </a:solidFill>
              </a:rPr>
              <a:t>3 </a:t>
            </a:r>
            <a:r>
              <a:rPr lang="en-US" i="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8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i="0" baseline="30000" dirty="0">
                <a:solidFill>
                  <a:srgbClr val="000000"/>
                </a:solidFill>
              </a:rPr>
              <a:t>2 </a:t>
            </a:r>
            <a:r>
              <a:rPr lang="en-US" i="0" dirty="0">
                <a:solidFill>
                  <a:srgbClr val="000000"/>
                </a:solidFill>
                <a:latin typeface="Symbol" charset="2"/>
                <a:cs typeface="Symbol" charset="2"/>
              </a:rPr>
              <a:t>+</a:t>
            </a:r>
            <a:r>
              <a:rPr lang="en-US" i="1" dirty="0">
                <a:solidFill>
                  <a:srgbClr val="000000"/>
                </a:solidFill>
              </a:rPr>
              <a:t> </a:t>
            </a:r>
            <a:r>
              <a:rPr lang="en-US" i="0" dirty="0">
                <a:solidFill>
                  <a:srgbClr val="000000"/>
                </a:solidFill>
              </a:rPr>
              <a:t>12</a:t>
            </a:r>
            <a:r>
              <a:rPr lang="en-US" i="1" dirty="0">
                <a:solidFill>
                  <a:srgbClr val="000000"/>
                </a:solidFill>
              </a:rPr>
              <a:t>a</a:t>
            </a:r>
          </a:p>
          <a:p>
            <a:pPr marL="12700" indent="-12700" defTabSz="863600">
              <a:buFont typeface="Courier New" pitchFamily="49" charset="0"/>
              <a:buNone/>
              <a:tabLst>
                <a:tab pos="1714500" algn="l"/>
                <a:tab pos="5943600" algn="l"/>
              </a:tabLst>
            </a:pPr>
            <a:r>
              <a:rPr lang="en-US" i="0" dirty="0">
                <a:solidFill>
                  <a:srgbClr val="000000"/>
                </a:solidFill>
              </a:rPr>
              <a:t>Polynomials with four or more terms are simply referred to as </a:t>
            </a:r>
            <a:r>
              <a:rPr lang="en-US" b="1" i="0" dirty="0">
                <a:solidFill>
                  <a:srgbClr val="C00000"/>
                </a:solidFill>
              </a:rPr>
              <a:t>polynomials</a:t>
            </a:r>
            <a:r>
              <a:rPr lang="en-US" i="0" dirty="0">
                <a:solidFill>
                  <a:srgbClr val="000000"/>
                </a:solidFill>
              </a:rPr>
              <a:t>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748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Simplifying Polynomials 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3209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Simplify each polynomial by combining </a:t>
            </a:r>
            <a:r>
              <a:rPr lang="en-US" b="1" dirty="0"/>
              <a:t>like terms</a:t>
            </a:r>
            <a:r>
              <a:rPr lang="en-US" dirty="0"/>
              <a:t>. Write the polynomials in</a:t>
            </a:r>
            <a:r>
              <a:rPr lang="en-US" i="0" dirty="0">
                <a:solidFill>
                  <a:schemeClr val="tx1"/>
                </a:solidFill>
              </a:rPr>
              <a:t> </a:t>
            </a:r>
            <a:r>
              <a:rPr lang="en-US" dirty="0"/>
              <a:t>descending order and state the degree and type of each polynomial.</a:t>
            </a:r>
            <a:endParaRPr lang="en-US" i="0" dirty="0">
              <a:solidFill>
                <a:schemeClr val="tx1"/>
              </a:solidFill>
            </a:endParaRP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lnSpc>
                <a:spcPct val="150000"/>
              </a:lnSpc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spcBef>
                <a:spcPct val="50000"/>
              </a:spcBef>
              <a:buFont typeface="+mj-lt"/>
              <a:buAutoNum type="alphaLcPeriod"/>
            </a:pP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6" name="Object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411593"/>
              </p:ext>
            </p:extLst>
          </p:nvPr>
        </p:nvGraphicFramePr>
        <p:xfrm>
          <a:off x="963516" y="2662448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07880" imgH="380880" progId="Equation.DSMT4">
                  <p:embed/>
                </p:oleObj>
              </mc:Choice>
              <mc:Fallback>
                <p:oleObj name="Equation" r:id="rId2" imgW="1307880" imgH="380880" progId="Equation.DSMT4">
                  <p:embed/>
                  <p:pic>
                    <p:nvPicPr>
                      <p:cNvPr id="0" name="Picture 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3516" y="2662448"/>
                        <a:ext cx="1308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575026"/>
              </p:ext>
            </p:extLst>
          </p:nvPr>
        </p:nvGraphicFramePr>
        <p:xfrm>
          <a:off x="957741" y="3296492"/>
          <a:ext cx="2039937" cy="388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1840" imgH="380880" progId="Equation.DSMT4">
                  <p:embed/>
                </p:oleObj>
              </mc:Choice>
              <mc:Fallback>
                <p:oleObj name="Equation" r:id="rId4" imgW="2031840" imgH="380880" progId="Equation.DSMT4">
                  <p:embed/>
                  <p:pic>
                    <p:nvPicPr>
                      <p:cNvPr id="0" name="Picture 9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7741" y="3296492"/>
                        <a:ext cx="2039937" cy="3889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7020608"/>
              </p:ext>
            </p:extLst>
          </p:nvPr>
        </p:nvGraphicFramePr>
        <p:xfrm>
          <a:off x="966156" y="3805448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01640" imgH="838080" progId="Equation.DSMT4">
                  <p:embed/>
                </p:oleObj>
              </mc:Choice>
              <mc:Fallback>
                <p:oleObj name="Equation" r:id="rId6" imgW="2501640" imgH="838080" progId="Equation.DSMT4">
                  <p:embed/>
                  <p:pic>
                    <p:nvPicPr>
                      <p:cNvPr id="0" name="Picture 9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6156" y="3805448"/>
                        <a:ext cx="2501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2062773"/>
              </p:ext>
            </p:extLst>
          </p:nvPr>
        </p:nvGraphicFramePr>
        <p:xfrm>
          <a:off x="973348" y="4702596"/>
          <a:ext cx="2298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98600" imgH="380880" progId="Equation.DSMT4">
                  <p:embed/>
                </p:oleObj>
              </mc:Choice>
              <mc:Fallback>
                <p:oleObj name="Equation" r:id="rId8" imgW="2298600" imgH="380880" progId="Equation.DSMT4">
                  <p:embed/>
                  <p:pic>
                    <p:nvPicPr>
                      <p:cNvPr id="0" name="Picture 9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348" y="4702596"/>
                        <a:ext cx="2298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63234803"/>
              </p:ext>
            </p:extLst>
          </p:nvPr>
        </p:nvGraphicFramePr>
        <p:xfrm>
          <a:off x="947470" y="5422900"/>
          <a:ext cx="226218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273040" imgH="444240" progId="Equation.DSMT4">
                  <p:embed/>
                </p:oleObj>
              </mc:Choice>
              <mc:Fallback>
                <p:oleObj name="Equation" r:id="rId10" imgW="2273040" imgH="444240" progId="Equation.DSMT4">
                  <p:embed/>
                  <p:pic>
                    <p:nvPicPr>
                      <p:cNvPr id="0" name="Picture 9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7470" y="5422900"/>
                        <a:ext cx="2262187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12902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Simplifying Polynomials (cont.)</a:t>
            </a:r>
          </a:p>
        </p:txBody>
      </p:sp>
      <p:sp>
        <p:nvSpPr>
          <p:cNvPr id="5" name="Rectangle 11"/>
          <p:cNvSpPr>
            <a:spLocks noChangeArrowheads="1"/>
          </p:cNvSpPr>
          <p:nvPr/>
        </p:nvSpPr>
        <p:spPr bwMode="auto">
          <a:xfrm>
            <a:off x="482600" y="1274056"/>
            <a:ext cx="8229600" cy="439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buFont typeface="Courier New" pitchFamily="49" charset="0"/>
              <a:buNone/>
            </a:pPr>
            <a:r>
              <a:rPr lang="en-US" sz="2800" b="1" dirty="0">
                <a:latin typeface="Calibri" pitchFamily="34" charset="0"/>
              </a:rPr>
              <a:t>Solution</a:t>
            </a:r>
          </a:p>
          <a:p>
            <a:pPr marL="514350" indent="-514350" eaLnBrk="0" hangingPunct="0">
              <a:lnSpc>
                <a:spcPct val="150000"/>
              </a:lnSpc>
              <a:spcBef>
                <a:spcPct val="200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spcBef>
                <a:spcPct val="200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spcBef>
                <a:spcPts val="23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lnSpc>
                <a:spcPct val="200000"/>
              </a:lnSpc>
              <a:spcBef>
                <a:spcPct val="20000"/>
              </a:spcBef>
              <a:buFont typeface="+mj-lt"/>
              <a:buAutoNum type="alphaLcPeriod"/>
            </a:pPr>
            <a:r>
              <a:rPr lang="en-US" sz="2800" dirty="0">
                <a:latin typeface="Calibri" pitchFamily="34" charset="0"/>
              </a:rPr>
              <a:t> </a:t>
            </a:r>
          </a:p>
          <a:p>
            <a:pPr marL="514350" indent="-514350" eaLnBrk="0" hangingPunct="0">
              <a:spcBef>
                <a:spcPct val="20000"/>
              </a:spcBef>
              <a:buFont typeface="+mj-lt"/>
              <a:buAutoNum type="alphaLcPeriod"/>
              <a:tabLst>
                <a:tab pos="533400" algn="l"/>
              </a:tabLst>
            </a:pPr>
            <a:r>
              <a:rPr lang="en-US" sz="2800" dirty="0"/>
              <a:t>This expression is </a:t>
            </a:r>
            <a:r>
              <a:rPr lang="en-US" sz="2800" dirty="0">
                <a:solidFill>
                  <a:srgbClr val="FF0008"/>
                </a:solidFill>
              </a:rPr>
              <a:t>not a polynomial</a:t>
            </a:r>
            <a:r>
              <a:rPr lang="en-US" sz="2800" dirty="0"/>
              <a:t> since </a:t>
            </a:r>
            <a:r>
              <a:rPr lang="en-US" sz="2800" i="1" dirty="0"/>
              <a:t>y </a:t>
            </a:r>
            <a:r>
              <a:rPr lang="en-US" sz="2800" dirty="0"/>
              <a:t>has a 	negative exponent.</a:t>
            </a:r>
          </a:p>
        </p:txBody>
      </p:sp>
      <p:graphicFrame>
        <p:nvGraphicFramePr>
          <p:cNvPr id="6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7001877"/>
              </p:ext>
            </p:extLst>
          </p:nvPr>
        </p:nvGraphicFramePr>
        <p:xfrm>
          <a:off x="1081088" y="3118062"/>
          <a:ext cx="2500312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01900" imgH="838200" progId="Equation.DSMT4">
                  <p:embed/>
                </p:oleObj>
              </mc:Choice>
              <mc:Fallback>
                <p:oleObj name="Equation" r:id="rId2" imgW="2501900" imgH="838200" progId="Equation.DSMT4">
                  <p:embed/>
                  <p:pic>
                    <p:nvPicPr>
                      <p:cNvPr id="0" name="Picture 2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1088" y="3118062"/>
                        <a:ext cx="2500312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5996082"/>
              </p:ext>
            </p:extLst>
          </p:nvPr>
        </p:nvGraphicFramePr>
        <p:xfrm>
          <a:off x="3143519" y="2490768"/>
          <a:ext cx="16129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599840" imgH="393120" progId="Equation.DSMT4">
                  <p:embed/>
                </p:oleObj>
              </mc:Choice>
              <mc:Fallback>
                <p:oleObj name="Equation" r:id="rId4" imgW="1599840" imgH="393120" progId="Equation.DSMT4">
                  <p:embed/>
                  <p:pic>
                    <p:nvPicPr>
                      <p:cNvPr id="0" name="Picture 2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43519" y="2490768"/>
                        <a:ext cx="16129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24207595"/>
              </p:ext>
            </p:extLst>
          </p:nvPr>
        </p:nvGraphicFramePr>
        <p:xfrm>
          <a:off x="1085850" y="2511846"/>
          <a:ext cx="1981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65600" imgH="393120" progId="Equation.DSMT4">
                  <p:embed/>
                </p:oleObj>
              </mc:Choice>
              <mc:Fallback>
                <p:oleObj name="Equation" r:id="rId6" imgW="1965600" imgH="393120" progId="Equation.DSMT4">
                  <p:embed/>
                  <p:pic>
                    <p:nvPicPr>
                      <p:cNvPr id="0" name="Picture 2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5850" y="2511846"/>
                        <a:ext cx="1981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6910463"/>
              </p:ext>
            </p:extLst>
          </p:nvPr>
        </p:nvGraphicFramePr>
        <p:xfrm>
          <a:off x="3657600" y="3086578"/>
          <a:ext cx="2273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58280" imgH="886680" progId="Equation.DSMT4">
                  <p:embed/>
                </p:oleObj>
              </mc:Choice>
              <mc:Fallback>
                <p:oleObj name="Equation" r:id="rId8" imgW="2258280" imgH="886680" progId="Equation.DSMT4">
                  <p:embed/>
                  <p:pic>
                    <p:nvPicPr>
                      <p:cNvPr id="0" name="Picture 2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086578"/>
                        <a:ext cx="2273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2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3733684"/>
              </p:ext>
            </p:extLst>
          </p:nvPr>
        </p:nvGraphicFramePr>
        <p:xfrm>
          <a:off x="1066800" y="1968040"/>
          <a:ext cx="13081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08100" imgH="381000" progId="Equation.DSMT4">
                  <p:embed/>
                </p:oleObj>
              </mc:Choice>
              <mc:Fallback>
                <p:oleObj name="Equation" r:id="rId10" imgW="1308100" imgH="381000" progId="Equation.DSMT4">
                  <p:embed/>
                  <p:pic>
                    <p:nvPicPr>
                      <p:cNvPr id="0" name="Picture 2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968040"/>
                        <a:ext cx="13081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4012331"/>
              </p:ext>
            </p:extLst>
          </p:nvPr>
        </p:nvGraphicFramePr>
        <p:xfrm>
          <a:off x="2425700" y="1968040"/>
          <a:ext cx="1524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24000" imgH="482600" progId="Equation.DSMT4">
                  <p:embed/>
                </p:oleObj>
              </mc:Choice>
              <mc:Fallback>
                <p:oleObj name="Equation" r:id="rId12" imgW="1524000" imgH="482600" progId="Equation.DSMT4">
                  <p:embed/>
                  <p:pic>
                    <p:nvPicPr>
                      <p:cNvPr id="0" name="Picture 2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25700" y="1968040"/>
                        <a:ext cx="1524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56888143"/>
              </p:ext>
            </p:extLst>
          </p:nvPr>
        </p:nvGraphicFramePr>
        <p:xfrm>
          <a:off x="4027927" y="1936024"/>
          <a:ext cx="939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23400" imgH="393120" progId="Equation.DSMT4">
                  <p:embed/>
                </p:oleObj>
              </mc:Choice>
              <mc:Fallback>
                <p:oleObj name="Equation" r:id="rId14" imgW="923400" imgH="393120" progId="Equation.DSMT4">
                  <p:embed/>
                  <p:pic>
                    <p:nvPicPr>
                      <p:cNvPr id="0" name="Picture 2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7927" y="1936024"/>
                        <a:ext cx="9398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3322587"/>
              </p:ext>
            </p:extLst>
          </p:nvPr>
        </p:nvGraphicFramePr>
        <p:xfrm>
          <a:off x="1087706" y="4071670"/>
          <a:ext cx="22971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298700" imgH="381000" progId="Equation.DSMT4">
                  <p:embed/>
                </p:oleObj>
              </mc:Choice>
              <mc:Fallback>
                <p:oleObj name="Equation" r:id="rId16" imgW="2298700" imgH="381000" progId="Equation.DSMT4">
                  <p:embed/>
                  <p:pic>
                    <p:nvPicPr>
                      <p:cNvPr id="0" name="Picture 2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7706" y="4071670"/>
                        <a:ext cx="2297113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77773886"/>
              </p:ext>
            </p:extLst>
          </p:nvPr>
        </p:nvGraphicFramePr>
        <p:xfrm>
          <a:off x="3461019" y="4167718"/>
          <a:ext cx="1282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270800" imgH="264960" progId="Equation.DSMT4">
                  <p:embed/>
                </p:oleObj>
              </mc:Choice>
              <mc:Fallback>
                <p:oleObj name="Equation" r:id="rId18" imgW="1270800" imgH="264960" progId="Equation.DSMT4">
                  <p:embed/>
                  <p:pic>
                    <p:nvPicPr>
                      <p:cNvPr id="0" name="Picture 2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61019" y="4167718"/>
                        <a:ext cx="1282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7060132"/>
              </p:ext>
            </p:extLst>
          </p:nvPr>
        </p:nvGraphicFramePr>
        <p:xfrm>
          <a:off x="6172200" y="2074652"/>
          <a:ext cx="2413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2404440" imgH="264960" progId="Equation.DSMT4">
                  <p:embed/>
                </p:oleObj>
              </mc:Choice>
              <mc:Fallback>
                <p:oleObj name="Equation" r:id="rId20" imgW="2404440" imgH="264960" progId="Equation.DSMT4">
                  <p:embed/>
                  <p:pic>
                    <p:nvPicPr>
                      <p:cNvPr id="0" name="Picture 2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074652"/>
                        <a:ext cx="2413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64873343"/>
              </p:ext>
            </p:extLst>
          </p:nvPr>
        </p:nvGraphicFramePr>
        <p:xfrm>
          <a:off x="6172200" y="2642556"/>
          <a:ext cx="2273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2258280" imgH="264960" progId="Equation.DSMT4">
                  <p:embed/>
                </p:oleObj>
              </mc:Choice>
              <mc:Fallback>
                <p:oleObj name="Equation" r:id="rId22" imgW="2258280" imgH="264960" progId="Equation.DSMT4">
                  <p:embed/>
                  <p:pic>
                    <p:nvPicPr>
                      <p:cNvPr id="0" name="Picture 2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2642556"/>
                        <a:ext cx="2273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97685463"/>
              </p:ext>
            </p:extLst>
          </p:nvPr>
        </p:nvGraphicFramePr>
        <p:xfrm>
          <a:off x="6172200" y="3429000"/>
          <a:ext cx="2514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504880" imgH="264960" progId="Equation.DSMT4">
                  <p:embed/>
                </p:oleObj>
              </mc:Choice>
              <mc:Fallback>
                <p:oleObj name="Equation" r:id="rId24" imgW="2504880" imgH="264960" progId="Equation.DSMT4">
                  <p:embed/>
                  <p:pic>
                    <p:nvPicPr>
                      <p:cNvPr id="0" name="Picture 2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3429000"/>
                        <a:ext cx="2514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1942348"/>
              </p:ext>
            </p:extLst>
          </p:nvPr>
        </p:nvGraphicFramePr>
        <p:xfrm>
          <a:off x="6189663" y="4165122"/>
          <a:ext cx="214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2130120" imgH="264960" progId="Equation.DSMT4">
                  <p:embed/>
                </p:oleObj>
              </mc:Choice>
              <mc:Fallback>
                <p:oleObj name="Equation" r:id="rId26" imgW="2130120" imgH="2649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663" y="4165122"/>
                        <a:ext cx="214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624007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2: Simplifying Polynomials</a:t>
            </a:r>
          </a:p>
        </p:txBody>
      </p:sp>
      <p:sp>
        <p:nvSpPr>
          <p:cNvPr id="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Simplify the polynomial, then state the degree and type of the polynomial.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</p:txBody>
      </p:sp>
      <p:graphicFrame>
        <p:nvGraphicFramePr>
          <p:cNvPr id="6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0528364"/>
              </p:ext>
            </p:extLst>
          </p:nvPr>
        </p:nvGraphicFramePr>
        <p:xfrm>
          <a:off x="3276600" y="1747838"/>
          <a:ext cx="289401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95480" imgH="380880" progId="Equation.DSMT4">
                  <p:embed/>
                </p:oleObj>
              </mc:Choice>
              <mc:Fallback>
                <p:oleObj name="Equation" r:id="rId2" imgW="2895480" imgH="380880" progId="Equation.DSMT4">
                  <p:embed/>
                  <p:pic>
                    <p:nvPicPr>
                      <p:cNvPr id="0" name="Picture 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47838"/>
                        <a:ext cx="2894013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38794168"/>
              </p:ext>
            </p:extLst>
          </p:nvPr>
        </p:nvGraphicFramePr>
        <p:xfrm>
          <a:off x="668338" y="2914650"/>
          <a:ext cx="60769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858000" imgH="431640" progId="Equation.DSMT4">
                  <p:embed/>
                </p:oleObj>
              </mc:Choice>
              <mc:Fallback>
                <p:oleObj name="Equation" r:id="rId4" imgW="6858000" imgH="431640" progId="Equation.DSMT4">
                  <p:embed/>
                  <p:pic>
                    <p:nvPicPr>
                      <p:cNvPr id="0" name="Picture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8338" y="2914650"/>
                        <a:ext cx="6076950" cy="431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3429000" y="2876814"/>
            <a:ext cx="685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  <a:latin typeface="Symbol" charset="2"/>
                <a:cs typeface="Symbol" charset="2"/>
              </a:rPr>
              <a:t>-</a:t>
            </a:r>
            <a:r>
              <a:rPr lang="en-US" sz="2800" dirty="0">
                <a:solidFill>
                  <a:srgbClr val="FF0000"/>
                </a:solidFill>
              </a:rPr>
              <a:t>2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572000" y="2905780"/>
            <a:ext cx="533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4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5638800" y="2876814"/>
            <a:ext cx="132656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second</a:t>
            </a:r>
            <a:endParaRPr lang="en-US" sz="2800" baseline="30000" dirty="0">
              <a:solidFill>
                <a:srgbClr val="FF0000"/>
              </a:solidFill>
            </a:endParaRPr>
          </a:p>
        </p:txBody>
      </p:sp>
      <p:graphicFrame>
        <p:nvGraphicFramePr>
          <p:cNvPr id="4138" name="Object 4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94343603"/>
              </p:ext>
            </p:extLst>
          </p:nvPr>
        </p:nvGraphicFramePr>
        <p:xfrm>
          <a:off x="6783388" y="3031639"/>
          <a:ext cx="1828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28800" imgH="279360" progId="Equation.DSMT4">
                  <p:embed/>
                </p:oleObj>
              </mc:Choice>
              <mc:Fallback>
                <p:oleObj name="Equation" r:id="rId6" imgW="1828800" imgH="279360" progId="Equation.DSMT4">
                  <p:embed/>
                  <p:pic>
                    <p:nvPicPr>
                      <p:cNvPr id="0" name="Picture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83388" y="3031639"/>
                        <a:ext cx="1828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73522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  <p:bldP spid="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Evaluating Polynomials</a:t>
            </a: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57200" y="1981200"/>
            <a:ext cx="8229600" cy="11695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Calibri" pitchFamily="34" charset="0"/>
              </a:rPr>
              <a:t>Solution</a:t>
            </a:r>
          </a:p>
          <a:p>
            <a:pPr>
              <a:spcBef>
                <a:spcPct val="50000"/>
              </a:spcBef>
            </a:pPr>
            <a:r>
              <a:rPr lang="en-US" sz="2800" dirty="0"/>
              <a:t>Substitute </a:t>
            </a:r>
            <a:r>
              <a:rPr lang="en-US" sz="2800" dirty="0">
                <a:solidFill>
                  <a:srgbClr val="FF0000"/>
                </a:solidFill>
              </a:rPr>
              <a:t>3</a:t>
            </a:r>
            <a:r>
              <a:rPr lang="en-US" sz="2800" dirty="0"/>
              <a:t> for </a:t>
            </a:r>
            <a:r>
              <a:rPr lang="en-US" sz="2800" i="1" dirty="0"/>
              <a:t>x</a:t>
            </a:r>
            <a:r>
              <a:rPr lang="en-US" sz="2800" dirty="0"/>
              <a:t> throughout the polynomial.</a:t>
            </a:r>
            <a:endParaRPr lang="en-US" sz="2800" b="1" dirty="0">
              <a:latin typeface="Calibri" pitchFamily="34" charset="0"/>
            </a:endParaRPr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55870555"/>
              </p:ext>
            </p:extLst>
          </p:nvPr>
        </p:nvGraphicFramePr>
        <p:xfrm>
          <a:off x="3169968" y="3640138"/>
          <a:ext cx="3251200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36400" imgH="685440" progId="Equation.DSMT4">
                  <p:embed/>
                </p:oleObj>
              </mc:Choice>
              <mc:Fallback>
                <p:oleObj name="Equation" r:id="rId2" imgW="3236400" imgH="685440" progId="Equation.DSMT4">
                  <p:embed/>
                  <p:pic>
                    <p:nvPicPr>
                      <p:cNvPr id="0" name="Picture 1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9968" y="3640138"/>
                        <a:ext cx="3251200" cy="6953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1228667"/>
              </p:ext>
            </p:extLst>
          </p:nvPr>
        </p:nvGraphicFramePr>
        <p:xfrm>
          <a:off x="2636845" y="3130550"/>
          <a:ext cx="3378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64560" imgH="585000" progId="Equation.DSMT4">
                  <p:embed/>
                </p:oleObj>
              </mc:Choice>
              <mc:Fallback>
                <p:oleObj name="Equation" r:id="rId4" imgW="3364560" imgH="585000" progId="Equation.DSMT4">
                  <p:embed/>
                  <p:pic>
                    <p:nvPicPr>
                      <p:cNvPr id="0" name="Picture 1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36845" y="3130550"/>
                        <a:ext cx="3378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1292420"/>
              </p:ext>
            </p:extLst>
          </p:nvPr>
        </p:nvGraphicFramePr>
        <p:xfrm>
          <a:off x="3856612" y="4406107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35200" imgH="469900" progId="Equation.DSMT4">
                  <p:embed/>
                </p:oleObj>
              </mc:Choice>
              <mc:Fallback>
                <p:oleObj name="Equation" r:id="rId6" imgW="2235200" imgH="469900" progId="Equation.DSMT4">
                  <p:embed/>
                  <p:pic>
                    <p:nvPicPr>
                      <p:cNvPr id="0" name="Picture 1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612" y="4406107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1870225"/>
              </p:ext>
            </p:extLst>
          </p:nvPr>
        </p:nvGraphicFramePr>
        <p:xfrm>
          <a:off x="3856612" y="5079604"/>
          <a:ext cx="1955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955800" imgH="292100" progId="Equation.DSMT4">
                  <p:embed/>
                </p:oleObj>
              </mc:Choice>
              <mc:Fallback>
                <p:oleObj name="Equation" r:id="rId8" imgW="1955800" imgH="292100" progId="Equation.DSMT4">
                  <p:embed/>
                  <p:pic>
                    <p:nvPicPr>
                      <p:cNvPr id="0" name="Picture 1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612" y="5079604"/>
                        <a:ext cx="1955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5637628"/>
              </p:ext>
            </p:extLst>
          </p:nvPr>
        </p:nvGraphicFramePr>
        <p:xfrm>
          <a:off x="3856612" y="5575300"/>
          <a:ext cx="660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0113" imgH="291973" progId="Equation.DSMT4">
                  <p:embed/>
                </p:oleObj>
              </mc:Choice>
              <mc:Fallback>
                <p:oleObj name="Equation" r:id="rId10" imgW="660113" imgH="291973" progId="Equation.DSMT4">
                  <p:embed/>
                  <p:pic>
                    <p:nvPicPr>
                      <p:cNvPr id="0" name="Picture 1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6612" y="5575300"/>
                        <a:ext cx="660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94766337"/>
              </p:ext>
            </p:extLst>
          </p:nvPr>
        </p:nvGraphicFramePr>
        <p:xfrm>
          <a:off x="533399" y="1338263"/>
          <a:ext cx="7391401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378200" imgH="585000" progId="Equation.DSMT4">
                  <p:embed/>
                </p:oleObj>
              </mc:Choice>
              <mc:Fallback>
                <p:oleObj name="Equation" r:id="rId12" imgW="7378200" imgH="585000" progId="Equation.DSMT4">
                  <p:embed/>
                  <p:pic>
                    <p:nvPicPr>
                      <p:cNvPr id="0" name="Picture 1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399" y="1338263"/>
                        <a:ext cx="7391401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8901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Evaluating Polynomials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5" name="Rectangle 3"/>
          <p:cNvSpPr txBox="1">
            <a:spLocks/>
          </p:cNvSpPr>
          <p:nvPr/>
        </p:nvSpPr>
        <p:spPr>
          <a:xfrm>
            <a:off x="441120" y="1735779"/>
            <a:ext cx="8153400" cy="523220"/>
          </a:xfrm>
          <a:prstGeom prst="rect">
            <a:avLst/>
          </a:prstGeom>
        </p:spPr>
        <p:txBody>
          <a:bodyPr>
            <a:sp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lang="en-US" sz="2800" b="1" dirty="0"/>
              <a:t>Solution</a:t>
            </a:r>
            <a:endParaRPr lang="en-US" sz="2800" dirty="0"/>
          </a:p>
        </p:txBody>
      </p:sp>
      <p:graphicFrame>
        <p:nvGraphicFramePr>
          <p:cNvPr id="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0951309"/>
              </p:ext>
            </p:extLst>
          </p:nvPr>
        </p:nvGraphicFramePr>
        <p:xfrm>
          <a:off x="482600" y="1290638"/>
          <a:ext cx="8113713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102520" imgH="507960" progId="Equation.DSMT4">
                  <p:embed/>
                </p:oleObj>
              </mc:Choice>
              <mc:Fallback>
                <p:oleObj name="Equation" r:id="rId2" imgW="8102520" imgH="507960" progId="Equation.DSMT4">
                  <p:embed/>
                  <p:pic>
                    <p:nvPicPr>
                      <p:cNvPr id="0" name="Picture 1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600" y="1290638"/>
                        <a:ext cx="8113713" cy="517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0204889"/>
              </p:ext>
            </p:extLst>
          </p:nvPr>
        </p:nvGraphicFramePr>
        <p:xfrm>
          <a:off x="893054" y="3200400"/>
          <a:ext cx="4749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735800" imgH="685440" progId="Equation.DSMT4">
                  <p:embed/>
                </p:oleObj>
              </mc:Choice>
              <mc:Fallback>
                <p:oleObj name="Equation" r:id="rId4" imgW="4735800" imgH="685440" progId="Equation.DSMT4">
                  <p:embed/>
                  <p:pic>
                    <p:nvPicPr>
                      <p:cNvPr id="0" name="Picture 1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3054" y="3200400"/>
                        <a:ext cx="4749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302499"/>
              </p:ext>
            </p:extLst>
          </p:nvPr>
        </p:nvGraphicFramePr>
        <p:xfrm>
          <a:off x="441325" y="2254250"/>
          <a:ext cx="6565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6565680" imgH="495000" progId="Equation.DSMT4">
                  <p:embed/>
                </p:oleObj>
              </mc:Choice>
              <mc:Fallback>
                <p:oleObj name="Equation" r:id="rId6" imgW="6565680" imgH="495000" progId="Equation.DSMT4">
                  <p:embed/>
                  <p:pic>
                    <p:nvPicPr>
                      <p:cNvPr id="0" name="Picture 1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" y="2254250"/>
                        <a:ext cx="6565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5706843"/>
              </p:ext>
            </p:extLst>
          </p:nvPr>
        </p:nvGraphicFramePr>
        <p:xfrm>
          <a:off x="1778000" y="4050768"/>
          <a:ext cx="3251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251200" imgH="469900" progId="Equation.DSMT4">
                  <p:embed/>
                </p:oleObj>
              </mc:Choice>
              <mc:Fallback>
                <p:oleObj name="Equation" r:id="rId8" imgW="3251200" imgH="469900" progId="Equation.DSMT4">
                  <p:embed/>
                  <p:pic>
                    <p:nvPicPr>
                      <p:cNvPr id="0" name="Picture 1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4050768"/>
                        <a:ext cx="3251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159279"/>
              </p:ext>
            </p:extLst>
          </p:nvPr>
        </p:nvGraphicFramePr>
        <p:xfrm>
          <a:off x="1778000" y="4850868"/>
          <a:ext cx="2349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349500" imgH="292100" progId="Equation.DSMT4">
                  <p:embed/>
                </p:oleObj>
              </mc:Choice>
              <mc:Fallback>
                <p:oleObj name="Equation" r:id="rId10" imgW="2349500" imgH="292100" progId="Equation.DSMT4">
                  <p:embed/>
                  <p:pic>
                    <p:nvPicPr>
                      <p:cNvPr id="0" name="Picture 1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4850868"/>
                        <a:ext cx="2349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7887637"/>
              </p:ext>
            </p:extLst>
          </p:nvPr>
        </p:nvGraphicFramePr>
        <p:xfrm>
          <a:off x="1778000" y="5473168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63225" imgH="279279" progId="Equation.DSMT4">
                  <p:embed/>
                </p:oleObj>
              </mc:Choice>
              <mc:Fallback>
                <p:oleObj name="Equation" r:id="rId12" imgW="863225" imgH="279279" progId="Equation.DSMT4">
                  <p:embed/>
                  <p:pic>
                    <p:nvPicPr>
                      <p:cNvPr id="0" name="Picture 1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5473168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8026502"/>
              </p:ext>
            </p:extLst>
          </p:nvPr>
        </p:nvGraphicFramePr>
        <p:xfrm>
          <a:off x="5835381" y="3352800"/>
          <a:ext cx="28702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861640" imgH="576000" progId="Equation.DSMT4">
                  <p:embed/>
                </p:oleObj>
              </mc:Choice>
              <mc:Fallback>
                <p:oleObj name="Equation" r:id="rId14" imgW="2861640" imgH="576000" progId="Equation.DSMT4">
                  <p:embed/>
                  <p:pic>
                    <p:nvPicPr>
                      <p:cNvPr id="0" name="Picture 1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35381" y="3352800"/>
                        <a:ext cx="28702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F2B7D740-EA49-E96B-F671-0ED95EE2D85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4318265"/>
              </p:ext>
            </p:extLst>
          </p:nvPr>
        </p:nvGraphicFramePr>
        <p:xfrm>
          <a:off x="7048500" y="2315683"/>
          <a:ext cx="800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799920" imgH="304560" progId="Equation.DSMT4">
                  <p:embed/>
                </p:oleObj>
              </mc:Choice>
              <mc:Fallback>
                <p:oleObj name="Equation" r:id="rId16" imgW="799920" imgH="304560" progId="Equation.DSMT4">
                  <p:embed/>
                  <p:pic>
                    <p:nvPicPr>
                      <p:cNvPr id="8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0" y="2315683"/>
                        <a:ext cx="800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>
            <a:extLst>
              <a:ext uri="{FF2B5EF4-FFF2-40B4-BE49-F238E27FC236}">
                <a16:creationId xmlns:a16="http://schemas.microsoft.com/office/drawing/2014/main" id="{3DAD84F9-BBE5-4E6B-23B0-26729976306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33936413"/>
              </p:ext>
            </p:extLst>
          </p:nvPr>
        </p:nvGraphicFramePr>
        <p:xfrm>
          <a:off x="457200" y="2742352"/>
          <a:ext cx="1346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46040" imgH="380880" progId="Equation.DSMT4">
                  <p:embed/>
                </p:oleObj>
              </mc:Choice>
              <mc:Fallback>
                <p:oleObj name="Equation" r:id="rId18" imgW="1346040" imgH="380880" progId="Equation.DSMT4">
                  <p:embed/>
                  <p:pic>
                    <p:nvPicPr>
                      <p:cNvPr id="2" name="Object 5">
                        <a:extLst>
                          <a:ext uri="{FF2B5EF4-FFF2-40B4-BE49-F238E27FC236}">
                            <a16:creationId xmlns:a16="http://schemas.microsoft.com/office/drawing/2014/main" id="{F2B7D740-EA49-E96B-F671-0ED95EE2D854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2742352"/>
                        <a:ext cx="1346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58143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1320</TotalTime>
  <Words>340</Words>
  <Application>Microsoft Office PowerPoint</Application>
  <PresentationFormat>On-screen Show (4:3)</PresentationFormat>
  <Paragraphs>56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Courier New</vt:lpstr>
      <vt:lpstr>Symbol</vt:lpstr>
      <vt:lpstr>Office Theme</vt:lpstr>
      <vt:lpstr>Equation</vt:lpstr>
      <vt:lpstr>MathType 6.0 Equation</vt:lpstr>
      <vt:lpstr>Section 12.4</vt:lpstr>
      <vt:lpstr>Definition: Monomial</vt:lpstr>
      <vt:lpstr>Definition: Polynomial</vt:lpstr>
      <vt:lpstr>Definition: Special Terminology for Polynomials</vt:lpstr>
      <vt:lpstr>Example 1: Simplifying Polynomials </vt:lpstr>
      <vt:lpstr>Example 1: Simplifying Polynomials (cont.)</vt:lpstr>
      <vt:lpstr>Completion Example 2: Simplifying Polynomials</vt:lpstr>
      <vt:lpstr>Example 3: Evaluating Polynomials</vt:lpstr>
      <vt:lpstr>Example 4: Evaluating Polynomials</vt:lpstr>
      <vt:lpstr>Completion Example 5: Evaluating Polynomials</vt:lpstr>
      <vt:lpstr>Example 6: Evaluating Polynomials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Mathematics, 3rd Edition</dc:title>
  <dc:creator>Hawkes Learning</dc:creator>
  <cp:lastModifiedBy>Barbara Miller</cp:lastModifiedBy>
  <cp:revision>174</cp:revision>
  <dcterms:created xsi:type="dcterms:W3CDTF">2013-04-26T14:43:13Z</dcterms:created>
  <dcterms:modified xsi:type="dcterms:W3CDTF">2023-06-20T19:01:32Z</dcterms:modified>
</cp:coreProperties>
</file>