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8" autoAdjust="0"/>
    <p:restoredTop sz="94660"/>
  </p:normalViewPr>
  <p:slideViewPr>
    <p:cSldViewPr>
      <p:cViewPr varScale="1">
        <p:scale>
          <a:sx n="111" d="100"/>
          <a:sy n="111" d="100"/>
        </p:scale>
        <p:origin x="169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6/30/2023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5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e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emf"/><Relationship Id="rId3" Type="http://schemas.openxmlformats.org/officeDocument/2006/relationships/image" Target="../media/image3.emf"/><Relationship Id="rId7" Type="http://schemas.openxmlformats.org/officeDocument/2006/relationships/image" Target="../media/image5.emf"/><Relationship Id="rId12" Type="http://schemas.openxmlformats.org/officeDocument/2006/relationships/oleObject" Target="../embeddings/oleObject7.bin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4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4.emf"/><Relationship Id="rId3" Type="http://schemas.openxmlformats.org/officeDocument/2006/relationships/image" Target="../media/image9.emf"/><Relationship Id="rId7" Type="http://schemas.openxmlformats.org/officeDocument/2006/relationships/image" Target="../media/image11.emf"/><Relationship Id="rId12" Type="http://schemas.openxmlformats.org/officeDocument/2006/relationships/oleObject" Target="../embeddings/oleObject13.bin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3.emf"/><Relationship Id="rId5" Type="http://schemas.openxmlformats.org/officeDocument/2006/relationships/image" Target="../media/image10.emf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13" Type="http://schemas.openxmlformats.org/officeDocument/2006/relationships/image" Target="../media/image20.emf"/><Relationship Id="rId3" Type="http://schemas.openxmlformats.org/officeDocument/2006/relationships/image" Target="../media/image15.emf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19.bin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6.bin"/><Relationship Id="rId11" Type="http://schemas.openxmlformats.org/officeDocument/2006/relationships/image" Target="../media/image19.emf"/><Relationship Id="rId5" Type="http://schemas.openxmlformats.org/officeDocument/2006/relationships/image" Target="../media/image16.emf"/><Relationship Id="rId10" Type="http://schemas.openxmlformats.org/officeDocument/2006/relationships/oleObject" Target="../embeddings/oleObject18.bin"/><Relationship Id="rId4" Type="http://schemas.openxmlformats.org/officeDocument/2006/relationships/oleObject" Target="../embeddings/oleObject15.bin"/><Relationship Id="rId9" Type="http://schemas.openxmlformats.org/officeDocument/2006/relationships/image" Target="../media/image1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4.emf"/><Relationship Id="rId12" Type="http://schemas.openxmlformats.org/officeDocument/2006/relationships/oleObject" Target="../embeddings/oleObject26.bin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26.emf"/><Relationship Id="rId5" Type="http://schemas.openxmlformats.org/officeDocument/2006/relationships/image" Target="../media/image23.emf"/><Relationship Id="rId15" Type="http://schemas.openxmlformats.org/officeDocument/2006/relationships/image" Target="../media/image28.emf"/><Relationship Id="rId10" Type="http://schemas.openxmlformats.org/officeDocument/2006/relationships/oleObject" Target="../embeddings/oleObject25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25.emf"/><Relationship Id="rId14" Type="http://schemas.openxmlformats.org/officeDocument/2006/relationships/oleObject" Target="../embeddings/oleObject27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36.bin"/><Relationship Id="rId26" Type="http://schemas.openxmlformats.org/officeDocument/2006/relationships/oleObject" Target="../embeddings/oleObject40.bin"/><Relationship Id="rId3" Type="http://schemas.openxmlformats.org/officeDocument/2006/relationships/image" Target="../media/image29.emf"/><Relationship Id="rId21" Type="http://schemas.openxmlformats.org/officeDocument/2006/relationships/image" Target="../media/image38.emf"/><Relationship Id="rId7" Type="http://schemas.openxmlformats.org/officeDocument/2006/relationships/image" Target="../media/image31.emf"/><Relationship Id="rId12" Type="http://schemas.openxmlformats.org/officeDocument/2006/relationships/oleObject" Target="../embeddings/oleObject33.bin"/><Relationship Id="rId17" Type="http://schemas.openxmlformats.org/officeDocument/2006/relationships/image" Target="../media/image36.emf"/><Relationship Id="rId25" Type="http://schemas.openxmlformats.org/officeDocument/2006/relationships/image" Target="../media/image40.wmf"/><Relationship Id="rId2" Type="http://schemas.openxmlformats.org/officeDocument/2006/relationships/oleObject" Target="../embeddings/oleObject28.bin"/><Relationship Id="rId16" Type="http://schemas.openxmlformats.org/officeDocument/2006/relationships/oleObject" Target="../embeddings/oleObject35.bin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11" Type="http://schemas.openxmlformats.org/officeDocument/2006/relationships/image" Target="../media/image33.emf"/><Relationship Id="rId24" Type="http://schemas.openxmlformats.org/officeDocument/2006/relationships/oleObject" Target="../embeddings/oleObject39.bin"/><Relationship Id="rId5" Type="http://schemas.openxmlformats.org/officeDocument/2006/relationships/image" Target="../media/image30.emf"/><Relationship Id="rId15" Type="http://schemas.openxmlformats.org/officeDocument/2006/relationships/image" Target="../media/image35.emf"/><Relationship Id="rId23" Type="http://schemas.openxmlformats.org/officeDocument/2006/relationships/image" Target="../media/image39.wmf"/><Relationship Id="rId10" Type="http://schemas.openxmlformats.org/officeDocument/2006/relationships/oleObject" Target="../embeddings/oleObject3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2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34.bin"/><Relationship Id="rId22" Type="http://schemas.openxmlformats.org/officeDocument/2006/relationships/oleObject" Target="../embeddings/oleObject38.bin"/><Relationship Id="rId27" Type="http://schemas.openxmlformats.org/officeDocument/2006/relationships/image" Target="../media/image4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49.bin"/><Relationship Id="rId3" Type="http://schemas.openxmlformats.org/officeDocument/2006/relationships/image" Target="../media/image42.emf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6.bin"/><Relationship Id="rId17" Type="http://schemas.openxmlformats.org/officeDocument/2006/relationships/image" Target="../media/image49.wmf"/><Relationship Id="rId2" Type="http://schemas.openxmlformats.org/officeDocument/2006/relationships/oleObject" Target="../embeddings/oleObject41.bin"/><Relationship Id="rId16" Type="http://schemas.openxmlformats.org/officeDocument/2006/relationships/oleObject" Target="../embeddings/oleObject4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3.bin"/><Relationship Id="rId11" Type="http://schemas.openxmlformats.org/officeDocument/2006/relationships/image" Target="../media/image46.wmf"/><Relationship Id="rId5" Type="http://schemas.openxmlformats.org/officeDocument/2006/relationships/image" Target="../media/image43.emf"/><Relationship Id="rId15" Type="http://schemas.openxmlformats.org/officeDocument/2006/relationships/image" Target="../media/image48.emf"/><Relationship Id="rId10" Type="http://schemas.openxmlformats.org/officeDocument/2006/relationships/oleObject" Target="../embeddings/oleObject45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2.bin"/><Relationship Id="rId9" Type="http://schemas.openxmlformats.org/officeDocument/2006/relationships/image" Target="../media/image45.emf"/><Relationship Id="rId14" Type="http://schemas.openxmlformats.org/officeDocument/2006/relationships/oleObject" Target="../embeddings/oleObject4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12.7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Special Products of Binomials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/>
          <a:p>
            <a:pPr marL="15875" indent="-15875" algn="ctr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b="1" i="1" dirty="0">
              <a:solidFill>
                <a:srgbClr val="000000"/>
              </a:solidFill>
              <a:latin typeface="Calibri" pitchFamily="34" charset="0"/>
            </a:endParaRP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C00C08"/>
                </a:solidFill>
                <a:latin typeface="Calibri" pitchFamily="34" charset="0"/>
              </a:rPr>
              <a:t>     </a:t>
            </a:r>
            <a:r>
              <a:rPr lang="en-US" b="1" dirty="0">
                <a:solidFill>
                  <a:srgbClr val="FF0000"/>
                </a:solidFill>
                <a:latin typeface="Calibri" pitchFamily="34" charset="0"/>
              </a:rPr>
              <a:t>Wrong Solution                      </a:t>
            </a:r>
            <a:r>
              <a:rPr lang="en-US" b="1" dirty="0">
                <a:solidFill>
                  <a:srgbClr val="00B050"/>
                </a:solidFill>
                <a:latin typeface="Calibri" pitchFamily="34" charset="0"/>
              </a:rPr>
              <a:t>Correct Solution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Many algebra students	Avoid this error by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make the following error.	remembering that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the</a:t>
            </a: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</a:t>
            </a: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square of a binomial is a  </a:t>
            </a:r>
          </a:p>
          <a:p>
            <a:pPr marL="15875" indent="-15875" eaLnBrk="0" hangingPunct="0">
              <a:spcBef>
                <a:spcPts val="0"/>
              </a:spcBef>
              <a:tabLst>
                <a:tab pos="342900" algn="l"/>
                <a:tab pos="800100" algn="l"/>
                <a:tab pos="412115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                                                   trinomial. </a:t>
            </a:r>
          </a:p>
          <a:p>
            <a:pPr marL="15875" indent="-15875" eaLnBrk="0" hangingPunct="0">
              <a:tabLst>
                <a:tab pos="342900" algn="l"/>
                <a:tab pos="800100" algn="l"/>
                <a:tab pos="4121150" algn="l"/>
                <a:tab pos="7150100" algn="l"/>
              </a:tabLst>
            </a:pPr>
            <a:endParaRPr lang="en-US" i="1" dirty="0">
              <a:solidFill>
                <a:srgbClr val="000000"/>
              </a:solidFill>
              <a:latin typeface="Calibri" pitchFamily="34" charset="0"/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8" name="Line 19"/>
          <p:cNvSpPr>
            <a:spLocks noChangeShapeType="1"/>
          </p:cNvSpPr>
          <p:nvPr/>
        </p:nvSpPr>
        <p:spPr bwMode="auto">
          <a:xfrm>
            <a:off x="685800" y="4114800"/>
            <a:ext cx="2971800" cy="12192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Line 20"/>
          <p:cNvSpPr>
            <a:spLocks noChangeShapeType="1"/>
          </p:cNvSpPr>
          <p:nvPr/>
        </p:nvSpPr>
        <p:spPr bwMode="auto">
          <a:xfrm flipV="1">
            <a:off x="762000" y="4038600"/>
            <a:ext cx="2743200" cy="1371600"/>
          </a:xfrm>
          <a:prstGeom prst="line">
            <a:avLst/>
          </a:prstGeom>
          <a:noFill/>
          <a:ln w="190500">
            <a:solidFill>
              <a:srgbClr val="FFB3B5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4"/>
          <p:cNvSpPr>
            <a:spLocks noChangeArrowheads="1"/>
          </p:cNvSpPr>
          <p:nvPr/>
        </p:nvSpPr>
        <p:spPr bwMode="auto">
          <a:xfrm>
            <a:off x="4572000" y="4191000"/>
            <a:ext cx="3886200" cy="1371600"/>
          </a:xfrm>
          <a:prstGeom prst="ellipse">
            <a:avLst/>
          </a:prstGeom>
          <a:noFill/>
          <a:ln w="190500">
            <a:solidFill>
              <a:srgbClr val="8BA7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3366FF"/>
              </a:solidFill>
            </a:endParaRPr>
          </a:p>
        </p:txBody>
      </p:sp>
      <p:sp>
        <p:nvSpPr>
          <p:cNvPr id="11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dirty="0"/>
              <a:t>Caution: Common Error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2" name="Object 7"/>
          <p:cNvGraphicFramePr>
            <a:graphicFrameLocks noChangeAspect="1"/>
          </p:cNvGraphicFramePr>
          <p:nvPr/>
        </p:nvGraphicFramePr>
        <p:xfrm>
          <a:off x="819150" y="4343400"/>
          <a:ext cx="2449513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1100" imgH="1092200" progId="Equation.DSMT4">
                  <p:embed/>
                </p:oleObj>
              </mc:Choice>
              <mc:Fallback>
                <p:oleObj name="Equation" r:id="rId2" imgW="2451100" imgH="1092200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9150" y="4343400"/>
                        <a:ext cx="2449513" cy="1092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07977"/>
              </p:ext>
            </p:extLst>
          </p:nvPr>
        </p:nvGraphicFramePr>
        <p:xfrm>
          <a:off x="4800600" y="4298950"/>
          <a:ext cx="33147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0480" imgH="1106280" progId="Equation.DSMT4">
                  <p:embed/>
                </p:oleObj>
              </mc:Choice>
              <mc:Fallback>
                <p:oleObj name="Equation" r:id="rId4" imgW="3300480" imgH="110628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4298950"/>
                        <a:ext cx="3314700" cy="1117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3"/>
          <p:cNvSpPr>
            <a:spLocks noGrp="1" noChangeArrowheads="1"/>
          </p:cNvSpPr>
          <p:nvPr>
            <p:ph idx="1"/>
          </p:nvPr>
        </p:nvSpPr>
        <p:spPr>
          <a:xfrm>
            <a:off x="457200" y="1280160"/>
            <a:ext cx="8229600" cy="1539240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marL="15875" indent="-15875" algn="ctr">
              <a:tabLst>
                <a:tab pos="342900" algn="l"/>
                <a:tab pos="749300" algn="l"/>
                <a:tab pos="7150100" algn="l"/>
              </a:tabLst>
            </a:pPr>
            <a:r>
              <a:rPr lang="en-US" b="1" dirty="0">
                <a:solidFill>
                  <a:srgbClr val="000000"/>
                </a:solidFill>
              </a:rPr>
              <a:t> </a:t>
            </a:r>
          </a:p>
        </p:txBody>
      </p:sp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4714859"/>
              </p:ext>
            </p:extLst>
          </p:nvPr>
        </p:nvGraphicFramePr>
        <p:xfrm>
          <a:off x="2895600" y="1751330"/>
          <a:ext cx="3187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172320" imgH="585000" progId="Equation.DSMT4">
                  <p:embed/>
                </p:oleObj>
              </mc:Choice>
              <mc:Fallback>
                <p:oleObj name="Equation" r:id="rId2" imgW="3172320" imgH="585000" progId="Equation.DSMT4">
                  <p:embed/>
                  <p:pic>
                    <p:nvPicPr>
                      <p:cNvPr id="0" name="Picture 5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751330"/>
                        <a:ext cx="3187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le 8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Definition: Difference of Two Squares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</a:t>
            </a:r>
          </a:p>
        </p:txBody>
      </p:sp>
      <p:sp>
        <p:nvSpPr>
          <p:cNvPr id="6" name="Rectangle 6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  <a:tabLst>
                <a:tab pos="463550" algn="l"/>
              </a:tabLst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r>
              <a:rPr lang="en-US" i="0" dirty="0">
                <a:solidFill>
                  <a:schemeClr val="tx1"/>
                </a:solidFill>
              </a:rPr>
              <a:t>a.   The two binomials represent the sum and      	difference of </a:t>
            </a:r>
            <a:r>
              <a:rPr lang="en-US" i="1" dirty="0">
                <a:solidFill>
                  <a:schemeClr val="tx1"/>
                </a:solidFill>
              </a:rPr>
              <a:t>x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i="0" dirty="0">
                <a:solidFill>
                  <a:schemeClr val="tx1"/>
                </a:solidFill>
              </a:rPr>
              <a:t>and 4. So, the product is the 	difference of their squares.</a:t>
            </a:r>
            <a:r>
              <a:rPr lang="en-US" dirty="0">
                <a:solidFill>
                  <a:schemeClr val="tx1"/>
                </a:solidFill>
              </a:rPr>
              <a:t>  </a:t>
            </a:r>
          </a:p>
          <a:p>
            <a:pPr marL="0" indent="0">
              <a:buFont typeface="Courier New" pitchFamily="49" charset="0"/>
              <a:buNone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714257"/>
              </p:ext>
            </p:extLst>
          </p:nvPr>
        </p:nvGraphicFramePr>
        <p:xfrm>
          <a:off x="1250950" y="4465204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511920" progId="Equation.DSMT4">
                  <p:embed/>
                </p:oleObj>
              </mc:Choice>
              <mc:Fallback>
                <p:oleObj name="Equation" r:id="rId2" imgW="1928880" imgH="511920" progId="Equation.DSMT4">
                  <p:embed/>
                  <p:pic>
                    <p:nvPicPr>
                      <p:cNvPr id="0" name="Picture 1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4465204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5858801"/>
              </p:ext>
            </p:extLst>
          </p:nvPr>
        </p:nvGraphicFramePr>
        <p:xfrm>
          <a:off x="3276600" y="4893621"/>
          <a:ext cx="419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178160" imgH="466200" progId="Equation.DSMT4">
                  <p:embed/>
                </p:oleObj>
              </mc:Choice>
              <mc:Fallback>
                <p:oleObj name="Equation" r:id="rId4" imgW="4178160" imgH="466200" progId="Equation.DSMT4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893621"/>
                        <a:ext cx="41910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020478"/>
              </p:ext>
            </p:extLst>
          </p:nvPr>
        </p:nvGraphicFramePr>
        <p:xfrm>
          <a:off x="3276600" y="4465500"/>
          <a:ext cx="12827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70800" imgH="393120" progId="Equation.DSMT4">
                  <p:embed/>
                </p:oleObj>
              </mc:Choice>
              <mc:Fallback>
                <p:oleObj name="Equation" r:id="rId6" imgW="1270800" imgH="393120" progId="Equation.DSMT4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465500"/>
                        <a:ext cx="12827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30480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2" name="Rectangle 3"/>
          <p:cNvSpPr txBox="1">
            <a:spLocks/>
          </p:cNvSpPr>
          <p:nvPr/>
        </p:nvSpPr>
        <p:spPr>
          <a:xfrm>
            <a:off x="6019800" y="1796996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4004133"/>
              </p:ext>
            </p:extLst>
          </p:nvPr>
        </p:nvGraphicFramePr>
        <p:xfrm>
          <a:off x="914400" y="1828800"/>
          <a:ext cx="19431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928880" imgH="511920" progId="Equation.DSMT4">
                  <p:embed/>
                </p:oleObj>
              </mc:Choice>
              <mc:Fallback>
                <p:oleObj name="Equation" r:id="rId8" imgW="1928880" imgH="511920" progId="Equation.DSMT4">
                  <p:embed/>
                  <p:pic>
                    <p:nvPicPr>
                      <p:cNvPr id="0" name="Picture 1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19431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15136"/>
              </p:ext>
            </p:extLst>
          </p:nvPr>
        </p:nvGraphicFramePr>
        <p:xfrm>
          <a:off x="3556000" y="1855788"/>
          <a:ext cx="228758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73040" imgH="457200" progId="Equation.DSMT4">
                  <p:embed/>
                </p:oleObj>
              </mc:Choice>
              <mc:Fallback>
                <p:oleObj name="Equation" r:id="rId10" imgW="2273040" imgH="457200" progId="Equation.DSMT4">
                  <p:embed/>
                  <p:pic>
                    <p:nvPicPr>
                      <p:cNvPr id="0" name="Picture 1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0" y="1855788"/>
                        <a:ext cx="2287588" cy="466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6117624"/>
              </p:ext>
            </p:extLst>
          </p:nvPr>
        </p:nvGraphicFramePr>
        <p:xfrm>
          <a:off x="6489700" y="1773592"/>
          <a:ext cx="21971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84840" imgH="585000" progId="Equation.DSMT4">
                  <p:embed/>
                </p:oleObj>
              </mc:Choice>
              <mc:Fallback>
                <p:oleObj name="Equation" r:id="rId12" imgW="2184840" imgH="585000" progId="Equation.DSMT4">
                  <p:embed/>
                  <p:pic>
                    <p:nvPicPr>
                      <p:cNvPr id="0" name="Picture 1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89700" y="1773592"/>
                        <a:ext cx="21971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>
            <a:spLocks noGrp="1"/>
          </p:cNvSpPr>
          <p:nvPr>
            <p:ph idx="1"/>
          </p:nvPr>
        </p:nvSpPr>
        <p:spPr>
          <a:xfrm>
            <a:off x="457200" y="1211152"/>
            <a:ext cx="8229600" cy="4572000"/>
          </a:xfrm>
          <a:prstGeom prst="rect">
            <a:avLst/>
          </a:prstGeom>
        </p:spPr>
        <p:txBody>
          <a:bodyPr/>
          <a:lstStyle/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 startAt="2"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9927506"/>
              </p:ext>
            </p:extLst>
          </p:nvPr>
        </p:nvGraphicFramePr>
        <p:xfrm>
          <a:off x="1005348" y="1228782"/>
          <a:ext cx="21717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57480" imgH="585000" progId="Equation.DSMT4">
                  <p:embed/>
                </p:oleObj>
              </mc:Choice>
              <mc:Fallback>
                <p:oleObj name="Equation" r:id="rId2" imgW="2157480" imgH="585000" progId="Equation.DSMT4">
                  <p:embed/>
                  <p:pic>
                    <p:nvPicPr>
                      <p:cNvPr id="0" name="Picture 4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5348" y="1228782"/>
                        <a:ext cx="2171700" cy="596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155469"/>
              </p:ext>
            </p:extLst>
          </p:nvPr>
        </p:nvGraphicFramePr>
        <p:xfrm>
          <a:off x="3340100" y="1127182"/>
          <a:ext cx="4622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608000" imgH="712800" progId="Equation.DSMT4">
                  <p:embed/>
                </p:oleObj>
              </mc:Choice>
              <mc:Fallback>
                <p:oleObj name="Equation" r:id="rId4" imgW="4608000" imgH="712800" progId="Equation.DSMT4">
                  <p:embed/>
                  <p:pic>
                    <p:nvPicPr>
                      <p:cNvPr id="0" name="Picture 4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127182"/>
                        <a:ext cx="4622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4294945"/>
              </p:ext>
            </p:extLst>
          </p:nvPr>
        </p:nvGraphicFramePr>
        <p:xfrm>
          <a:off x="3340100" y="1874895"/>
          <a:ext cx="44069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397400" imgH="466200" progId="Equation.DSMT4">
                  <p:embed/>
                </p:oleObj>
              </mc:Choice>
              <mc:Fallback>
                <p:oleObj name="Equation" r:id="rId6" imgW="4397400" imgH="466200" progId="Equation.DSMT4">
                  <p:embed/>
                  <p:pic>
                    <p:nvPicPr>
                      <p:cNvPr id="0" name="Picture 4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0100" y="1874895"/>
                        <a:ext cx="44069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Difference of Two Squares (cont.)</a:t>
            </a:r>
          </a:p>
        </p:txBody>
      </p:sp>
      <p:graphicFrame>
        <p:nvGraphicFramePr>
          <p:cNvPr id="2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58451"/>
              </p:ext>
            </p:extLst>
          </p:nvPr>
        </p:nvGraphicFramePr>
        <p:xfrm>
          <a:off x="1017588" y="3252788"/>
          <a:ext cx="21209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11760" imgH="639720" progId="Equation.DSMT4">
                  <p:embed/>
                </p:oleObj>
              </mc:Choice>
              <mc:Fallback>
                <p:oleObj name="Equation" r:id="rId8" imgW="2111760" imgH="639720" progId="Equation.DSMT4">
                  <p:embed/>
                  <p:pic>
                    <p:nvPicPr>
                      <p:cNvPr id="0" name="Picture 4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588" y="3252788"/>
                        <a:ext cx="2120900" cy="647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815368"/>
              </p:ext>
            </p:extLst>
          </p:nvPr>
        </p:nvGraphicFramePr>
        <p:xfrm>
          <a:off x="3303588" y="3136900"/>
          <a:ext cx="4445000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434120" imgH="758520" progId="Equation.DSMT4">
                  <p:embed/>
                </p:oleObj>
              </mc:Choice>
              <mc:Fallback>
                <p:oleObj name="Equation" r:id="rId10" imgW="4434120" imgH="758520" progId="Equation.DSMT4">
                  <p:embed/>
                  <p:pic>
                    <p:nvPicPr>
                      <p:cNvPr id="0" name="Picture 4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3588" y="3136900"/>
                        <a:ext cx="4445000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1548115"/>
              </p:ext>
            </p:extLst>
          </p:nvPr>
        </p:nvGraphicFramePr>
        <p:xfrm>
          <a:off x="3297590" y="3892550"/>
          <a:ext cx="44069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97400" imgH="456840" progId="Equation.DSMT4">
                  <p:embed/>
                </p:oleObj>
              </mc:Choice>
              <mc:Fallback>
                <p:oleObj name="Equation" r:id="rId12" imgW="4397400" imgH="456840" progId="Equation.DSMT4">
                  <p:embed/>
                  <p:pic>
                    <p:nvPicPr>
                      <p:cNvPr id="0" name="Picture 4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7590" y="3892550"/>
                        <a:ext cx="44069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2: </a:t>
            </a:r>
            <a:r>
              <a:rPr lang="en-US" dirty="0">
                <a:solidFill>
                  <a:schemeClr val="accent1"/>
                </a:solidFill>
              </a:rPr>
              <a:t>Difference of Two Squares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0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5460044"/>
              </p:ext>
            </p:extLst>
          </p:nvPr>
        </p:nvGraphicFramePr>
        <p:xfrm>
          <a:off x="3200400" y="1316392"/>
          <a:ext cx="2286000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76280" imgH="511920" progId="Equation.DSMT4">
                  <p:embed/>
                </p:oleObj>
              </mc:Choice>
              <mc:Fallback>
                <p:oleObj name="Equation" r:id="rId2" imgW="2276280" imgH="511920" progId="Equation.DSMT4">
                  <p:embed/>
                  <p:pic>
                    <p:nvPicPr>
                      <p:cNvPr id="0" name="Picture 5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316392"/>
                        <a:ext cx="2286000" cy="52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2665356"/>
              </p:ext>
            </p:extLst>
          </p:nvPr>
        </p:nvGraphicFramePr>
        <p:xfrm>
          <a:off x="1250950" y="2921000"/>
          <a:ext cx="51689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6280" imgH="1243080" progId="Equation.DSMT4">
                  <p:embed/>
                </p:oleObj>
              </mc:Choice>
              <mc:Fallback>
                <p:oleObj name="Equation" r:id="rId4" imgW="5156280" imgH="1243080" progId="Equation.DSMT4">
                  <p:embed/>
                  <p:pic>
                    <p:nvPicPr>
                      <p:cNvPr id="0" name="Picture 5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0950" y="2921000"/>
                        <a:ext cx="5168900" cy="1257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8081631"/>
              </p:ext>
            </p:extLst>
          </p:nvPr>
        </p:nvGraphicFramePr>
        <p:xfrm>
          <a:off x="4146550" y="3068992"/>
          <a:ext cx="40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0" name="Picture 5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6550" y="3068992"/>
                        <a:ext cx="4064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5106508"/>
              </p:ext>
            </p:extLst>
          </p:nvPr>
        </p:nvGraphicFramePr>
        <p:xfrm>
          <a:off x="4096100" y="36449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85800" imgH="393700" progId="Equation.DSMT4">
                  <p:embed/>
                </p:oleObj>
              </mc:Choice>
              <mc:Fallback>
                <p:oleObj name="Equation" r:id="rId8" imgW="685800" imgH="393700" progId="Equation.DSMT4">
                  <p:embed/>
                  <p:pic>
                    <p:nvPicPr>
                      <p:cNvPr id="0" name="Picture 5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6100" y="3644900"/>
                        <a:ext cx="6858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5164497"/>
              </p:ext>
            </p:extLst>
          </p:nvPr>
        </p:nvGraphicFramePr>
        <p:xfrm>
          <a:off x="5646560" y="3778512"/>
          <a:ext cx="381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5400" imgH="264960" progId="Equation.DSMT4">
                  <p:embed/>
                </p:oleObj>
              </mc:Choice>
              <mc:Fallback>
                <p:oleObj name="Equation" r:id="rId10" imgW="365400" imgH="264960" progId="Equation.DSMT4">
                  <p:embed/>
                  <p:pic>
                    <p:nvPicPr>
                      <p:cNvPr id="0" name="Picture 5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6560" y="3778512"/>
                        <a:ext cx="3810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4379602"/>
              </p:ext>
            </p:extLst>
          </p:nvPr>
        </p:nvGraphicFramePr>
        <p:xfrm>
          <a:off x="5651500" y="31242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91880" imgH="264960" progId="Equation.DSMT4">
                  <p:embed/>
                </p:oleObj>
              </mc:Choice>
              <mc:Fallback>
                <p:oleObj name="Equation" r:id="rId12" imgW="191880" imgH="264960" progId="Equation.DSMT4">
                  <p:embed/>
                  <p:pic>
                    <p:nvPicPr>
                      <p:cNvPr id="0" name="Picture 5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3124200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20240"/>
          </a:xfr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noAutofit/>
          </a:bodyPr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14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Definition: Squares of Binomials </a:t>
            </a:r>
            <a:br>
              <a:rPr lang="en-US" dirty="0"/>
            </a:br>
            <a:r>
              <a:rPr lang="en-US" dirty="0"/>
              <a:t>(Perfect Square Trinomials)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15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946188"/>
              </p:ext>
            </p:extLst>
          </p:nvPr>
        </p:nvGraphicFramePr>
        <p:xfrm>
          <a:off x="519112" y="1633061"/>
          <a:ext cx="8091488" cy="1214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076960" imgH="1206360" progId="Equation.DSMT4">
                  <p:embed/>
                </p:oleObj>
              </mc:Choice>
              <mc:Fallback>
                <p:oleObj name="Equation" r:id="rId2" imgW="8076960" imgH="1206360" progId="Equation.DSMT4">
                  <p:embed/>
                  <p:pic>
                    <p:nvPicPr>
                      <p:cNvPr id="0" name="Picture 2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2" y="1633061"/>
                        <a:ext cx="8091488" cy="1214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110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following products. 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50000"/>
              </a:spcBef>
              <a:buFont typeface="+mj-lt"/>
              <a:buAutoNum type="alphaLcPeriod"/>
            </a:pPr>
            <a:r>
              <a:rPr lang="en-US" dirty="0"/>
              <a:t>The pattern for squaring a binomial gives </a:t>
            </a:r>
            <a:br>
              <a:rPr lang="en-US" dirty="0"/>
            </a:br>
            <a:r>
              <a:rPr lang="en-US" dirty="0"/>
              <a:t>the following</a:t>
            </a:r>
          </a:p>
          <a:p>
            <a:pPr marL="514350" indent="-514350">
              <a:spcBef>
                <a:spcPct val="5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850038"/>
              </p:ext>
            </p:extLst>
          </p:nvPr>
        </p:nvGraphicFramePr>
        <p:xfrm>
          <a:off x="996950" y="1684070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97360" imgH="685440" progId="Equation.DSMT4">
                  <p:embed/>
                </p:oleObj>
              </mc:Choice>
              <mc:Fallback>
                <p:oleObj name="Equation" r:id="rId2" imgW="1197360" imgH="685440" progId="Equation.DSMT4">
                  <p:embed/>
                  <p:pic>
                    <p:nvPicPr>
                      <p:cNvPr id="0" name="Picture 1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6950" y="1684070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1990620"/>
              </p:ext>
            </p:extLst>
          </p:nvPr>
        </p:nvGraphicFramePr>
        <p:xfrm>
          <a:off x="1092200" y="4170363"/>
          <a:ext cx="1206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97360" imgH="685440" progId="Equation.DSMT4">
                  <p:embed/>
                </p:oleObj>
              </mc:Choice>
              <mc:Fallback>
                <p:oleObj name="Equation" r:id="rId4" imgW="1197360" imgH="685440" progId="Equation.DSMT4">
                  <p:embed/>
                  <p:pic>
                    <p:nvPicPr>
                      <p:cNvPr id="0" name="Picture 1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4170363"/>
                        <a:ext cx="12065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1834014"/>
              </p:ext>
            </p:extLst>
          </p:nvPr>
        </p:nvGraphicFramePr>
        <p:xfrm>
          <a:off x="2286000" y="4157663"/>
          <a:ext cx="6337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326640" imgH="712800" progId="Equation.DSMT4">
                  <p:embed/>
                </p:oleObj>
              </mc:Choice>
              <mc:Fallback>
                <p:oleObj name="Equation" r:id="rId6" imgW="6326640" imgH="712800" progId="Equation.DSMT4">
                  <p:embed/>
                  <p:pic>
                    <p:nvPicPr>
                      <p:cNvPr id="0" name="Picture 1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157663"/>
                        <a:ext cx="6337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/>
          </p:cNvSpPr>
          <p:nvPr/>
        </p:nvSpPr>
        <p:spPr>
          <a:xfrm>
            <a:off x="24384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b.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8261945"/>
              </p:ext>
            </p:extLst>
          </p:nvPr>
        </p:nvGraphicFramePr>
        <p:xfrm>
          <a:off x="3009900" y="1675444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170000" imgH="685440" progId="Equation.DSMT4">
                  <p:embed/>
                </p:oleObj>
              </mc:Choice>
              <mc:Fallback>
                <p:oleObj name="Equation" r:id="rId8" imgW="1170000" imgH="685440" progId="Equation.DSMT4">
                  <p:embed/>
                  <p:pic>
                    <p:nvPicPr>
                      <p:cNvPr id="0" name="Picture 1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9900" y="1675444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/>
          </p:cNvSpPr>
          <p:nvPr/>
        </p:nvSpPr>
        <p:spPr>
          <a:xfrm>
            <a:off x="44196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c.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5705201"/>
              </p:ext>
            </p:extLst>
          </p:nvPr>
        </p:nvGraphicFramePr>
        <p:xfrm>
          <a:off x="4902200" y="1675444"/>
          <a:ext cx="10414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32840" imgH="685440" progId="Equation.DSMT4">
                  <p:embed/>
                </p:oleObj>
              </mc:Choice>
              <mc:Fallback>
                <p:oleObj name="Equation" r:id="rId10" imgW="1032840" imgH="685440" progId="Equation.DSMT4">
                  <p:embed/>
                  <p:pic>
                    <p:nvPicPr>
                      <p:cNvPr id="0" name="Picture 1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2200" y="1675444"/>
                        <a:ext cx="10414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3"/>
          <p:cNvSpPr txBox="1">
            <a:spLocks/>
          </p:cNvSpPr>
          <p:nvPr/>
        </p:nvSpPr>
        <p:spPr>
          <a:xfrm>
            <a:off x="6096000" y="1773304"/>
            <a:ext cx="5334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2800" b="0" i="0" kern="1200" baseline="0">
                <a:solidFill>
                  <a:srgbClr val="36609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Courier New" pitchFamily="49" charset="0"/>
              <a:buNone/>
              <a:tabLst>
                <a:tab pos="463550" algn="l"/>
              </a:tabLst>
            </a:pPr>
            <a:r>
              <a:rPr lang="en-US" dirty="0">
                <a:solidFill>
                  <a:schemeClr val="tx1"/>
                </a:solidFill>
              </a:rPr>
              <a:t>d.</a:t>
            </a:r>
            <a:endParaRPr lang="en-US" dirty="0">
              <a:solidFill>
                <a:srgbClr val="0000FF"/>
              </a:solidFill>
            </a:endParaRPr>
          </a:p>
        </p:txBody>
      </p:sp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69055"/>
              </p:ext>
            </p:extLst>
          </p:nvPr>
        </p:nvGraphicFramePr>
        <p:xfrm>
          <a:off x="6616700" y="1641896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42640" imgH="740520" progId="Equation.DSMT4">
                  <p:embed/>
                </p:oleObj>
              </mc:Choice>
              <mc:Fallback>
                <p:oleObj name="Equation" r:id="rId12" imgW="1142640" imgH="740520" progId="Equation.DSMT4">
                  <p:embed/>
                  <p:pic>
                    <p:nvPicPr>
                      <p:cNvPr id="0" name="Picture 1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1641896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4428243"/>
              </p:ext>
            </p:extLst>
          </p:nvPr>
        </p:nvGraphicFramePr>
        <p:xfrm>
          <a:off x="2286000" y="4927600"/>
          <a:ext cx="60706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061680" imgH="466200" progId="Equation.DSMT4">
                  <p:embed/>
                </p:oleObj>
              </mc:Choice>
              <mc:Fallback>
                <p:oleObj name="Equation" r:id="rId14" imgW="6061680" imgH="466200" progId="Equation.DSMT4">
                  <p:embed/>
                  <p:pic>
                    <p:nvPicPr>
                      <p:cNvPr id="0" name="Picture 1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4927600"/>
                        <a:ext cx="60706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74554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i="0" dirty="0">
                <a:solidFill>
                  <a:schemeClr val="tx1"/>
                </a:solidFill>
              </a:rPr>
              <a:t>b.  </a:t>
            </a: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c. </a:t>
            </a: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d. </a:t>
            </a: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280288"/>
              </p:ext>
            </p:extLst>
          </p:nvPr>
        </p:nvGraphicFramePr>
        <p:xfrm>
          <a:off x="1092200" y="1219200"/>
          <a:ext cx="11811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70000" imgH="685440" progId="Equation.DSMT4">
                  <p:embed/>
                </p:oleObj>
              </mc:Choice>
              <mc:Fallback>
                <p:oleObj name="Equation" r:id="rId2" imgW="1170000" imgH="685440" progId="Equation.DSMT4">
                  <p:embed/>
                  <p:pic>
                    <p:nvPicPr>
                      <p:cNvPr id="0" name="Picture 3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1219200"/>
                        <a:ext cx="11811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39234"/>
              </p:ext>
            </p:extLst>
          </p:nvPr>
        </p:nvGraphicFramePr>
        <p:xfrm>
          <a:off x="2317750" y="1951038"/>
          <a:ext cx="22225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212560" imgH="411120" progId="Equation.DSMT4">
                  <p:embed/>
                </p:oleObj>
              </mc:Choice>
              <mc:Fallback>
                <p:oleObj name="Equation" r:id="rId4" imgW="2212560" imgH="411120" progId="Equation.DSMT4">
                  <p:embed/>
                  <p:pic>
                    <p:nvPicPr>
                      <p:cNvPr id="0" name="Picture 3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7750" y="1951038"/>
                        <a:ext cx="22225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4410698"/>
              </p:ext>
            </p:extLst>
          </p:nvPr>
        </p:nvGraphicFramePr>
        <p:xfrm>
          <a:off x="2305050" y="1233488"/>
          <a:ext cx="33528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36840" imgH="685440" progId="Equation.DSMT4">
                  <p:embed/>
                </p:oleObj>
              </mc:Choice>
              <mc:Fallback>
                <p:oleObj name="Equation" r:id="rId6" imgW="3336840" imgH="68544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5050" y="1233488"/>
                        <a:ext cx="33528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Squares of Binomials (cont.)</a:t>
            </a: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0476685"/>
              </p:ext>
            </p:extLst>
          </p:nvPr>
        </p:nvGraphicFramePr>
        <p:xfrm>
          <a:off x="5824538" y="2151063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89040" imgH="279360" progId="Equation.DSMT4">
                  <p:embed/>
                </p:oleObj>
              </mc:Choice>
              <mc:Fallback>
                <p:oleObj name="Equation" r:id="rId8" imgW="2489040" imgH="27936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2151063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9697469"/>
              </p:ext>
            </p:extLst>
          </p:nvPr>
        </p:nvGraphicFramePr>
        <p:xfrm>
          <a:off x="1092200" y="2747484"/>
          <a:ext cx="1079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69560" imgH="594000" progId="Equation.DSMT4">
                  <p:embed/>
                </p:oleObj>
              </mc:Choice>
              <mc:Fallback>
                <p:oleObj name="Equation" r:id="rId10" imgW="1069560" imgH="594000" progId="Equation.DSMT4">
                  <p:embed/>
                  <p:pic>
                    <p:nvPicPr>
                      <p:cNvPr id="0" name="Picture 3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2200" y="2747484"/>
                        <a:ext cx="10795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7173015"/>
              </p:ext>
            </p:extLst>
          </p:nvPr>
        </p:nvGraphicFramePr>
        <p:xfrm>
          <a:off x="2339975" y="3987800"/>
          <a:ext cx="2208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197080" imgH="393480" progId="Equation.DSMT4">
                  <p:embed/>
                </p:oleObj>
              </mc:Choice>
              <mc:Fallback>
                <p:oleObj name="Equation" r:id="rId12" imgW="2197080" imgH="393480" progId="Equation.DSMT4">
                  <p:embed/>
                  <p:pic>
                    <p:nvPicPr>
                      <p:cNvPr id="0" name="Picture 3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987800"/>
                        <a:ext cx="2208213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202673"/>
              </p:ext>
            </p:extLst>
          </p:nvPr>
        </p:nvGraphicFramePr>
        <p:xfrm>
          <a:off x="2338388" y="2777647"/>
          <a:ext cx="31750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3163320" imgH="594000" progId="Equation.DSMT4">
                  <p:embed/>
                </p:oleObj>
              </mc:Choice>
              <mc:Fallback>
                <p:oleObj name="Equation" r:id="rId14" imgW="3163320" imgH="594000" progId="Equation.DSMT4">
                  <p:embed/>
                  <p:pic>
                    <p:nvPicPr>
                      <p:cNvPr id="0" name="Picture 3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8388" y="2777647"/>
                        <a:ext cx="31750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315069"/>
              </p:ext>
            </p:extLst>
          </p:nvPr>
        </p:nvGraphicFramePr>
        <p:xfrm>
          <a:off x="2363788" y="3425347"/>
          <a:ext cx="2133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121120" imgH="393120" progId="Equation.DSMT4">
                  <p:embed/>
                </p:oleObj>
              </mc:Choice>
              <mc:Fallback>
                <p:oleObj name="Equation" r:id="rId16" imgW="2121120" imgH="393120" progId="Equation.DSMT4">
                  <p:embed/>
                  <p:pic>
                    <p:nvPicPr>
                      <p:cNvPr id="0" name="Picture 3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3788" y="3425347"/>
                        <a:ext cx="2133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273756"/>
              </p:ext>
            </p:extLst>
          </p:nvPr>
        </p:nvGraphicFramePr>
        <p:xfrm>
          <a:off x="5824538" y="4108450"/>
          <a:ext cx="2498725" cy="29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2489040" imgH="279360" progId="Equation.DSMT4">
                  <p:embed/>
                </p:oleObj>
              </mc:Choice>
              <mc:Fallback>
                <p:oleObj name="Equation" r:id="rId18" imgW="2489040" imgH="279360" progId="Equation.DSMT4">
                  <p:embed/>
                  <p:pic>
                    <p:nvPicPr>
                      <p:cNvPr id="0" name="Picture 3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4108450"/>
                        <a:ext cx="2498725" cy="29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1743301"/>
              </p:ext>
            </p:extLst>
          </p:nvPr>
        </p:nvGraphicFramePr>
        <p:xfrm>
          <a:off x="1060450" y="4736850"/>
          <a:ext cx="1155700" cy="74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1142640" imgH="740520" progId="Equation.DSMT4">
                  <p:embed/>
                </p:oleObj>
              </mc:Choice>
              <mc:Fallback>
                <p:oleObj name="Equation" r:id="rId20" imgW="1142640" imgH="740520" progId="Equation.DSMT4">
                  <p:embed/>
                  <p:pic>
                    <p:nvPicPr>
                      <p:cNvPr id="0" name="Picture 3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450" y="4736850"/>
                        <a:ext cx="1155700" cy="749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496892"/>
              </p:ext>
            </p:extLst>
          </p:nvPr>
        </p:nvGraphicFramePr>
        <p:xfrm>
          <a:off x="2322513" y="5537200"/>
          <a:ext cx="1912937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904760" imgH="457200" progId="Equation.DSMT4">
                  <p:embed/>
                </p:oleObj>
              </mc:Choice>
              <mc:Fallback>
                <p:oleObj name="Equation" r:id="rId22" imgW="1904760" imgH="457200" progId="Equation.DSMT4">
                  <p:embed/>
                  <p:pic>
                    <p:nvPicPr>
                      <p:cNvPr id="0" name="Picture 3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5537200"/>
                        <a:ext cx="1912937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426185"/>
              </p:ext>
            </p:extLst>
          </p:nvPr>
        </p:nvGraphicFramePr>
        <p:xfrm>
          <a:off x="2059716" y="4751138"/>
          <a:ext cx="6316663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6311880" imgH="660240" progId="Equation.DSMT4">
                  <p:embed/>
                </p:oleObj>
              </mc:Choice>
              <mc:Fallback>
                <p:oleObj name="Equation" r:id="rId24" imgW="6311880" imgH="660240" progId="Equation.DSMT4">
                  <p:embed/>
                  <p:pic>
                    <p:nvPicPr>
                      <p:cNvPr id="0" name="Picture 3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9716" y="4751138"/>
                        <a:ext cx="6316663" cy="674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9193159"/>
              </p:ext>
            </p:extLst>
          </p:nvPr>
        </p:nvGraphicFramePr>
        <p:xfrm>
          <a:off x="5824538" y="5659438"/>
          <a:ext cx="2498725" cy="295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6" imgW="2489040" imgH="279360" progId="Equation.DSMT4">
                  <p:embed/>
                </p:oleObj>
              </mc:Choice>
              <mc:Fallback>
                <p:oleObj name="Equation" r:id="rId26" imgW="2489040" imgH="279360" progId="Equation.DSMT4">
                  <p:embed/>
                  <p:pic>
                    <p:nvPicPr>
                      <p:cNvPr id="0" name="Picture 3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4538" y="5659438"/>
                        <a:ext cx="2498725" cy="295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Completion Example 4: Squares of Binomials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product: </a:t>
            </a: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382045"/>
              </p:ext>
            </p:extLst>
          </p:nvPr>
        </p:nvGraphicFramePr>
        <p:xfrm>
          <a:off x="3200400" y="1206500"/>
          <a:ext cx="1371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62240" imgH="685440" progId="Equation.DSMT4">
                  <p:embed/>
                </p:oleObj>
              </mc:Choice>
              <mc:Fallback>
                <p:oleObj name="Equation" r:id="rId2" imgW="1362240" imgH="685440" progId="Equation.DSMT4">
                  <p:embed/>
                  <p:pic>
                    <p:nvPicPr>
                      <p:cNvPr id="0" name="Picture 2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206500"/>
                        <a:ext cx="1371600" cy="698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5484388"/>
              </p:ext>
            </p:extLst>
          </p:nvPr>
        </p:nvGraphicFramePr>
        <p:xfrm>
          <a:off x="857250" y="2641600"/>
          <a:ext cx="58293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14720" imgH="1152000" progId="Equation.DSMT4">
                  <p:embed/>
                </p:oleObj>
              </mc:Choice>
              <mc:Fallback>
                <p:oleObj name="Equation" r:id="rId4" imgW="5814720" imgH="1152000" progId="Equation.DSMT4">
                  <p:embed/>
                  <p:pic>
                    <p:nvPicPr>
                      <p:cNvPr id="0" name="Picture 2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2641600"/>
                        <a:ext cx="5829300" cy="116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3"/>
          <p:cNvGraphicFramePr>
            <a:graphicFrameLocks noChangeAspect="1"/>
          </p:cNvGraphicFramePr>
          <p:nvPr/>
        </p:nvGraphicFramePr>
        <p:xfrm>
          <a:off x="2768600" y="280035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2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2800350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4400632"/>
              </p:ext>
            </p:extLst>
          </p:nvPr>
        </p:nvGraphicFramePr>
        <p:xfrm>
          <a:off x="4973990" y="28194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2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990" y="2819400"/>
                        <a:ext cx="3937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9526844"/>
              </p:ext>
            </p:extLst>
          </p:nvPr>
        </p:nvGraphicFramePr>
        <p:xfrm>
          <a:off x="4267200" y="281940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68140" imgH="291973" progId="Equation.DSMT4">
                  <p:embed/>
                </p:oleObj>
              </mc:Choice>
              <mc:Fallback>
                <p:oleObj name="Equation" r:id="rId10" imgW="368140" imgH="291973" progId="Equation.DSMT4">
                  <p:embed/>
                  <p:pic>
                    <p:nvPicPr>
                      <p:cNvPr id="0" name="Picture 2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1940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6"/>
          <p:cNvGraphicFramePr>
            <a:graphicFrameLocks noChangeAspect="1"/>
          </p:cNvGraphicFramePr>
          <p:nvPr/>
        </p:nvGraphicFramePr>
        <p:xfrm>
          <a:off x="6032500" y="2813050"/>
          <a:ext cx="368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68140" imgH="291973" progId="Equation.DSMT4">
                  <p:embed/>
                </p:oleObj>
              </mc:Choice>
              <mc:Fallback>
                <p:oleObj name="Equation" r:id="rId12" imgW="368140" imgH="291973" progId="Equation.DSMT4">
                  <p:embed/>
                  <p:pic>
                    <p:nvPicPr>
                      <p:cNvPr id="0" name="Picture 2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32500" y="2813050"/>
                        <a:ext cx="3683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5902179"/>
              </p:ext>
            </p:extLst>
          </p:nvPr>
        </p:nvGraphicFramePr>
        <p:xfrm>
          <a:off x="2997200" y="3471352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91880" imgH="264960" progId="Equation.DSMT4">
                  <p:embed/>
                </p:oleObj>
              </mc:Choice>
              <mc:Fallback>
                <p:oleObj name="Equation" r:id="rId14" imgW="191880" imgH="264960" progId="Equation.DSMT4">
                  <p:embed/>
                  <p:pic>
                    <p:nvPicPr>
                      <p:cNvPr id="0" name="Picture 2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3471352"/>
                        <a:ext cx="203200" cy="279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230244"/>
              </p:ext>
            </p:extLst>
          </p:nvPr>
        </p:nvGraphicFramePr>
        <p:xfrm>
          <a:off x="4038600" y="346500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380835" imgH="291973" progId="Equation.DSMT4">
                  <p:embed/>
                </p:oleObj>
              </mc:Choice>
              <mc:Fallback>
                <p:oleObj name="Equation" r:id="rId16" imgW="380835" imgH="291973" progId="Equation.DSMT4">
                  <p:embed/>
                  <p:pic>
                    <p:nvPicPr>
                      <p:cNvPr id="0" name="Picture 2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465002"/>
                        <a:ext cx="3810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995919"/>
              </p:ext>
            </p:extLst>
          </p:nvPr>
        </p:nvGraphicFramePr>
        <p:xfrm>
          <a:off x="4991100" y="3452302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45863" imgH="291973" progId="Equation.DSMT4">
                  <p:embed/>
                </p:oleObj>
              </mc:Choice>
              <mc:Fallback>
                <p:oleObj name="Equation" r:id="rId18" imgW="545863" imgH="291973" progId="Equation.DSMT4">
                  <p:embed/>
                  <p:pic>
                    <p:nvPicPr>
                      <p:cNvPr id="0" name="Picture 2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1100" y="3452302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190</Words>
  <Application>Microsoft Office PowerPoint</Application>
  <PresentationFormat>On-screen Show (4:3)</PresentationFormat>
  <Paragraphs>52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Courier New</vt:lpstr>
      <vt:lpstr>Office Theme</vt:lpstr>
      <vt:lpstr>Equation</vt:lpstr>
      <vt:lpstr>Section 12.7</vt:lpstr>
      <vt:lpstr>Definition: Difference of Two Squares</vt:lpstr>
      <vt:lpstr>Example 1: Difference of Two Squares</vt:lpstr>
      <vt:lpstr>Example 1: Difference of Two Squares (cont.)</vt:lpstr>
      <vt:lpstr>Completion Example 2: Difference of Two Squares</vt:lpstr>
      <vt:lpstr>Definition: Squares of Binomials  (Perfect Square Trinomials)</vt:lpstr>
      <vt:lpstr>Example 3: Squares of Binomials</vt:lpstr>
      <vt:lpstr>Example 3: Squares of Binomials (cont.)</vt:lpstr>
      <vt:lpstr>Completion Example 4: Squares of Binomials</vt:lpstr>
      <vt:lpstr>Caution: Common Error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Developmental Mathematics, 3rd Edition</dc:title>
  <dc:creator>Hawkes Learning</dc:creator>
  <cp:lastModifiedBy>Jolie Even</cp:lastModifiedBy>
  <cp:revision>188</cp:revision>
  <dcterms:created xsi:type="dcterms:W3CDTF">2013-04-26T14:43:13Z</dcterms:created>
  <dcterms:modified xsi:type="dcterms:W3CDTF">2023-06-30T17:53:54Z</dcterms:modified>
  <cp:category/>
</cp:coreProperties>
</file>