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68" autoAdjust="0"/>
    <p:restoredTop sz="94660"/>
  </p:normalViewPr>
  <p:slideViewPr>
    <p:cSldViewPr>
      <p:cViewPr varScale="1">
        <p:scale>
          <a:sx n="111" d="100"/>
          <a:sy n="111" d="100"/>
        </p:scale>
        <p:origin x="172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6/21/2023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6/21/2023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dirty="0"/>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emf"/><Relationship Id="rId4" Type="http://schemas.openxmlformats.org/officeDocument/2006/relationships/oleObject" Target="../embeddings/oleObject24.bin"/><Relationship Id="rId9" Type="http://schemas.openxmlformats.org/officeDocument/2006/relationships/image" Target="../media/image2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emf"/><Relationship Id="rId2" Type="http://schemas.openxmlformats.org/officeDocument/2006/relationships/oleObject" Target="../embeddings/oleObject27.bin"/><Relationship Id="rId16"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32.e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3" Type="http://schemas.openxmlformats.org/officeDocument/2006/relationships/image" Target="../media/image36.emf"/><Relationship Id="rId7" Type="http://schemas.openxmlformats.org/officeDocument/2006/relationships/image" Target="../media/image38.e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emf"/><Relationship Id="rId7"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emf"/><Relationship Id="rId7" Type="http://schemas.openxmlformats.org/officeDocument/2006/relationships/image" Target="../media/image11.e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emf"/><Relationship Id="rId5" Type="http://schemas.openxmlformats.org/officeDocument/2006/relationships/image" Target="../media/image10.e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6.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13.2</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bx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1783822"/>
          </a:xfrm>
          <a:prstGeom prst="rect">
            <a:avLst/>
          </a:prstGeom>
          <a:solidFill>
            <a:srgbClr val="FFFFCC"/>
          </a:solidFill>
          <a:ln w="28575">
            <a:solidFill>
              <a:srgbClr val="000000"/>
            </a:solidFill>
          </a:ln>
        </p:spPr>
        <p:txBody>
          <a:bodyPr>
            <a:spAutoFit/>
          </a:bodyPr>
          <a:lstStyle/>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r>
              <a:rPr lang="en-US" dirty="0">
                <a:solidFill>
                  <a:schemeClr val="tx1"/>
                </a:solidFill>
              </a:rPr>
              <a:t>a. </a:t>
            </a: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chemeClr val="tx1"/>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3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3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4167232017"/>
              </p:ext>
            </p:extLst>
          </p:nvPr>
        </p:nvGraphicFramePr>
        <p:xfrm>
          <a:off x="2982913" y="3722688"/>
          <a:ext cx="4918075" cy="492125"/>
        </p:xfrm>
        <a:graphic>
          <a:graphicData uri="http://schemas.openxmlformats.org/presentationml/2006/ole">
            <mc:AlternateContent xmlns:mc="http://schemas.openxmlformats.org/markup-compatibility/2006">
              <mc:Choice xmlns:v="urn:schemas-microsoft-com:vml" Requires="v">
                <p:oleObj name="Equation" r:id="rId6" imgW="4902120" imgH="482400" progId="Equation.DSMT4">
                  <p:embed/>
                </p:oleObj>
              </mc:Choice>
              <mc:Fallback>
                <p:oleObj name="Equation" r:id="rId6" imgW="4902120" imgH="482400" progId="Equation.DSMT4">
                  <p:embed/>
                  <p:pic>
                    <p:nvPicPr>
                      <p:cNvPr id="0" name="Picture 395"/>
                      <p:cNvPicPr>
                        <a:picLocks noChangeAspect="1" noChangeArrowheads="1"/>
                      </p:cNvPicPr>
                      <p:nvPr/>
                    </p:nvPicPr>
                    <p:blipFill>
                      <a:blip r:embed="rId7"/>
                      <a:srcRect/>
                      <a:stretch>
                        <a:fillRect/>
                      </a:stretch>
                    </p:blipFill>
                    <p:spPr bwMode="auto">
                      <a:xfrm>
                        <a:off x="2982913" y="3722688"/>
                        <a:ext cx="49180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name="Equation" r:id="rId2" imgW="2247900" imgH="469900" progId="Equation.DSMT4">
                  <p:embed/>
                </p:oleObj>
              </mc:Choice>
              <mc:Fallback>
                <p:oleObj name="Equation" r:id="rId2" imgW="2247900" imgH="46990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name="Equation" r:id="rId4" imgW="5558760" imgH="447840" progId="Equation.DSMT4">
                  <p:embed/>
                </p:oleObj>
              </mc:Choice>
              <mc:Fallback>
                <p:oleObj name="Equation" r:id="rId4" imgW="5558760" imgH="447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name="Equation" r:id="rId6" imgW="2413000" imgH="571500" progId="Equation.DSMT4">
                  <p:embed/>
                </p:oleObj>
              </mc:Choice>
              <mc:Fallback>
                <p:oleObj name="Equation" r:id="rId6" imgW="2413000" imgH="571500" progId="Equation.DSMT4">
                  <p:embed/>
                  <p:pic>
                    <p:nvPicPr>
                      <p:cNvPr id="0" name="Picture 5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name="Equation" r:id="rId8" imgW="2908300" imgH="571500" progId="Equation.DSMT4">
                  <p:embed/>
                </p:oleObj>
              </mc:Choice>
              <mc:Fallback>
                <p:oleObj name="Equation" r:id="rId8" imgW="2908300" imgH="571500" progId="Equation.DSMT4">
                  <p:embed/>
                  <p:pic>
                    <p:nvPicPr>
                      <p:cNvPr id="0" name="Picture 5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name="Equation" r:id="rId2" imgW="2717800" imgH="571500" progId="Equation.DSMT4">
                  <p:embed/>
                </p:oleObj>
              </mc:Choice>
              <mc:Fallback>
                <p:oleObj name="Equation" r:id="rId2" imgW="2717800" imgH="571500" progId="Equation.DSMT4">
                  <p:embed/>
                  <p:pic>
                    <p:nvPicPr>
                      <p:cNvPr id="0" name="Picture 7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name="Equation" r:id="rId4" imgW="2654300" imgH="444500" progId="Equation.DSMT4">
                  <p:embed/>
                </p:oleObj>
              </mc:Choice>
              <mc:Fallback>
                <p:oleObj name="Equation" r:id="rId4" imgW="2654300" imgH="444500" progId="Equation.DSMT4">
                  <p:embed/>
                  <p:pic>
                    <p:nvPicPr>
                      <p:cNvPr id="0" name="Picture 7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name="Equation" r:id="rId6" imgW="1511300" imgH="457200" progId="Equation.DSMT4">
                  <p:embed/>
                </p:oleObj>
              </mc:Choice>
              <mc:Fallback>
                <p:oleObj name="Equation" r:id="rId6" imgW="1511300" imgH="457200" progId="Equation.DSMT4">
                  <p:embed/>
                  <p:pic>
                    <p:nvPicPr>
                      <p:cNvPr id="0" name="Picture 7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name="Equation" r:id="rId8" imgW="2717800" imgH="571500" progId="Equation.DSMT4">
                  <p:embed/>
                </p:oleObj>
              </mc:Choice>
              <mc:Fallback>
                <p:oleObj name="Equation" r:id="rId8" imgW="2717800" imgH="571500" progId="Equation.DSMT4">
                  <p:embed/>
                  <p:pic>
                    <p:nvPicPr>
                      <p:cNvPr id="0" name="Picture 7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name="Equation" r:id="rId10" imgW="2614680" imgH="585000" progId="Equation.DSMT4">
                  <p:embed/>
                </p:oleObj>
              </mc:Choice>
              <mc:Fallback>
                <p:oleObj name="Equation" r:id="rId10" imgW="2614680" imgH="585000" progId="Equation.DSMT4">
                  <p:embed/>
                  <p:pic>
                    <p:nvPicPr>
                      <p:cNvPr id="0" name="Picture 7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name="Equation" r:id="rId12" imgW="2654300" imgH="444500" progId="Equation.DSMT4">
                  <p:embed/>
                </p:oleObj>
              </mc:Choice>
              <mc:Fallback>
                <p:oleObj name="Equation" r:id="rId12" imgW="2654300" imgH="444500" progId="Equation.DSMT4">
                  <p:embed/>
                  <p:pic>
                    <p:nvPicPr>
                      <p:cNvPr id="0" name="Picture 7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name="Equation" r:id="rId14" imgW="2946400" imgH="482600" progId="Equation.DSMT4">
                  <p:embed/>
                </p:oleObj>
              </mc:Choice>
              <mc:Fallback>
                <p:oleObj name="Equation" r:id="rId14" imgW="2946400" imgH="482600" progId="Equation.DSMT4">
                  <p:embed/>
                  <p:pic>
                    <p:nvPicPr>
                      <p:cNvPr id="0" name="Picture 7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name="Equation" r:id="rId16" imgW="2157480" imgH="585000" progId="Equation.DSMT4">
                  <p:embed/>
                </p:oleObj>
              </mc:Choice>
              <mc:Fallback>
                <p:oleObj name="Equation" r:id="rId16" imgW="2157480" imgH="585000" progId="Equation.DSMT4">
                  <p:embed/>
                  <p:pic>
                    <p:nvPicPr>
                      <p:cNvPr id="0" name="Picture 7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name="Equation" r:id="rId2" imgW="5457960" imgH="639720" progId="Equation.DSMT4">
                  <p:embed/>
                </p:oleObj>
              </mc:Choice>
              <mc:Fallback>
                <p:oleObj name="Equation" r:id="rId2" imgW="5457960" imgH="639720" progId="Equation.DSMT4">
                  <p:embed/>
                  <p:pic>
                    <p:nvPicPr>
                      <p:cNvPr id="0" name="Picture 3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name="Equation" r:id="rId4" imgW="2171700" imgH="381000" progId="Equation.DSMT4">
                  <p:embed/>
                </p:oleObj>
              </mc:Choice>
              <mc:Fallback>
                <p:oleObj name="Equation" r:id="rId4" imgW="2171700" imgH="381000" progId="Equation.DSMT4">
                  <p:embed/>
                  <p:pic>
                    <p:nvPicPr>
                      <p:cNvPr id="0" name="Picture 3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name="Equation" r:id="rId6" imgW="3456000" imgH="585000" progId="Equation.DSMT4">
                  <p:embed/>
                </p:oleObj>
              </mc:Choice>
              <mc:Fallback>
                <p:oleObj name="Equation" r:id="rId6" imgW="3456000" imgH="585000" progId="Equation.DSMT4">
                  <p:embed/>
                  <p:pic>
                    <p:nvPicPr>
                      <p:cNvPr id="0" name="Picture 3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097280"/>
            <a:ext cx="8229600" cy="4832092"/>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which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000000"/>
                </a:solidFill>
              </a:rPr>
              <a:t>.</a:t>
            </a:r>
            <a:r>
              <a:rPr lang="en-US" dirty="0">
                <a:solidFill>
                  <a:srgbClr val="C00000"/>
                </a:solidFill>
              </a:rPr>
              <a:t> </a:t>
            </a:r>
            <a:r>
              <a:rPr lang="en-US" dirty="0">
                <a:solidFill>
                  <a:srgbClr val="000000"/>
                </a:solidFill>
              </a:rPr>
              <a:t>A polynomial is not factorable if it cannot be factored as a product of polynomials with integer coefficients.   </a:t>
            </a: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a:t>
            </a:r>
            <a:r>
              <a:rPr lang="en-US" dirty="0">
                <a:solidFill>
                  <a:schemeClr val="tx1"/>
                </a:solidFill>
              </a:rPr>
              <a:t>. Of these 3 pairs, only </a:t>
            </a:r>
            <a:r>
              <a:rPr lang="en-US" dirty="0">
                <a:solidFill>
                  <a:srgbClr val="9900FF"/>
                </a:solidFill>
              </a:rPr>
              <a:t>2 </a:t>
            </a:r>
            <a:r>
              <a:rPr lang="en-US" dirty="0">
                <a:solidFill>
                  <a:srgbClr val="9900FF"/>
                </a:solidFill>
                <a:latin typeface="Symbol" charset="2"/>
                <a:cs typeface="Symbol" charset="2"/>
              </a:rPr>
              <a:t>+</a:t>
            </a:r>
            <a:r>
              <a:rPr lang="en-US" dirty="0">
                <a:solidFill>
                  <a:srgbClr val="9900FF"/>
                </a:solidFill>
              </a:rPr>
              <a:t> 6 </a:t>
            </a:r>
            <a:r>
              <a:rPr lang="en-US" dirty="0">
                <a:solidFill>
                  <a:schemeClr val="tx1"/>
                </a:solidFill>
              </a:rPr>
              <a:t>is equal to </a:t>
            </a:r>
            <a:r>
              <a:rPr lang="en-US" dirty="0">
                <a:solidFill>
                  <a:srgbClr val="9900FF"/>
                </a:solidFill>
              </a:rPr>
              <a:t>8</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670332" y="4810849"/>
            <a:ext cx="6858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02195" y="4588599"/>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1477725917"/>
              </p:ext>
            </p:extLst>
          </p:nvPr>
        </p:nvGraphicFramePr>
        <p:xfrm>
          <a:off x="593912" y="4163209"/>
          <a:ext cx="1714500" cy="368300"/>
        </p:xfrm>
        <a:graphic>
          <a:graphicData uri="http://schemas.openxmlformats.org/presentationml/2006/ole">
            <mc:AlternateContent xmlns:mc="http://schemas.openxmlformats.org/markup-compatibility/2006">
              <mc:Choice xmlns:v="urn:schemas-microsoft-com:vml" Requires="v">
                <p:oleObj name="Equation" r:id="rId2" imgW="1700280" imgH="356400" progId="Equation.DSMT4">
                  <p:embed/>
                </p:oleObj>
              </mc:Choice>
              <mc:Fallback>
                <p:oleObj name="Equation" r:id="rId2" imgW="1700280" imgH="356400" progId="Equation.DSMT4">
                  <p:embed/>
                  <p:pic>
                    <p:nvPicPr>
                      <p:cNvPr id="0" name="Picture 3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912" y="4163209"/>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10333650"/>
              </p:ext>
            </p:extLst>
          </p:nvPr>
        </p:nvGraphicFramePr>
        <p:xfrm>
          <a:off x="581212" y="4645809"/>
          <a:ext cx="1638300" cy="368300"/>
        </p:xfrm>
        <a:graphic>
          <a:graphicData uri="http://schemas.openxmlformats.org/presentationml/2006/ole">
            <mc:AlternateContent xmlns:mc="http://schemas.openxmlformats.org/markup-compatibility/2006">
              <mc:Choice xmlns:v="urn:schemas-microsoft-com:vml" Requires="v">
                <p:oleObj name="Equation" r:id="rId4" imgW="1627200" imgH="356400" progId="Equation.DSMT4">
                  <p:embed/>
                </p:oleObj>
              </mc:Choice>
              <mc:Fallback>
                <p:oleObj name="Equation" r:id="rId4" imgW="1627200" imgH="356400" progId="Equation.DSMT4">
                  <p:embed/>
                  <p:pic>
                    <p:nvPicPr>
                      <p:cNvPr id="0" name="Picture 3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212" y="4645809"/>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033119363"/>
              </p:ext>
            </p:extLst>
          </p:nvPr>
        </p:nvGraphicFramePr>
        <p:xfrm>
          <a:off x="581212" y="5141109"/>
          <a:ext cx="1663700" cy="368300"/>
        </p:xfrm>
        <a:graphic>
          <a:graphicData uri="http://schemas.openxmlformats.org/presentationml/2006/ole">
            <mc:AlternateContent xmlns:mc="http://schemas.openxmlformats.org/markup-compatibility/2006">
              <mc:Choice xmlns:v="urn:schemas-microsoft-com:vml" Requires="v">
                <p:oleObj name="Equation" r:id="rId6" imgW="1654560" imgH="356400" progId="Equation.DSMT4">
                  <p:embed/>
                </p:oleObj>
              </mc:Choice>
              <mc:Fallback>
                <p:oleObj name="Equation" r:id="rId6" imgW="1654560" imgH="356400" progId="Equation.DSMT4">
                  <p:embed/>
                  <p:pic>
                    <p:nvPicPr>
                      <p:cNvPr id="0" name="Picture 3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1212" y="5141109"/>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02195" y="4105999"/>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02195" y="5083899"/>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name="Equation" r:id="rId2" imgW="2386080" imgH="456840" progId="Equation.DSMT4">
                  <p:embed/>
                </p:oleObj>
              </mc:Choice>
              <mc:Fallback>
                <p:oleObj name="Equation" r:id="rId2" imgW="2386080" imgH="456840" progId="Equation.DSMT4">
                  <p:embed/>
                  <p:pic>
                    <p:nvPicPr>
                      <p:cNvPr id="0" name="Picture 4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name="Equation" r:id="rId4" imgW="2108200" imgH="469900" progId="Equation.DSMT4">
                  <p:embed/>
                </p:oleObj>
              </mc:Choice>
              <mc:Fallback>
                <p:oleObj name="Equation" r:id="rId4" imgW="2108200" imgH="469900" progId="Equation.DSMT4">
                  <p:embed/>
                  <p:pic>
                    <p:nvPicPr>
                      <p:cNvPr id="0" name="Picture 4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name="Equation" r:id="rId6" imgW="1599840" imgH="484560" progId="Equation.DSMT4">
                  <p:embed/>
                </p:oleObj>
              </mc:Choice>
              <mc:Fallback>
                <p:oleObj name="Equation" r:id="rId6" imgW="1599840" imgH="484560" progId="Equation.DSMT4">
                  <p:embed/>
                  <p:pic>
                    <p:nvPicPr>
                      <p:cNvPr id="0" name="Picture 4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name="Equation" r:id="rId8" imgW="2075400" imgH="585000" progId="Equation.DSMT4">
                  <p:embed/>
                </p:oleObj>
              </mc:Choice>
              <mc:Fallback>
                <p:oleObj name="Equation" r:id="rId8" imgW="2075400" imgH="585000" progId="Equation.DSMT4">
                  <p:embed/>
                  <p:pic>
                    <p:nvPicPr>
                      <p:cNvPr id="0" name="Picture 4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name="Equation" r:id="rId2" imgW="1572480" imgH="356400" progId="Equation.DSMT4">
                  <p:embed/>
                </p:oleObj>
              </mc:Choice>
              <mc:Fallback>
                <p:oleObj name="Equation" r:id="rId2" imgW="1572480" imgH="356400" progId="Equation.DSMT4">
                  <p:embed/>
                  <p:pic>
                    <p:nvPicPr>
                      <p:cNvPr id="0" name="Picture 5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name="Equation" r:id="rId4" imgW="1371240" imgH="356400" progId="Equation.DSMT4">
                  <p:embed/>
                </p:oleObj>
              </mc:Choice>
              <mc:Fallback>
                <p:oleObj name="Equation" r:id="rId4" imgW="1371240" imgH="356400" progId="Equation.DSMT4">
                  <p:embed/>
                  <p:pic>
                    <p:nvPicPr>
                      <p:cNvPr id="0" name="Picture 5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name="Equation" r:id="rId6" imgW="1572480" imgH="356400" progId="Equation.DSMT4">
                  <p:embed/>
                </p:oleObj>
              </mc:Choice>
              <mc:Fallback>
                <p:oleObj name="Equation" r:id="rId6" imgW="1572480" imgH="356400" progId="Equation.DSMT4">
                  <p:embed/>
                  <p:pic>
                    <p:nvPicPr>
                      <p:cNvPr id="0" name="Picture 58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name="Equation" r:id="rId8" imgW="1371240" imgH="356400" progId="Equation.DSMT4">
                  <p:embed/>
                </p:oleObj>
              </mc:Choice>
              <mc:Fallback>
                <p:oleObj name="Equation" r:id="rId8" imgW="1371240" imgH="356400" progId="Equation.DSMT4">
                  <p:embed/>
                  <p:pic>
                    <p:nvPicPr>
                      <p:cNvPr id="0" name="Picture 58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name="Equation" r:id="rId10" imgW="1590840" imgH="356400" progId="Equation.DSMT4">
                  <p:embed/>
                </p:oleObj>
              </mc:Choice>
              <mc:Fallback>
                <p:oleObj name="Equation" r:id="rId10" imgW="1590840" imgH="356400" progId="Equation.DSMT4">
                  <p:embed/>
                  <p:pic>
                    <p:nvPicPr>
                      <p:cNvPr id="0" name="Picture 5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name="Equation" r:id="rId12" imgW="1473120" imgH="380880" progId="Equation.DSMT4">
                  <p:embed/>
                </p:oleObj>
              </mc:Choice>
              <mc:Fallback>
                <p:oleObj name="Equation" r:id="rId12" imgW="1473120" imgH="380880" progId="Equation.DSMT4">
                  <p:embed/>
                  <p:pic>
                    <p:nvPicPr>
                      <p:cNvPr id="0" name="Picture 583"/>
                      <p:cNvPicPr>
                        <a:picLocks noChangeAspect="1" noChangeArrowheads="1"/>
                      </p:cNvPicPr>
                      <p:nvPr/>
                    </p:nvPicPr>
                    <p:blipFill>
                      <a:blip r:embed="rId13"/>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1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name="Equation" r:id="rId2" imgW="1782720" imgH="456840" progId="Equation.DSMT4">
                  <p:embed/>
                </p:oleObj>
              </mc:Choice>
              <mc:Fallback>
                <p:oleObj name="Equation" r:id="rId2" imgW="1782720" imgH="45684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name="Equation" r:id="rId4" imgW="5321300" imgH="495300" progId="Equation.DSMT4">
                  <p:embed/>
                </p:oleObj>
              </mc:Choice>
              <mc:Fallback>
                <p:oleObj name="Equation" r:id="rId4" imgW="5321300" imgH="4953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1940</TotalTime>
  <Words>907</Words>
  <Application>Microsoft Office PowerPoint</Application>
  <PresentationFormat>On-screen Show (4:3)</PresentationFormat>
  <Paragraphs>78</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13.2</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Procedure: Factoring Trinomials of the Form  x2 + bx + c</vt:lpstr>
      <vt:lpstr>Procedure: Factoring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Jolie Even</cp:lastModifiedBy>
  <cp:revision>238</cp:revision>
  <dcterms:created xsi:type="dcterms:W3CDTF">2013-04-26T14:43:13Z</dcterms:created>
  <dcterms:modified xsi:type="dcterms:W3CDTF">2023-06-21T13:45:36Z</dcterms:modified>
</cp:coreProperties>
</file>