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92" r:id="rId9"/>
    <p:sldId id="265" r:id="rId10"/>
    <p:sldId id="267" r:id="rId11"/>
    <p:sldId id="291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93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92"/>
    <a:srgbClr val="000087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1" d="100"/>
          <a:sy n="111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9.bin"/><Relationship Id="rId3" Type="http://schemas.openxmlformats.org/officeDocument/2006/relationships/image" Target="../media/image13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18.e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bx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0134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Reminder, </a:t>
            </a:r>
            <a:r>
              <a:rPr lang="en-US" i="1" dirty="0">
                <a:solidFill>
                  <a:srgbClr val="000000"/>
                </a:solidFill>
              </a:rPr>
              <a:t>to factor completely </a:t>
            </a:r>
            <a:r>
              <a:rPr lang="en-US" dirty="0">
                <a:solidFill>
                  <a:srgbClr val="000000"/>
                </a:solidFill>
              </a:rPr>
              <a:t>means to find factors of the polynomial, none of which are themselves factorable. Thus,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67958" y="1188446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ac-</a:t>
            </a:r>
            <a:r>
              <a:rPr lang="en-US" dirty="0"/>
              <a:t>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84024"/>
              </p:ext>
            </p:extLst>
          </p:nvPr>
        </p:nvGraphicFramePr>
        <p:xfrm>
          <a:off x="467958" y="1447800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12433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760091"/>
              </p:ext>
            </p:extLst>
          </p:nvPr>
        </p:nvGraphicFramePr>
        <p:xfrm>
          <a:off x="467957" y="1542334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023217"/>
              </p:ext>
            </p:extLst>
          </p:nvPr>
        </p:nvGraphicFramePr>
        <p:xfrm>
          <a:off x="493146" y="1563849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49100"/>
              </p:ext>
            </p:extLst>
          </p:nvPr>
        </p:nvGraphicFramePr>
        <p:xfrm>
          <a:off x="457200" y="1610836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36651"/>
              </p:ext>
            </p:extLst>
          </p:nvPr>
        </p:nvGraphicFramePr>
        <p:xfrm>
          <a:off x="457200" y="1676400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350317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</a:t>
            </a:r>
            <a:r>
              <a:rPr lang="en-US" i="1" dirty="0"/>
              <a:t>x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089" y="3289309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05518" y="3947729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FF"/>
                </a:solidFill>
              </a:rPr>
              <a:t>9</a:t>
            </a:r>
            <a:r>
              <a:rPr lang="en-US" i="0" dirty="0">
                <a:solidFill>
                  <a:srgbClr val="9900FF"/>
                </a:solidFill>
              </a:rPr>
              <a:t>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Steps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0304" y="1966788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Steps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469800" progId="Equation.DSMT4">
                  <p:embed/>
                </p:oleObj>
              </mc:Choice>
              <mc:Fallback>
                <p:oleObj name="Equation" r:id="rId2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393120" progId="Equation.DSMT4">
                  <p:embed/>
                </p:oleObj>
              </mc:Choice>
              <mc:Fallback>
                <p:oleObj name="Equation" r:id="rId4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28501" progId="Equation.DSMT4">
                  <p:embed/>
                </p:oleObj>
              </mc:Choice>
              <mc:Fallback>
                <p:oleObj name="Equation" r:id="rId6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8000" imgH="279400" progId="Equation.DSMT4">
                  <p:embed/>
                </p:oleObj>
              </mc:Choice>
              <mc:Fallback>
                <p:oleObj name="Equation" r:id="rId8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806" imgH="228501" progId="Equation.DSMT4">
                  <p:embed/>
                </p:oleObj>
              </mc:Choice>
              <mc:Fallback>
                <p:oleObj name="Equation" r:id="rId12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With practice, you will become more efficient with either method. Make 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  	and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37437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4100" imgH="495300" progId="Equation.DSMT4">
                  <p:embed/>
                </p:oleObj>
              </mc:Choice>
              <mc:Fallback>
                <p:oleObj name="Equation" r:id="rId2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760" imgH="264960" progId="Equation.DSMT4">
                  <p:embed/>
                </p:oleObj>
              </mc:Choice>
              <mc:Fallback>
                <p:oleObj name="Equation" r:id="rId4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380835" progId="Equation.DSMT4">
                  <p:embed/>
                </p:oleObj>
              </mc:Choice>
              <mc:Fallback>
                <p:oleObj name="Equation" r:id="rId6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381000" progId="Equation.DSMT4">
                  <p:embed/>
                </p:oleObj>
              </mc:Choice>
              <mc:Fallback>
                <p:oleObj name="Equation" r:id="rId10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87799" y="14959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54569" y="32574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9000" imgH="495300" progId="Equation.DSMT4">
                  <p:embed/>
                </p:oleObj>
              </mc:Choice>
              <mc:Fallback>
                <p:oleObj name="Equation" r:id="rId2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79279" progId="Equation.DSMT4">
                  <p:embed/>
                </p:oleObj>
              </mc:Choice>
              <mc:Fallback>
                <p:oleObj name="Equation" r:id="rId4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380835" progId="Equation.DSMT4">
                  <p:embed/>
                </p:oleObj>
              </mc:Choice>
              <mc:Fallback>
                <p:oleObj name="Equation" r:id="rId6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380835" progId="Equation.DSMT4">
                  <p:embed/>
                </p:oleObj>
              </mc:Choice>
              <mc:Fallback>
                <p:oleObj name="Equation" r:id="rId9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9000" imgH="495300" progId="Equation.DSMT4">
                  <p:embed/>
                </p:oleObj>
              </mc:Choice>
              <mc:Fallback>
                <p:oleObj name="Equation" r:id="rId11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35" imgH="279279" progId="Equation.DSMT4">
                  <p:embed/>
                </p:oleObj>
              </mc:Choice>
              <mc:Fallback>
                <p:oleObj name="Equation" r:id="rId12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80835" progId="Equation.DSMT4">
                  <p:embed/>
                </p:oleObj>
              </mc:Choice>
              <mc:Fallback>
                <p:oleObj name="Equation" r:id="rId13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279279" progId="Equation.DSMT4">
                  <p:embed/>
                </p:oleObj>
              </mc:Choice>
              <mc:Fallback>
                <p:oleObj name="Equation" r:id="rId15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696" imgH="380835" progId="Equation.DSMT4">
                  <p:embed/>
                </p:oleObj>
              </mc:Choice>
              <mc:Fallback>
                <p:oleObj name="Equation" r:id="rId16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930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58253" y="3293056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47073" y="3293056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223273" y="3533324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47073" y="3966156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510697" y="4405506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85373" y="2827286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306880"/>
              </p:ext>
            </p:extLst>
          </p:nvPr>
        </p:nvGraphicFramePr>
        <p:xfrm>
          <a:off x="3124723" y="2772356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58280" imgH="585000" progId="Equation.DSMT4">
                  <p:embed/>
                </p:oleObj>
              </mc:Choice>
              <mc:Fallback>
                <p:oleObj name="Equation" r:id="rId2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723" y="2772356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462875"/>
              </p:ext>
            </p:extLst>
          </p:nvPr>
        </p:nvGraphicFramePr>
        <p:xfrm>
          <a:off x="3454923" y="291205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291973" progId="Equation.DSMT4">
                  <p:embed/>
                </p:oleObj>
              </mc:Choice>
              <mc:Fallback>
                <p:oleObj name="Equation" r:id="rId4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923" y="2912056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99013"/>
              </p:ext>
            </p:extLst>
          </p:nvPr>
        </p:nvGraphicFramePr>
        <p:xfrm>
          <a:off x="3893073" y="2918406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381000" progId="Equation.DSMT4">
                  <p:embed/>
                </p:oleObj>
              </mc:Choice>
              <mc:Fallback>
                <p:oleObj name="Equation" r:id="rId6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073" y="2918406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571239"/>
              </p:ext>
            </p:extLst>
          </p:nvPr>
        </p:nvGraphicFramePr>
        <p:xfrm>
          <a:off x="4578873" y="2950156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241091" progId="Equation.DSMT4">
                  <p:embed/>
                </p:oleObj>
              </mc:Choice>
              <mc:Fallback>
                <p:oleObj name="Equation" r:id="rId8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873" y="2950156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183103"/>
              </p:ext>
            </p:extLst>
          </p:nvPr>
        </p:nvGraphicFramePr>
        <p:xfrm>
          <a:off x="4832873" y="2905706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873" y="2905706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6920" imgH="585000" progId="Equation.DSMT4">
                  <p:embed/>
                </p:oleObj>
              </mc:Choice>
              <mc:Fallback>
                <p:oleObj name="Equation" r:id="rId2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7200" imgH="393120" progId="Equation.DSMT4">
                  <p:embed/>
                </p:oleObj>
              </mc:Choice>
              <mc:Fallback>
                <p:oleObj name="Equation" r:id="rId4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315302"/>
              </p:ext>
            </p:extLst>
          </p:nvPr>
        </p:nvGraphicFramePr>
        <p:xfrm>
          <a:off x="1355546" y="4875416"/>
          <a:ext cx="73914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78560" imgH="583920" progId="Equation.DSMT4">
                  <p:embed/>
                </p:oleObj>
              </mc:Choice>
              <mc:Fallback>
                <p:oleObj name="Equation" r:id="rId6" imgW="7378560" imgH="5839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546" y="4875416"/>
                        <a:ext cx="7391400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Notice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2391</Words>
  <Application>Microsoft Office PowerPoint</Application>
  <PresentationFormat>On-screen Show (4:3)</PresentationFormat>
  <Paragraphs>269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13.3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Trinomials (cont.)</vt:lpstr>
      <vt:lpstr>Example 2: Factoring Trinomials (cont.)</vt:lpstr>
      <vt:lpstr>Note</vt:lpstr>
      <vt:lpstr>Procedure: Analysis of Factoring by the  ac-Method 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289</cp:revision>
  <dcterms:created xsi:type="dcterms:W3CDTF">2013-04-26T14:43:13Z</dcterms:created>
  <dcterms:modified xsi:type="dcterms:W3CDTF">2023-06-21T15:16:01Z</dcterms:modified>
</cp:coreProperties>
</file>