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8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89A0EA-17C2-1859-4D11-F6635B89012A}" name="Allison Conger" initials="AC" userId="S::aconger@hawkeslearning.com::ade6c5c3-e633-4050-96d1-34f11caf60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F7F"/>
    <a:srgbClr val="007F00"/>
    <a:srgbClr val="007F80"/>
    <a:srgbClr val="9900FF"/>
    <a:srgbClr val="FFFFCC"/>
    <a:srgbClr val="1F497D"/>
    <a:srgbClr val="0000FF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0" autoAdjust="0"/>
    <p:restoredTop sz="94646"/>
  </p:normalViewPr>
  <p:slideViewPr>
    <p:cSldViewPr>
      <p:cViewPr varScale="1">
        <p:scale>
          <a:sx n="98" d="100"/>
          <a:sy n="98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4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7C95-D738-44AF-B50B-7EF0BB744F54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0F26-7C73-49F2-A2DC-04702055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image" Target="../media/image40.emf"/><Relationship Id="rId21" Type="http://schemas.openxmlformats.org/officeDocument/2006/relationships/image" Target="../media/image49.wmf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emf"/><Relationship Id="rId24" Type="http://schemas.openxmlformats.org/officeDocument/2006/relationships/oleObject" Target="../embeddings/oleObject51.bin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8.e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0.e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7.w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7.emf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9.e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6.emf"/><Relationship Id="rId5" Type="http://schemas.openxmlformats.org/officeDocument/2006/relationships/image" Target="../media/image63.w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0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6.emf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6.bin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4.emf"/><Relationship Id="rId14" Type="http://schemas.openxmlformats.org/officeDocument/2006/relationships/oleObject" Target="../embeddings/oleObject7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83.wmf"/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83.bin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2.wmf"/><Relationship Id="rId5" Type="http://schemas.openxmlformats.org/officeDocument/2006/relationships/image" Target="../media/image79.e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9.e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84.wmf"/><Relationship Id="rId21" Type="http://schemas.openxmlformats.org/officeDocument/2006/relationships/image" Target="../media/image93.e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1.emf"/><Relationship Id="rId2" Type="http://schemas.openxmlformats.org/officeDocument/2006/relationships/oleObject" Target="../embeddings/oleObject84.bin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8.e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e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2.e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7.e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7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6.emf"/><Relationship Id="rId4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03.e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0.bin"/><Relationship Id="rId3" Type="http://schemas.openxmlformats.org/officeDocument/2006/relationships/image" Target="../media/image98.wmf"/><Relationship Id="rId21" Type="http://schemas.openxmlformats.org/officeDocument/2006/relationships/image" Target="../media/image107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105.emf"/><Relationship Id="rId25" Type="http://schemas.openxmlformats.org/officeDocument/2006/relationships/image" Target="../media/image109.emf"/><Relationship Id="rId2" Type="http://schemas.openxmlformats.org/officeDocument/2006/relationships/oleObject" Target="../embeddings/oleObject98.bin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29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02.emf"/><Relationship Id="rId24" Type="http://schemas.openxmlformats.org/officeDocument/2006/relationships/oleObject" Target="../embeddings/oleObject109.bin"/><Relationship Id="rId5" Type="http://schemas.openxmlformats.org/officeDocument/2006/relationships/image" Target="../media/image99.wmf"/><Relationship Id="rId15" Type="http://schemas.openxmlformats.org/officeDocument/2006/relationships/image" Target="../media/image104.emf"/><Relationship Id="rId23" Type="http://schemas.openxmlformats.org/officeDocument/2006/relationships/image" Target="../media/image108.emf"/><Relationship Id="rId28" Type="http://schemas.openxmlformats.org/officeDocument/2006/relationships/oleObject" Target="../embeddings/oleObject111.bin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06.emf"/><Relationship Id="rId31" Type="http://schemas.openxmlformats.org/officeDocument/2006/relationships/image" Target="../media/image112.e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1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1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21.emf"/><Relationship Id="rId18" Type="http://schemas.openxmlformats.org/officeDocument/2006/relationships/oleObject" Target="../embeddings/oleObject124.bin"/><Relationship Id="rId3" Type="http://schemas.openxmlformats.org/officeDocument/2006/relationships/image" Target="../media/image116.wmf"/><Relationship Id="rId21" Type="http://schemas.openxmlformats.org/officeDocument/2006/relationships/image" Target="../media/image125.emf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23.emf"/><Relationship Id="rId25" Type="http://schemas.openxmlformats.org/officeDocument/2006/relationships/image" Target="../media/image127.wmf"/><Relationship Id="rId2" Type="http://schemas.openxmlformats.org/officeDocument/2006/relationships/oleObject" Target="../embeddings/oleObject116.bin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20.e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117.w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24.e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w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0.emf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e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e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21.wmf"/><Relationship Id="rId21" Type="http://schemas.openxmlformats.org/officeDocument/2006/relationships/image" Target="../media/image30.w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8.emf"/><Relationship Id="rId25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13.6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Quadratic Equations by Factoring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Quadratic Equations by Factoring</a:t>
            </a:r>
          </a:p>
        </p:txBody>
      </p:sp>
      <p:sp>
        <p:nvSpPr>
          <p:cNvPr id="1302537" name="Rectangle 9"/>
          <p:cNvSpPr>
            <a:spLocks noChangeArrowheads="1"/>
          </p:cNvSpPr>
          <p:nvPr/>
        </p:nvSpPr>
        <p:spPr bwMode="auto">
          <a:xfrm>
            <a:off x="457200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24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73256"/>
              </p:ext>
            </p:extLst>
          </p:nvPr>
        </p:nvGraphicFramePr>
        <p:xfrm>
          <a:off x="1968500" y="1830388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7240" imgH="393120" progId="Equation.DSMT4">
                  <p:embed/>
                </p:oleObj>
              </mc:Choice>
              <mc:Fallback>
                <p:oleObj name="Equation" r:id="rId2" imgW="1947240" imgH="39312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830388"/>
                        <a:ext cx="195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16165"/>
              </p:ext>
            </p:extLst>
          </p:nvPr>
        </p:nvGraphicFramePr>
        <p:xfrm>
          <a:off x="1333500" y="2401888"/>
          <a:ext cx="245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40800" imgH="393120" progId="Equation.DSMT4">
                  <p:embed/>
                </p:oleObj>
              </mc:Choice>
              <mc:Fallback>
                <p:oleObj name="Equation" r:id="rId4" imgW="2440800" imgH="39312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401888"/>
                        <a:ext cx="2451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51098"/>
              </p:ext>
            </p:extLst>
          </p:nvPr>
        </p:nvGraphicFramePr>
        <p:xfrm>
          <a:off x="1435100" y="2946400"/>
          <a:ext cx="234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0360" imgH="621360" progId="Equation.DSMT4">
                  <p:embed/>
                </p:oleObj>
              </mc:Choice>
              <mc:Fallback>
                <p:oleObj name="Equation" r:id="rId6" imgW="2340360" imgH="62136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46400"/>
                        <a:ext cx="234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69902"/>
              </p:ext>
            </p:extLst>
          </p:nvPr>
        </p:nvGraphicFramePr>
        <p:xfrm>
          <a:off x="1143000" y="3632200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33040" imgH="594000" progId="Equation.DSMT4">
                  <p:embed/>
                </p:oleObj>
              </mc:Choice>
              <mc:Fallback>
                <p:oleObj name="Equation" r:id="rId8" imgW="2633040" imgH="5940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32200"/>
                        <a:ext cx="264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51195"/>
              </p:ext>
            </p:extLst>
          </p:nvPr>
        </p:nvGraphicFramePr>
        <p:xfrm>
          <a:off x="685800" y="4405312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4080" imgH="264960" progId="Equation.DSMT4">
                  <p:embed/>
                </p:oleObj>
              </mc:Choice>
              <mc:Fallback>
                <p:oleObj name="Equation" r:id="rId10" imgW="1234080" imgH="2649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05312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76659"/>
              </p:ext>
            </p:extLst>
          </p:nvPr>
        </p:nvGraphicFramePr>
        <p:xfrm>
          <a:off x="1219200" y="48133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291973" progId="Equation.DSMT4">
                  <p:embed/>
                </p:oleObj>
              </mc:Choice>
              <mc:Fallback>
                <p:oleObj name="Equation" r:id="rId12" imgW="710891" imgH="291973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133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877951"/>
              </p:ext>
            </p:extLst>
          </p:nvPr>
        </p:nvGraphicFramePr>
        <p:xfrm>
          <a:off x="2514600" y="440690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1440" imgH="301680" progId="Equation.DSMT4">
                  <p:embed/>
                </p:oleObj>
              </mc:Choice>
              <mc:Fallback>
                <p:oleObj name="Equation" r:id="rId14" imgW="1261440" imgH="30168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06900"/>
                        <a:ext cx="1270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08515"/>
              </p:ext>
            </p:extLst>
          </p:nvPr>
        </p:nvGraphicFramePr>
        <p:xfrm>
          <a:off x="2060194" y="44450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94" y="44450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85572"/>
              </p:ext>
            </p:extLst>
          </p:nvPr>
        </p:nvGraphicFramePr>
        <p:xfrm>
          <a:off x="3082925" y="4826000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7120" imgH="264960" progId="Equation.DSMT4">
                  <p:embed/>
                </p:oleObj>
              </mc:Choice>
              <mc:Fallback>
                <p:oleObj name="Equation" r:id="rId18" imgW="98712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826000"/>
                        <a:ext cx="100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2885"/>
              </p:ext>
            </p:extLst>
          </p:nvPr>
        </p:nvGraphicFramePr>
        <p:xfrm>
          <a:off x="4368800" y="3759200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241800" imgH="508000" progId="Equation.DSMT4">
                  <p:embed/>
                </p:oleObj>
              </mc:Choice>
              <mc:Fallback>
                <p:oleObj name="Equation" r:id="rId20" imgW="4241800" imgH="5080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59200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486692"/>
              </p:ext>
            </p:extLst>
          </p:nvPr>
        </p:nvGraphicFramePr>
        <p:xfrm>
          <a:off x="4368800" y="1862316"/>
          <a:ext cx="36941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82800" imgH="304560" progId="Equation.DSMT4">
                  <p:embed/>
                </p:oleObj>
              </mc:Choice>
              <mc:Fallback>
                <p:oleObj name="Equation" r:id="rId22" imgW="3682800" imgH="3045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862316"/>
                        <a:ext cx="36941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19665"/>
              </p:ext>
            </p:extLst>
          </p:nvPr>
        </p:nvGraphicFramePr>
        <p:xfrm>
          <a:off x="4368800" y="2552700"/>
          <a:ext cx="387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73500" imgH="266700" progId="Equation.DSMT4">
                  <p:embed/>
                </p:oleObj>
              </mc:Choice>
              <mc:Fallback>
                <p:oleObj name="Equation" r:id="rId24" imgW="3873500" imgH="2667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52700"/>
                        <a:ext cx="3873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35545" y="-542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A102B6B7-FD04-F936-94DF-C690DADFE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27022"/>
              </p:ext>
            </p:extLst>
          </p:nvPr>
        </p:nvGraphicFramePr>
        <p:xfrm>
          <a:off x="4368800" y="2111871"/>
          <a:ext cx="136207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58640" imgH="241200" progId="Equation.DSMT4">
                  <p:embed/>
                </p:oleObj>
              </mc:Choice>
              <mc:Fallback>
                <p:oleObj name="Equation" r:id="rId26" imgW="1358640" imgH="24120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111871"/>
                        <a:ext cx="1362075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Quadratic Equations by Factoring</a:t>
            </a:r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457200" y="5334000"/>
            <a:ext cx="822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11 </a:t>
            </a:r>
            <a:r>
              <a:rPr lang="en-US" sz="2800" dirty="0">
                <a:latin typeface="Calibri" pitchFamily="34" charset="0"/>
              </a:rPr>
              <a:t>and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5)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36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  <a:endParaRPr lang="en-US" sz="2000" b="1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91089"/>
              </p:ext>
            </p:extLst>
          </p:nvPr>
        </p:nvGraphicFramePr>
        <p:xfrm>
          <a:off x="2270125" y="1785938"/>
          <a:ext cx="1828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9080" imgH="694800" progId="Equation.DSMT4">
                  <p:embed/>
                </p:oleObj>
              </mc:Choice>
              <mc:Fallback>
                <p:oleObj name="Equation" r:id="rId2" imgW="1819080" imgH="6948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785938"/>
                        <a:ext cx="1828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8814"/>
              </p:ext>
            </p:extLst>
          </p:nvPr>
        </p:nvGraphicFramePr>
        <p:xfrm>
          <a:off x="1495425" y="2446338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4680" imgH="429480" progId="Equation.DSMT4">
                  <p:embed/>
                </p:oleObj>
              </mc:Choice>
              <mc:Fallback>
                <p:oleObj name="Equation" r:id="rId4" imgW="2614680" imgH="42948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46338"/>
                        <a:ext cx="262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6239"/>
              </p:ext>
            </p:extLst>
          </p:nvPr>
        </p:nvGraphicFramePr>
        <p:xfrm>
          <a:off x="1368425" y="3587750"/>
          <a:ext cx="257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8960" imgH="594000" progId="Equation.DSMT4">
                  <p:embed/>
                </p:oleObj>
              </mc:Choice>
              <mc:Fallback>
                <p:oleObj name="Equation" r:id="rId6" imgW="256896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7750"/>
                        <a:ext cx="257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1869"/>
              </p:ext>
            </p:extLst>
          </p:nvPr>
        </p:nvGraphicFramePr>
        <p:xfrm>
          <a:off x="1041400" y="4322763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5960" imgH="301680" progId="Equation.DSMT4">
                  <p:embed/>
                </p:oleObj>
              </mc:Choice>
              <mc:Fallback>
                <p:oleObj name="Equation" r:id="rId8" imgW="1425960" imgH="30168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322763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51703"/>
              </p:ext>
            </p:extLst>
          </p:nvPr>
        </p:nvGraphicFramePr>
        <p:xfrm>
          <a:off x="2762250" y="43614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3614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56869"/>
              </p:ext>
            </p:extLst>
          </p:nvPr>
        </p:nvGraphicFramePr>
        <p:xfrm>
          <a:off x="3416300" y="4342376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5720" imgH="264960" progId="Equation.DSMT4">
                  <p:embed/>
                </p:oleObj>
              </mc:Choice>
              <mc:Fallback>
                <p:oleObj name="Equation" r:id="rId12" imgW="1215720" imgH="26496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342376"/>
                        <a:ext cx="1231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46065"/>
              </p:ext>
            </p:extLst>
          </p:nvPr>
        </p:nvGraphicFramePr>
        <p:xfrm>
          <a:off x="1752600" y="483076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79360" imgH="264960" progId="Equation.DSMT4">
                  <p:embed/>
                </p:oleObj>
              </mc:Choice>
              <mc:Fallback>
                <p:oleObj name="Equation" r:id="rId14" imgW="117936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30763"/>
                        <a:ext cx="1193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45808"/>
              </p:ext>
            </p:extLst>
          </p:nvPr>
        </p:nvGraphicFramePr>
        <p:xfrm>
          <a:off x="3886200" y="483076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2160" imgH="264960" progId="Equation.DSMT4">
                  <p:embed/>
                </p:oleObj>
              </mc:Choice>
              <mc:Fallback>
                <p:oleObj name="Equation" r:id="rId16" imgW="72216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3076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74246"/>
              </p:ext>
            </p:extLst>
          </p:nvPr>
        </p:nvGraphicFramePr>
        <p:xfrm>
          <a:off x="1514475" y="3016250"/>
          <a:ext cx="241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04440" imgH="429480" progId="Equation.DSMT4">
                  <p:embed/>
                </p:oleObj>
              </mc:Choice>
              <mc:Fallback>
                <p:oleObj name="Equation" r:id="rId18" imgW="2404440" imgH="42948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016250"/>
                        <a:ext cx="241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495800" y="3062287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Add </a:t>
            </a:r>
            <a:r>
              <a:rPr lang="en-US" sz="2000" dirty="0">
                <a:solidFill>
                  <a:srgbClr val="007F8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36 to both sides so that one side is 0.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495800" y="252888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7F7F"/>
                </a:solidFill>
              </a:rPr>
              <a:t>(</a:t>
            </a:r>
            <a:r>
              <a:rPr lang="en-US" sz="2000" i="1" dirty="0">
                <a:solidFill>
                  <a:srgbClr val="007F7F"/>
                </a:solidFill>
              </a:rPr>
              <a:t>x</a:t>
            </a:r>
            <a:r>
              <a:rPr lang="en-US" sz="2000" dirty="0">
                <a:solidFill>
                  <a:srgbClr val="007F7F"/>
                </a:solidFill>
              </a:rPr>
              <a:t> </a:t>
            </a:r>
            <a:r>
              <a:rPr lang="en-US" sz="2000" dirty="0">
                <a:solidFill>
                  <a:srgbClr val="007F7F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7F7F"/>
                </a:solidFill>
              </a:rPr>
              <a:t> 5)</a:t>
            </a:r>
            <a:r>
              <a:rPr lang="en-US" sz="2000" baseline="46000" dirty="0">
                <a:solidFill>
                  <a:srgbClr val="007F7F"/>
                </a:solidFill>
              </a:rPr>
              <a:t>2</a:t>
            </a:r>
            <a:r>
              <a:rPr lang="en-US" sz="2000" dirty="0">
                <a:solidFill>
                  <a:srgbClr val="007F7F"/>
                </a:solidFill>
              </a:rPr>
              <a:t>.</a:t>
            </a:r>
            <a:endParaRPr lang="en-US" sz="2000" dirty="0">
              <a:solidFill>
                <a:srgbClr val="007F7F"/>
              </a:solidFill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495800" y="3657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/>
      <p:bldP spid="1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1)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2(5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65138" indent="-465138">
              <a:buFont typeface="Courier New" pitchFamily="49" charset="0"/>
              <a:buNone/>
            </a:pPr>
            <a:endParaRPr lang="en-US" sz="800" dirty="0"/>
          </a:p>
          <a:p>
            <a:pPr marL="465138" indent="-465138"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 marL="465138" indent="-465138"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38747"/>
              </p:ext>
            </p:extLst>
          </p:nvPr>
        </p:nvGraphicFramePr>
        <p:xfrm>
          <a:off x="4876800" y="3352800"/>
          <a:ext cx="368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0" imgH="279360" progId="Equation.DSMT4">
                  <p:embed/>
                </p:oleObj>
              </mc:Choice>
              <mc:Fallback>
                <p:oleObj name="Equation" r:id="rId2" imgW="3682800" imgH="27936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368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41488"/>
              </p:ext>
            </p:extLst>
          </p:nvPr>
        </p:nvGraphicFramePr>
        <p:xfrm>
          <a:off x="4876800" y="3934540"/>
          <a:ext cx="400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00500" imgH="279400" progId="Equation.DSMT4">
                  <p:embed/>
                </p:oleObj>
              </mc:Choice>
              <mc:Fallback>
                <p:oleObj name="Equation" r:id="rId4" imgW="4000500" imgH="2794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34540"/>
                        <a:ext cx="400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04337"/>
              </p:ext>
            </p:extLst>
          </p:nvPr>
        </p:nvGraphicFramePr>
        <p:xfrm>
          <a:off x="4876800" y="453185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100" imgH="279400" progId="Equation.DSMT4">
                  <p:embed/>
                </p:oleObj>
              </mc:Choice>
              <mc:Fallback>
                <p:oleObj name="Equation" r:id="rId6" imgW="927100" imgH="2794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3185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74163"/>
              </p:ext>
            </p:extLst>
          </p:nvPr>
        </p:nvGraphicFramePr>
        <p:xfrm>
          <a:off x="4902200" y="508695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08695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43044"/>
              </p:ext>
            </p:extLst>
          </p:nvPr>
        </p:nvGraphicFramePr>
        <p:xfrm>
          <a:off x="1885950" y="250825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0840" imgH="594000" progId="Equation.DSMT4">
                  <p:embed/>
                </p:oleObj>
              </mc:Choice>
              <mc:Fallback>
                <p:oleObj name="Equation" r:id="rId10" imgW="2760840" imgH="5940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0825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73757"/>
              </p:ext>
            </p:extLst>
          </p:nvPr>
        </p:nvGraphicFramePr>
        <p:xfrm>
          <a:off x="2017713" y="3200400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77960" imgH="393120" progId="Equation.DSMT4">
                  <p:embed/>
                </p:oleObj>
              </mc:Choice>
              <mc:Fallback>
                <p:oleObj name="Equation" r:id="rId12" imgW="2577960" imgH="39312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200400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13976"/>
              </p:ext>
            </p:extLst>
          </p:nvPr>
        </p:nvGraphicFramePr>
        <p:xfrm>
          <a:off x="685800" y="3771900"/>
          <a:ext cx="309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90240" imgH="429480" progId="Equation.DSMT4">
                  <p:embed/>
                </p:oleObj>
              </mc:Choice>
              <mc:Fallback>
                <p:oleObj name="Equation" r:id="rId14" imgW="3090240" imgH="42948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71900"/>
                        <a:ext cx="309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5056"/>
              </p:ext>
            </p:extLst>
          </p:nvPr>
        </p:nvGraphicFramePr>
        <p:xfrm>
          <a:off x="1549400" y="4340225"/>
          <a:ext cx="223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21560" imgH="393120" progId="Equation.DSMT4">
                  <p:embed/>
                </p:oleObj>
              </mc:Choice>
              <mc:Fallback>
                <p:oleObj name="Equation" r:id="rId16" imgW="2221560" imgH="39312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340225"/>
                        <a:ext cx="223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86134"/>
              </p:ext>
            </p:extLst>
          </p:nvPr>
        </p:nvGraphicFramePr>
        <p:xfrm>
          <a:off x="1181100" y="487045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87320" imgH="594000" progId="Equation.DSMT4">
                  <p:embed/>
                </p:oleObj>
              </mc:Choice>
              <mc:Fallback>
                <p:oleObj name="Equation" r:id="rId18" imgW="2587320" imgH="5940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87045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 (cont.)</a:t>
            </a:r>
          </a:p>
        </p:txBody>
      </p:sp>
      <p:sp>
        <p:nvSpPr>
          <p:cNvPr id="131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3871913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solutions are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1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6066"/>
              </p:ext>
            </p:extLst>
          </p:nvPr>
        </p:nvGraphicFramePr>
        <p:xfrm>
          <a:off x="3121025" y="3727450"/>
          <a:ext cx="1544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838080" progId="Equation.DSMT4">
                  <p:embed/>
                </p:oleObj>
              </mc:Choice>
              <mc:Fallback>
                <p:oleObj name="Equation" r:id="rId2" imgW="1536480" imgH="83808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727450"/>
                        <a:ext cx="1544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46600"/>
              </p:ext>
            </p:extLst>
          </p:nvPr>
        </p:nvGraphicFramePr>
        <p:xfrm>
          <a:off x="1270000" y="15875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5960" imgH="301680" progId="Equation.DSMT4">
                  <p:embed/>
                </p:oleObj>
              </mc:Choice>
              <mc:Fallback>
                <p:oleObj name="Equation" r:id="rId4" imgW="1425960" imgH="30168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5875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52800" y="16002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241195" progId="Equation.DSMT4">
                  <p:embed/>
                </p:oleObj>
              </mc:Choice>
              <mc:Fallback>
                <p:oleObj name="Equation" r:id="rId6" imgW="342751" imgH="24119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93488"/>
              </p:ext>
            </p:extLst>
          </p:nvPr>
        </p:nvGraphicFramePr>
        <p:xfrm>
          <a:off x="4254500" y="16065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4080" imgH="264960" progId="Equation.DSMT4">
                  <p:embed/>
                </p:oleObj>
              </mc:Choice>
              <mc:Fallback>
                <p:oleObj name="Equation" r:id="rId8" imgW="1234080" imgH="26496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6065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5414"/>
              </p:ext>
            </p:extLst>
          </p:nvPr>
        </p:nvGraphicFramePr>
        <p:xfrm>
          <a:off x="1828800" y="221615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70000" imgH="264960" progId="Equation.DSMT4">
                  <p:embed/>
                </p:oleObj>
              </mc:Choice>
              <mc:Fallback>
                <p:oleObj name="Equation" r:id="rId10" imgW="1170000" imgH="26496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1615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4916"/>
              </p:ext>
            </p:extLst>
          </p:nvPr>
        </p:nvGraphicFramePr>
        <p:xfrm>
          <a:off x="4749800" y="2179638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520" imgH="264960" progId="Equation.DSMT4">
                  <p:embed/>
                </p:oleObj>
              </mc:Choice>
              <mc:Fallback>
                <p:oleObj name="Equation" r:id="rId12" imgW="74952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179638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64482"/>
              </p:ext>
            </p:extLst>
          </p:nvPr>
        </p:nvGraphicFramePr>
        <p:xfrm>
          <a:off x="2057400" y="259080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9560" imgH="886680" progId="Equation.DSMT4">
                  <p:embed/>
                </p:oleObj>
              </mc:Choice>
              <mc:Fallback>
                <p:oleObj name="Equation" r:id="rId14" imgW="1069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dirty="0"/>
              <a:t>Solve by factoring: </a:t>
            </a:r>
            <a:r>
              <a:rPr lang="en-US" sz="2800" b="1" dirty="0"/>
              <a:t> </a:t>
            </a:r>
          </a:p>
          <a:p>
            <a:pPr>
              <a:buFont typeface="Courier New" pitchFamily="49" charset="0"/>
              <a:buNone/>
            </a:pPr>
            <a:endParaRPr lang="en-US" sz="900" b="1" dirty="0"/>
          </a:p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899"/>
              </p:ext>
            </p:extLst>
          </p:nvPr>
        </p:nvGraphicFramePr>
        <p:xfrm>
          <a:off x="3422650" y="1141413"/>
          <a:ext cx="1911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3400" imgH="914040" progId="Equation.DSMT4">
                  <p:embed/>
                </p:oleObj>
              </mc:Choice>
              <mc:Fallback>
                <p:oleObj name="Equation" r:id="rId2" imgW="2093400" imgH="914040" progId="Equation.DSMT4">
                  <p:embed/>
                  <p:pic>
                    <p:nvPicPr>
                      <p:cNvPr id="0" name="Picture 1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141413"/>
                        <a:ext cx="19113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11316"/>
              </p:ext>
            </p:extLst>
          </p:nvPr>
        </p:nvGraphicFramePr>
        <p:xfrm>
          <a:off x="1377950" y="2527300"/>
          <a:ext cx="200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2960" imgH="914040" progId="Equation.DSMT4">
                  <p:embed/>
                </p:oleObj>
              </mc:Choice>
              <mc:Fallback>
                <p:oleObj name="Equation" r:id="rId4" imgW="1992960" imgH="91404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27300"/>
                        <a:ext cx="200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2698"/>
              </p:ext>
            </p:extLst>
          </p:nvPr>
        </p:nvGraphicFramePr>
        <p:xfrm>
          <a:off x="487363" y="3606800"/>
          <a:ext cx="339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82560" imgH="914040" progId="Equation.DSMT4">
                  <p:embed/>
                </p:oleObj>
              </mc:Choice>
              <mc:Fallback>
                <p:oleObj name="Equation" r:id="rId6" imgW="3382560" imgH="91404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606800"/>
                        <a:ext cx="3390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80770"/>
              </p:ext>
            </p:extLst>
          </p:nvPr>
        </p:nvGraphicFramePr>
        <p:xfrm>
          <a:off x="1119188" y="46863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6280" imgH="484560" progId="Equation.DSMT4">
                  <p:embed/>
                </p:oleObj>
              </mc:Choice>
              <mc:Fallback>
                <p:oleObj name="Equation" r:id="rId8" imgW="2276280" imgH="48456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686300"/>
                        <a:ext cx="228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32236"/>
              </p:ext>
            </p:extLst>
          </p:nvPr>
        </p:nvGraphicFramePr>
        <p:xfrm>
          <a:off x="4267200" y="3810000"/>
          <a:ext cx="431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8000" imgH="647700" progId="Equation.DSMT4">
                  <p:embed/>
                </p:oleObj>
              </mc:Choice>
              <mc:Fallback>
                <p:oleObj name="Equation" r:id="rId10" imgW="4318000" imgH="6477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318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387404"/>
              </p:ext>
            </p:extLst>
          </p:nvPr>
        </p:nvGraphicFramePr>
        <p:xfrm>
          <a:off x="4267200" y="4826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100" imgH="279400" progId="Equation.DSMT4">
                  <p:embed/>
                </p:oleObj>
              </mc:Choice>
              <mc:Fallback>
                <p:oleObj name="Equation" r:id="rId12" imgW="927100" imgH="2794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26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 (cont.)</a:t>
            </a:r>
          </a:p>
        </p:txBody>
      </p:sp>
      <p:graphicFrame>
        <p:nvGraphicFramePr>
          <p:cNvPr id="131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77591"/>
              </p:ext>
            </p:extLst>
          </p:nvPr>
        </p:nvGraphicFramePr>
        <p:xfrm>
          <a:off x="3147552" y="4525296"/>
          <a:ext cx="1257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825480" progId="Equation.DSMT4">
                  <p:embed/>
                </p:oleObj>
              </mc:Choice>
              <mc:Fallback>
                <p:oleObj name="Equation" r:id="rId2" imgW="1257120" imgH="82548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552" y="4525296"/>
                        <a:ext cx="1257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85897"/>
              </p:ext>
            </p:extLst>
          </p:nvPr>
        </p:nvGraphicFramePr>
        <p:xfrm>
          <a:off x="3962400" y="1511300"/>
          <a:ext cx="4191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0" imgH="241300" progId="Equation.DSMT4">
                  <p:embed/>
                </p:oleObj>
              </mc:Choice>
              <mc:Fallback>
                <p:oleObj name="Equation" r:id="rId4" imgW="4191000" imgH="2413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11300"/>
                        <a:ext cx="4191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65524"/>
              </p:ext>
            </p:extLst>
          </p:nvPr>
        </p:nvGraphicFramePr>
        <p:xfrm>
          <a:off x="3962400" y="213360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228600" progId="Equation.DSMT4">
                  <p:embed/>
                </p:oleObj>
              </mc:Choice>
              <mc:Fallback>
                <p:oleObj name="Equation" r:id="rId6" imgW="73660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96002"/>
              </p:ext>
            </p:extLst>
          </p:nvPr>
        </p:nvGraphicFramePr>
        <p:xfrm>
          <a:off x="1143000" y="1358900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04440" imgH="484560" progId="Equation.DSMT4">
                  <p:embed/>
                </p:oleObj>
              </mc:Choice>
              <mc:Fallback>
                <p:oleObj name="Equation" r:id="rId8" imgW="2404440" imgH="4845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58900"/>
                        <a:ext cx="241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609"/>
              </p:ext>
            </p:extLst>
          </p:nvPr>
        </p:nvGraphicFramePr>
        <p:xfrm>
          <a:off x="827088" y="192405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06120" imgH="594000" progId="Equation.DSMT4">
                  <p:embed/>
                </p:oleObj>
              </mc:Choice>
              <mc:Fallback>
                <p:oleObj name="Equation" r:id="rId10" imgW="2706120" imgH="5940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4050"/>
                        <a:ext cx="271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33853"/>
              </p:ext>
            </p:extLst>
          </p:nvPr>
        </p:nvGraphicFramePr>
        <p:xfrm>
          <a:off x="762000" y="274955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9400" imgH="356400" progId="Equation.DSMT4">
                  <p:embed/>
                </p:oleObj>
              </mc:Choice>
              <mc:Fallback>
                <p:oleObj name="Equation" r:id="rId12" imgW="1499400" imgH="3564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9550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41496"/>
              </p:ext>
            </p:extLst>
          </p:nvPr>
        </p:nvGraphicFramePr>
        <p:xfrm>
          <a:off x="2603500" y="281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51" imgH="241195" progId="Equation.DSMT4">
                  <p:embed/>
                </p:oleObj>
              </mc:Choice>
              <mc:Fallback>
                <p:oleObj name="Equation" r:id="rId14" imgW="342751" imgH="241195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81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10373"/>
              </p:ext>
            </p:extLst>
          </p:nvPr>
        </p:nvGraphicFramePr>
        <p:xfrm>
          <a:off x="3276600" y="274955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160" imgH="356400" progId="Equation.DSMT4">
                  <p:embed/>
                </p:oleObj>
              </mc:Choice>
              <mc:Fallback>
                <p:oleObj name="Equation" r:id="rId16" imgW="1307160" imgH="356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955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2145"/>
              </p:ext>
            </p:extLst>
          </p:nvPr>
        </p:nvGraphicFramePr>
        <p:xfrm>
          <a:off x="1343025" y="3263900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7120" imgH="356400" progId="Equation.DSMT4">
                  <p:embed/>
                </p:oleObj>
              </mc:Choice>
              <mc:Fallback>
                <p:oleObj name="Equation" r:id="rId18" imgW="987120" imgH="3564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63900"/>
                        <a:ext cx="100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2616"/>
              </p:ext>
            </p:extLst>
          </p:nvPr>
        </p:nvGraphicFramePr>
        <p:xfrm>
          <a:off x="3810000" y="3263900"/>
          <a:ext cx="77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58520" imgH="356400" progId="Equation.DSMT4">
                  <p:embed/>
                </p:oleObj>
              </mc:Choice>
              <mc:Fallback>
                <p:oleObj name="Equation" r:id="rId20" imgW="758520" imgH="3564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63900"/>
                        <a:ext cx="774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64419"/>
              </p:ext>
            </p:extLst>
          </p:nvPr>
        </p:nvGraphicFramePr>
        <p:xfrm>
          <a:off x="1473200" y="3671888"/>
          <a:ext cx="889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7680" imgH="886680" progId="Equation.DSMT4">
                  <p:embed/>
                </p:oleObj>
              </mc:Choice>
              <mc:Fallback>
                <p:oleObj name="Equation" r:id="rId22" imgW="877680" imgH="8866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671888"/>
                        <a:ext cx="889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>
          <a:xfrm>
            <a:off x="457200" y="4662488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8: Solving Quadratic Equations by Factoring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1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by factoring: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64</a:t>
            </a:r>
          </a:p>
          <a:p>
            <a:pPr>
              <a:spcBef>
                <a:spcPts val="2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63204"/>
              </p:ext>
            </p:extLst>
          </p:nvPr>
        </p:nvGraphicFramePr>
        <p:xfrm>
          <a:off x="533400" y="2209800"/>
          <a:ext cx="5219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11360" imgH="2934720" progId="Equation.DSMT4">
                  <p:embed/>
                </p:oleObj>
              </mc:Choice>
              <mc:Fallback>
                <p:oleObj name="Equation" r:id="rId2" imgW="5211360" imgH="293472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52197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016" name="Text Box 8"/>
          <p:cNvSpPr txBox="1">
            <a:spLocks noChangeArrowheads="1"/>
          </p:cNvSpPr>
          <p:nvPr/>
        </p:nvSpPr>
        <p:spPr bwMode="auto">
          <a:xfrm>
            <a:off x="1843548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3234816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1764888" y="3352800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9" name="Text Box 11"/>
          <p:cNvSpPr txBox="1">
            <a:spLocks noChangeArrowheads="1"/>
          </p:cNvSpPr>
          <p:nvPr/>
        </p:nvSpPr>
        <p:spPr bwMode="auto">
          <a:xfrm>
            <a:off x="3165984" y="3389315"/>
            <a:ext cx="838200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1323020" name="Text Box 12"/>
          <p:cNvSpPr txBox="1">
            <a:spLocks noChangeArrowheads="1"/>
          </p:cNvSpPr>
          <p:nvPr/>
        </p:nvSpPr>
        <p:spPr bwMode="auto">
          <a:xfrm>
            <a:off x="1447800" y="3847884"/>
            <a:ext cx="304800" cy="4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3062748" y="3855047"/>
            <a:ext cx="762000" cy="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1524000" y="4510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4343400" y="45100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1447800" y="4915377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3276600" y="4953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457200" y="5481020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 </a:t>
            </a:r>
            <a:r>
              <a:rPr lang="en-US" sz="2800" dirty="0"/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______.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77513"/>
              </p:ext>
            </p:extLst>
          </p:nvPr>
        </p:nvGraphicFramePr>
        <p:xfrm>
          <a:off x="781050" y="5118100"/>
          <a:ext cx="143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5960" imgH="264960" progId="Equation.DSMT4">
                  <p:embed/>
                </p:oleObj>
              </mc:Choice>
              <mc:Fallback>
                <p:oleObj name="Equation" r:id="rId4" imgW="1425960" imgH="26496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118100"/>
                        <a:ext cx="143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78488"/>
              </p:ext>
            </p:extLst>
          </p:nvPr>
        </p:nvGraphicFramePr>
        <p:xfrm>
          <a:off x="2540000" y="5120148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304800" progId="Equation.DSMT4">
                  <p:embed/>
                </p:oleObj>
              </mc:Choice>
              <mc:Fallback>
                <p:oleObj name="Equation" r:id="rId6" imgW="1473200" imgH="304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120148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76600" y="5486400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05400" y="5486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6" grpId="0"/>
      <p:bldP spid="1323017" grpId="0"/>
      <p:bldP spid="1323018" grpId="0"/>
      <p:bldP spid="1323019" grpId="0"/>
      <p:bldP spid="1323020" grpId="0"/>
      <p:bldP spid="1323021" grpId="0"/>
      <p:bldP spid="1323022" grpId="0"/>
      <p:bldP spid="1323023" grpId="0"/>
      <p:bldP spid="1323024" grpId="0"/>
      <p:bldP spid="1323025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Solving Higher Degree Equations</a:t>
            </a:r>
          </a:p>
        </p:txBody>
      </p:sp>
      <p:graphicFrame>
        <p:nvGraphicFramePr>
          <p:cNvPr id="132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41588" y="2482850"/>
          <a:ext cx="45148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500" imgH="2247900" progId="Equation.DSMT4">
                  <p:embed/>
                </p:oleObj>
              </mc:Choice>
              <mc:Fallback>
                <p:oleObj name="Equation" r:id="rId2" imgW="4635500" imgH="2247900" progId="Equation.DSMT4">
                  <p:embed/>
                  <p:pic>
                    <p:nvPicPr>
                      <p:cNvPr id="0" name="Picture 2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482850"/>
                        <a:ext cx="45148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6086" name="Rectangle 6"/>
          <p:cNvSpPr>
            <a:spLocks noChangeArrowheads="1"/>
          </p:cNvSpPr>
          <p:nvPr/>
        </p:nvSpPr>
        <p:spPr bwMode="auto">
          <a:xfrm>
            <a:off x="455613" y="4750915"/>
            <a:ext cx="82264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Euclid Symbol" charset="2"/>
                <a:cs typeface="Euclid 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Or we can say that the solution set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{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0, 3}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Solve by factoring:  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  <a:r>
              <a:rPr lang="en-US" sz="2800" dirty="0"/>
              <a:t>.</a:t>
            </a:r>
          </a:p>
          <a:p>
            <a:pPr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76800" y="2560320"/>
          <a:ext cx="398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87800" imgH="266700" progId="Equation.DSMT4">
                  <p:embed/>
                </p:oleObj>
              </mc:Choice>
              <mc:Fallback>
                <p:oleObj name="Equation" r:id="rId4" imgW="3987800" imgH="2667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60320"/>
                        <a:ext cx="3987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876800" y="3154680"/>
          <a:ext cx="2133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600" imgH="241300" progId="Equation.DSMT4">
                  <p:embed/>
                </p:oleObj>
              </mc:Choice>
              <mc:Fallback>
                <p:oleObj name="Equation" r:id="rId6" imgW="2133600" imgH="2413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54680"/>
                        <a:ext cx="2133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477000" y="364236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571500" progId="Equation.DSMT4">
                  <p:embed/>
                </p:oleObj>
              </mc:Choice>
              <mc:Fallback>
                <p:oleObj name="Equation" r:id="rId8" imgW="2286000" imgH="5715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4236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56742"/>
              </p:ext>
            </p:extLst>
          </p:nvPr>
        </p:nvGraphicFramePr>
        <p:xfrm>
          <a:off x="1885950" y="1793875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7960" imgH="411120" progId="Equation.DSMT4">
                  <p:embed/>
                </p:oleObj>
              </mc:Choice>
              <mc:Fallback>
                <p:oleObj name="Equation" r:id="rId10" imgW="257796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93875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76041"/>
              </p:ext>
            </p:extLst>
          </p:nvPr>
        </p:nvGraphicFramePr>
        <p:xfrm>
          <a:off x="1789113" y="2347913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9400" imgH="649080" progId="Equation.DSMT4">
                  <p:embed/>
                </p:oleObj>
              </mc:Choice>
              <mc:Fallback>
                <p:oleObj name="Equation" r:id="rId12" imgW="2669400" imgH="64908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347913"/>
                        <a:ext cx="267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49621"/>
              </p:ext>
            </p:extLst>
          </p:nvPr>
        </p:nvGraphicFramePr>
        <p:xfrm>
          <a:off x="1704975" y="3008313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94000" progId="Equation.DSMT4">
                  <p:embed/>
                </p:oleObj>
              </mc:Choice>
              <mc:Fallback>
                <p:oleObj name="Equation" r:id="rId14" imgW="2779200" imgH="59400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008313"/>
                        <a:ext cx="279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24428"/>
              </p:ext>
            </p:extLst>
          </p:nvPr>
        </p:nvGraphicFramePr>
        <p:xfrm>
          <a:off x="825500" y="37020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040" imgH="264960" progId="Equation.DSMT4">
                  <p:embed/>
                </p:oleObj>
              </mc:Choice>
              <mc:Fallback>
                <p:oleObj name="Equation" r:id="rId16" imgW="914040" imgH="2649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7020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53976"/>
              </p:ext>
            </p:extLst>
          </p:nvPr>
        </p:nvGraphicFramePr>
        <p:xfrm>
          <a:off x="10080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520" imgH="264960" progId="Equation.DSMT4">
                  <p:embed/>
                </p:oleObj>
              </mc:Choice>
              <mc:Fallback>
                <p:oleObj name="Equation" r:id="rId18" imgW="749520" imgH="26496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4807"/>
              </p:ext>
            </p:extLst>
          </p:nvPr>
        </p:nvGraphicFramePr>
        <p:xfrm>
          <a:off x="40640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37138"/>
              </p:ext>
            </p:extLst>
          </p:nvPr>
        </p:nvGraphicFramePr>
        <p:xfrm>
          <a:off x="2578100" y="37020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34080" imgH="264960" progId="Equation.DSMT4">
                  <p:embed/>
                </p:oleObj>
              </mc:Choice>
              <mc:Fallback>
                <p:oleObj name="Equation" r:id="rId22" imgW="1234080" imgH="264960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7020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12286"/>
              </p:ext>
            </p:extLst>
          </p:nvPr>
        </p:nvGraphicFramePr>
        <p:xfrm>
          <a:off x="31289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520" imgH="264960" progId="Equation.DSMT4">
                  <p:embed/>
                </p:oleObj>
              </mc:Choice>
              <mc:Fallback>
                <p:oleObj name="Equation" r:id="rId24" imgW="749520" imgH="2649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7290"/>
              </p:ext>
            </p:extLst>
          </p:nvPr>
        </p:nvGraphicFramePr>
        <p:xfrm>
          <a:off x="19939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2751" imgH="241195" progId="Equation.DSMT4">
                  <p:embed/>
                </p:oleObj>
              </mc:Choice>
              <mc:Fallback>
                <p:oleObj name="Equation" r:id="rId26" imgW="342751" imgH="241195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66384"/>
              </p:ext>
            </p:extLst>
          </p:nvPr>
        </p:nvGraphicFramePr>
        <p:xfrm>
          <a:off x="4648200" y="3683000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43080" imgH="301680" progId="Equation.DSMT4">
                  <p:embed/>
                </p:oleObj>
              </mc:Choice>
              <mc:Fallback>
                <p:oleObj name="Equation" r:id="rId28" imgW="1243080" imgH="30168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83000"/>
                        <a:ext cx="1257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8128"/>
              </p:ext>
            </p:extLst>
          </p:nvPr>
        </p:nvGraphicFramePr>
        <p:xfrm>
          <a:off x="5181600" y="4175125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05480" imgH="264960" progId="Equation.DSMT4">
                  <p:embed/>
                </p:oleObj>
              </mc:Choice>
              <mc:Fallback>
                <p:oleObj name="Equation" r:id="rId30" imgW="1005480" imgH="26496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75125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Procedure: Solving a Quadratic Equation by Factoring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5487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Add or subtract terms as necessary so that 0 is on one side of the equation and the equation is in the standard form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ax</a:t>
            </a:r>
            <a:r>
              <a:rPr lang="en-US" b="1" baseline="46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bx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0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where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≠ 0.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 completely. (If there are any fractional coefficients, multiply each term by the least common denominator first so that all coefficients will be integers. Then, factor.)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Procedure: Solving a Quadratic Equation by Factoring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3132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3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Set each nonconstant factor equal to 0 and solve 	each linear equation for the unknown.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4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each solution, one at a time, in the original 	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Quadratic Equations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C00000"/>
                </a:solidFill>
              </a:rPr>
              <a:t>Quadratic equations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are equations that can be written in the form </a:t>
            </a:r>
          </a:p>
          <a:p>
            <a:pPr marL="0" indent="0" algn="ctr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ax</a:t>
            </a:r>
            <a:r>
              <a:rPr lang="en-US" b="1" i="0" baseline="46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bx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b="1" i="0" dirty="0">
                <a:solidFill>
                  <a:srgbClr val="0000FF"/>
                </a:solidFill>
              </a:rPr>
              <a:t> 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8"/>
          <p:cNvSpPr>
            <a:spLocks noChangeShapeType="1"/>
          </p:cNvSpPr>
          <p:nvPr/>
        </p:nvSpPr>
        <p:spPr bwMode="auto">
          <a:xfrm>
            <a:off x="2590800" y="3048000"/>
            <a:ext cx="4038600" cy="21336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79" name="Line 9"/>
          <p:cNvSpPr>
            <a:spLocks noChangeShapeType="1"/>
          </p:cNvSpPr>
          <p:nvPr/>
        </p:nvSpPr>
        <p:spPr bwMode="auto">
          <a:xfrm flipV="1">
            <a:off x="2590800" y="2895600"/>
            <a:ext cx="3733800" cy="23622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Caution: Common Error</a:t>
            </a:r>
          </a:p>
        </p:txBody>
      </p:sp>
      <p:graphicFrame>
        <p:nvGraphicFramePr>
          <p:cNvPr id="2458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968618"/>
              </p:ext>
            </p:extLst>
          </p:nvPr>
        </p:nvGraphicFramePr>
        <p:xfrm>
          <a:off x="1828800" y="2895600"/>
          <a:ext cx="1320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311400" progId="Equation.DSMT4">
                  <p:embed/>
                </p:oleObj>
              </mc:Choice>
              <mc:Fallback>
                <p:oleObj name="Equation" r:id="rId2" imgW="1320800" imgH="2311400" progId="Equation.DSMT4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1320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70250"/>
              </p:ext>
            </p:extLst>
          </p:nvPr>
        </p:nvGraphicFramePr>
        <p:xfrm>
          <a:off x="4343400" y="3505200"/>
          <a:ext cx="410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02100" imgH="952500" progId="Equation.DSMT4">
                  <p:embed/>
                </p:oleObj>
              </mc:Choice>
              <mc:Fallback>
                <p:oleObj name="Equation" r:id="rId4" imgW="4102100" imgH="9525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4102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error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to divide both sides of an equation by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This error can be illustrated by using the equation in Example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Caution: Common Error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Factoring is the method to use. By factoring, you will find all solutions as shown in the previous examples.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Theorem: Factor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root of a polynomial equation in the form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0, then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factor of the polynomial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polynomial equation with integer coefficients that has the given roots.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linear equations and then find the product of the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47548"/>
              </p:ext>
            </p:extLst>
          </p:nvPr>
        </p:nvGraphicFramePr>
        <p:xfrm>
          <a:off x="3443288" y="2382838"/>
          <a:ext cx="2541859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0600" imgH="886680" progId="Equation.DSMT4">
                  <p:embed/>
                </p:oleObj>
              </mc:Choice>
              <mc:Fallback>
                <p:oleObj name="Equation" r:id="rId2" imgW="2550600" imgH="886680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382838"/>
                        <a:ext cx="2541859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 (cont.)</a:t>
            </a:r>
          </a:p>
        </p:txBody>
      </p:sp>
      <p:graphicFrame>
        <p:nvGraphicFramePr>
          <p:cNvPr id="2867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95588" y="2049463"/>
          <a:ext cx="35528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7100" imgH="1079500" progId="Equation.DSMT4">
                  <p:embed/>
                </p:oleObj>
              </mc:Choice>
              <mc:Fallback>
                <p:oleObj name="Equation" r:id="rId2" imgW="3467100" imgH="1079500" progId="Equation.DSMT4">
                  <p:embed/>
                  <p:pic>
                    <p:nvPicPr>
                      <p:cNvPr id="0" name="Picture 1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049463"/>
                        <a:ext cx="3552825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708400" y="5556250"/>
          <a:ext cx="490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02200" imgH="304800" progId="Equation.DSMT4">
                  <p:embed/>
                </p:oleObj>
              </mc:Choice>
              <mc:Fallback>
                <p:oleObj name="Equation" r:id="rId4" imgW="4902200" imgH="3048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56250"/>
                        <a:ext cx="490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equation by setting the product of the factors equal to 0 and multiplying.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276304" y="2482644"/>
          <a:ext cx="425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54500" imgH="304800" progId="Equation.DSMT4">
                  <p:embed/>
                </p:oleObj>
              </mc:Choice>
              <mc:Fallback>
                <p:oleObj name="Equation" r:id="rId6" imgW="4254500" imgH="304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2482644"/>
                        <a:ext cx="425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76304" y="3227436"/>
          <a:ext cx="408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9400" imgH="304800" progId="Equation.DSMT4">
                  <p:embed/>
                </p:oleObj>
              </mc:Choice>
              <mc:Fallback>
                <p:oleObj name="Equation" r:id="rId8" imgW="4089400" imgH="304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3227436"/>
                        <a:ext cx="408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8800"/>
              </p:ext>
            </p:extLst>
          </p:nvPr>
        </p:nvGraphicFramePr>
        <p:xfrm>
          <a:off x="1155700" y="157480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520" imgH="264960" progId="Equation.DSMT4">
                  <p:embed/>
                </p:oleObj>
              </mc:Choice>
              <mc:Fallback>
                <p:oleObj name="Equation" r:id="rId10" imgW="74952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57480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37146"/>
              </p:ext>
            </p:extLst>
          </p:nvPr>
        </p:nvGraphicFramePr>
        <p:xfrm>
          <a:off x="2932113" y="126365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9560" imgH="886680" progId="Equation.DSMT4">
                  <p:embed/>
                </p:oleObj>
              </mc:Choice>
              <mc:Fallback>
                <p:oleObj name="Equation" r:id="rId12" imgW="1069560" imgH="88668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26365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64944"/>
              </p:ext>
            </p:extLst>
          </p:nvPr>
        </p:nvGraphicFramePr>
        <p:xfrm>
          <a:off x="673100" y="2413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4080" imgH="264960" progId="Equation.DSMT4">
                  <p:embed/>
                </p:oleObj>
              </mc:Choice>
              <mc:Fallback>
                <p:oleObj name="Equation" r:id="rId14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413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72978"/>
              </p:ext>
            </p:extLst>
          </p:nvPr>
        </p:nvGraphicFramePr>
        <p:xfrm>
          <a:off x="2422525" y="2101850"/>
          <a:ext cx="132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160" imgH="886680" progId="Equation.DSMT4">
                  <p:embed/>
                </p:oleObj>
              </mc:Choice>
              <mc:Fallback>
                <p:oleObj name="Equation" r:id="rId16" imgW="1307160" imgH="88668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01850"/>
                        <a:ext cx="132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87247"/>
              </p:ext>
            </p:extLst>
          </p:nvPr>
        </p:nvGraphicFramePr>
        <p:xfrm>
          <a:off x="2333625" y="31877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25960" imgH="301680" progId="Equation.DSMT4">
                  <p:embed/>
                </p:oleObj>
              </mc:Choice>
              <mc:Fallback>
                <p:oleObj name="Equation" r:id="rId18" imgW="1425960" imgH="3016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1877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23809"/>
              </p:ext>
            </p:extLst>
          </p:nvPr>
        </p:nvGraphicFramePr>
        <p:xfrm>
          <a:off x="798513" y="487680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87320" imgH="594000" progId="Equation.DSMT4">
                  <p:embed/>
                </p:oleObj>
              </mc:Choice>
              <mc:Fallback>
                <p:oleObj name="Equation" r:id="rId20" imgW="2587320" imgH="5940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87680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6542"/>
              </p:ext>
            </p:extLst>
          </p:nvPr>
        </p:nvGraphicFramePr>
        <p:xfrm>
          <a:off x="1200150" y="5473700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39920" imgH="393120" progId="Equation.DSMT4">
                  <p:embed/>
                </p:oleObj>
              </mc:Choice>
              <mc:Fallback>
                <p:oleObj name="Equation" r:id="rId22" imgW="2239920" imgH="39312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73700"/>
                        <a:ext cx="224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708400" y="4953000"/>
          <a:ext cx="405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51300" imgH="317500" progId="Equation.DSMT4">
                  <p:embed/>
                </p:oleObj>
              </mc:Choice>
              <mc:Fallback>
                <p:oleObj name="Equation" r:id="rId24" imgW="40513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53000"/>
                        <a:ext cx="4051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Zero-Factor Law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342900" algn="l"/>
                <a:tab pos="5207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product of two (or more) factors is 0, then at least one of the factors must be 0. That is, 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342900" algn="l"/>
                <a:tab pos="5207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·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b="1" i="0" dirty="0">
                <a:solidFill>
                  <a:srgbClr val="000000"/>
                </a:solidFill>
              </a:rPr>
              <a:t>then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00"/>
                </a:solidFill>
              </a:rPr>
              <a:t>and/or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</a:t>
            </a:r>
          </a:p>
        </p:txBody>
      </p:sp>
      <p:sp>
        <p:nvSpPr>
          <p:cNvPr id="128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Solve: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5)(2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7)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0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Since the quadratic is already factored and the other side of the equation is 0, we use the zero-factor law and set each factor equal to 0. This process yields two linear equations, which can then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Thus, the </a:t>
            </a:r>
            <a:r>
              <a:rPr lang="en-US" sz="2800" b="1" dirty="0"/>
              <a:t>two solutions</a:t>
            </a:r>
            <a:r>
              <a:rPr lang="en-US" sz="2800" dirty="0"/>
              <a:t> (or </a:t>
            </a:r>
            <a:r>
              <a:rPr lang="en-US" sz="2800" b="1" dirty="0"/>
              <a:t>roots</a:t>
            </a:r>
            <a:r>
              <a:rPr lang="en-US" sz="2800" dirty="0"/>
              <a:t>) to the original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/>
              <a:t>equation are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and             Or, we can say that the </a:t>
            </a:r>
          </a:p>
          <a:p>
            <a:pPr>
              <a:lnSpc>
                <a:spcPct val="105000"/>
              </a:lnSpc>
            </a:pPr>
            <a:endParaRPr lang="en-US" sz="2800" dirty="0"/>
          </a:p>
          <a:p>
            <a:pPr>
              <a:lnSpc>
                <a:spcPct val="10000"/>
              </a:lnSpc>
              <a:spcBef>
                <a:spcPct val="10000"/>
              </a:spcBef>
            </a:pPr>
            <a:r>
              <a:rPr lang="en-US" sz="2800" dirty="0"/>
              <a:t>solution set is                The solutions can be </a:t>
            </a:r>
            <a:r>
              <a:rPr lang="en-US" sz="2800" b="1" dirty="0"/>
              <a:t>checked</a:t>
            </a:r>
            <a:r>
              <a:rPr lang="en-US" sz="2800" dirty="0"/>
              <a:t> by 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20000"/>
              </a:lnSpc>
            </a:pPr>
            <a:r>
              <a:rPr lang="en-US" sz="2800" dirty="0"/>
              <a:t>substituting them one at a time for </a:t>
            </a:r>
            <a:r>
              <a:rPr lang="en-US" sz="2800" i="1" dirty="0"/>
              <a:t>x</a:t>
            </a:r>
            <a:r>
              <a:rPr lang="en-US" sz="2800" dirty="0"/>
              <a:t> in the equation.</a:t>
            </a:r>
          </a:p>
          <a:p>
            <a:r>
              <a:rPr lang="en-US" sz="2800" dirty="0"/>
              <a:t>That is, there will be two “checks.”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92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75548" y="3377533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00" imgH="838200" progId="Equation.DSMT4">
                  <p:embed/>
                </p:oleObj>
              </mc:Choice>
              <mc:Fallback>
                <p:oleObj name="Equation" r:id="rId2" imgW="876300" imgH="838200" progId="Equation.DSMT4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548" y="3377533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45655"/>
              </p:ext>
            </p:extLst>
          </p:nvPr>
        </p:nvGraphicFramePr>
        <p:xfrm>
          <a:off x="2667000" y="3906838"/>
          <a:ext cx="106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1200" imgH="1032840" progId="Equation.DSMT4">
                  <p:embed/>
                </p:oleObj>
              </mc:Choice>
              <mc:Fallback>
                <p:oleObj name="Equation" r:id="rId4" imgW="1051200" imgH="10328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06838"/>
                        <a:ext cx="1066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65540"/>
              </p:ext>
            </p:extLst>
          </p:nvPr>
        </p:nvGraphicFramePr>
        <p:xfrm>
          <a:off x="2197100" y="13398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4080" imgH="264960" progId="Equation.DSMT4">
                  <p:embed/>
                </p:oleObj>
              </mc:Choice>
              <mc:Fallback>
                <p:oleObj name="Equation" r:id="rId6" imgW="123408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3398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96496" y="18288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291973" progId="Equation.DSMT4">
                  <p:embed/>
                </p:oleObj>
              </mc:Choice>
              <mc:Fallback>
                <p:oleObj name="Equation" r:id="rId8" imgW="723586" imgH="291973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96" y="18288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782346" y="13589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346" y="13589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0202"/>
              </p:ext>
            </p:extLst>
          </p:nvPr>
        </p:nvGraphicFramePr>
        <p:xfrm>
          <a:off x="4459288" y="1339850"/>
          <a:ext cx="142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7960" imgH="264960" progId="Equation.DSMT4">
                  <p:embed/>
                </p:oleObj>
              </mc:Choice>
              <mc:Fallback>
                <p:oleObj name="Equation" r:id="rId12" imgW="140796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339850"/>
                        <a:ext cx="1422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973892" y="1799304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9000" imgH="279400" progId="Equation.DSMT4">
                  <p:embed/>
                </p:oleObj>
              </mc:Choice>
              <mc:Fallback>
                <p:oleObj name="Equation" r:id="rId14" imgW="8890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892" y="1799304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088192" y="2148348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4" imgH="837836" progId="Equation.DSMT4">
                  <p:embed/>
                </p:oleObj>
              </mc:Choice>
              <mc:Fallback>
                <p:oleObj name="Equation" r:id="rId16" imgW="774364" imgH="837836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192" y="2148348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Substituting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gives the following. 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spcBef>
                <a:spcPct val="80000"/>
              </a:spcBef>
              <a:buFont typeface="Courier New" pitchFamily="49" charset="0"/>
              <a:buNone/>
            </a:pPr>
            <a:r>
              <a:rPr lang="en-US" sz="2800" dirty="0"/>
              <a:t>Substituting		gives the following. </a:t>
            </a:r>
            <a:endParaRPr lang="en-US" sz="2000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52271"/>
              </p:ext>
            </p:extLst>
          </p:nvPr>
        </p:nvGraphicFramePr>
        <p:xfrm>
          <a:off x="1201738" y="1820864"/>
          <a:ext cx="184775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29680" imgH="594000" progId="Equation.DSMT4">
                  <p:embed/>
                </p:oleObj>
              </mc:Choice>
              <mc:Fallback>
                <p:oleObj name="Equation" r:id="rId2" imgW="2029680" imgH="594000" progId="Equation.DSMT4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820864"/>
                        <a:ext cx="184775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336800"/>
          <a:ext cx="762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837836" progId="Equation.DSMT4">
                  <p:embed/>
                </p:oleObj>
              </mc:Choice>
              <mc:Fallback>
                <p:oleObj name="Equation" r:id="rId4" imgW="774364" imgH="837836" progId="Equation.DSMT4">
                  <p:embed/>
                  <p:pic>
                    <p:nvPicPr>
                      <p:cNvPr id="0" name="Picture 1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36800"/>
                        <a:ext cx="762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51803"/>
              </p:ext>
            </p:extLst>
          </p:nvPr>
        </p:nvGraphicFramePr>
        <p:xfrm>
          <a:off x="958850" y="3206750"/>
          <a:ext cx="2043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29680" imgH="594000" progId="Equation.DSMT4">
                  <p:embed/>
                </p:oleObj>
              </mc:Choice>
              <mc:Fallback>
                <p:oleObj name="Equation" r:id="rId6" imgW="2029680" imgH="5940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206750"/>
                        <a:ext cx="20431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5" name="Rectangle 7"/>
          <p:cNvSpPr>
            <a:spLocks noChangeArrowheads="1"/>
          </p:cNvSpPr>
          <p:nvPr/>
        </p:nvSpPr>
        <p:spPr bwMode="auto">
          <a:xfrm>
            <a:off x="455613" y="5121275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Therefore, both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  <a:r>
              <a:rPr lang="en-US" sz="2800" dirty="0">
                <a:latin typeface="Calibri" pitchFamily="34" charset="0"/>
              </a:rPr>
              <a:t> and      are solutions to the original equation. </a:t>
            </a:r>
          </a:p>
        </p:txBody>
      </p:sp>
      <p:graphicFrame>
        <p:nvGraphicFramePr>
          <p:cNvPr id="1348616" name="Object 8"/>
          <p:cNvGraphicFramePr>
            <a:graphicFrameLocks noChangeAspect="1"/>
          </p:cNvGraphicFramePr>
          <p:nvPr/>
        </p:nvGraphicFramePr>
        <p:xfrm>
          <a:off x="3810000" y="49530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000" imgH="825500" progId="Equation.DSMT4">
                  <p:embed/>
                </p:oleObj>
              </mc:Choice>
              <mc:Fallback>
                <p:oleObj name="Equation" r:id="rId8" imgW="254000" imgH="8255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748546"/>
              </p:ext>
            </p:extLst>
          </p:nvPr>
        </p:nvGraphicFramePr>
        <p:xfrm>
          <a:off x="3132138" y="1820863"/>
          <a:ext cx="245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40800" imgH="594000" progId="Equation.DSMT4">
                  <p:embed/>
                </p:oleObj>
              </mc:Choice>
              <mc:Fallback>
                <p:oleObj name="Equation" r:id="rId10" imgW="244080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20863"/>
                        <a:ext cx="245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626512" y="19050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700" imgH="469900" progId="Equation.DSMT4">
                  <p:embed/>
                </p:oleObj>
              </mc:Choice>
              <mc:Fallback>
                <p:oleObj name="Equation" r:id="rId12" imgW="1155700" imgH="4699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12" y="19050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7668" y="19812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558" imgH="291973" progId="Equation.DSMT4">
                  <p:embed/>
                </p:oleObj>
              </mc:Choice>
              <mc:Fallback>
                <p:oleObj name="Equation" r:id="rId14" imgW="558558" imgH="29197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668" y="19812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80686"/>
              </p:ext>
            </p:extLst>
          </p:nvPr>
        </p:nvGraphicFramePr>
        <p:xfrm>
          <a:off x="3221038" y="3022600"/>
          <a:ext cx="2578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68960" imgH="1032840" progId="Equation.DSMT4">
                  <p:embed/>
                </p:oleObj>
              </mc:Choice>
              <mc:Fallback>
                <p:oleObj name="Equation" r:id="rId16" imgW="2568960" imgH="103284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022600"/>
                        <a:ext cx="2578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05038"/>
              </p:ext>
            </p:extLst>
          </p:nvPr>
        </p:nvGraphicFramePr>
        <p:xfrm>
          <a:off x="3200400" y="4064000"/>
          <a:ext cx="1498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90040" imgH="1032840" progId="Equation.DSMT4">
                  <p:embed/>
                </p:oleObj>
              </mc:Choice>
              <mc:Fallback>
                <p:oleObj name="Equation" r:id="rId18" imgW="1490040" imgH="103284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64000"/>
                        <a:ext cx="1498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7943"/>
              </p:ext>
            </p:extLst>
          </p:nvPr>
        </p:nvGraphicFramePr>
        <p:xfrm>
          <a:off x="6040438" y="2990850"/>
          <a:ext cx="1981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65600" imgH="1032840" progId="Equation.DSMT4">
                  <p:embed/>
                </p:oleObj>
              </mc:Choice>
              <mc:Fallback>
                <p:oleObj name="Equation" r:id="rId20" imgW="1965600" imgH="103284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90850"/>
                        <a:ext cx="1981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5035"/>
              </p:ext>
            </p:extLst>
          </p:nvPr>
        </p:nvGraphicFramePr>
        <p:xfrm>
          <a:off x="4894262" y="4457239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58558" imgH="291973" progId="Equation.DSMT4">
                  <p:embed/>
                </p:oleObj>
              </mc:Choice>
              <mc:Fallback>
                <p:oleObj name="Equation" r:id="rId22" imgW="558558" imgH="29197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2" y="4457239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Solve by factoring 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74996"/>
              </p:ext>
            </p:extLst>
          </p:nvPr>
        </p:nvGraphicFramePr>
        <p:xfrm>
          <a:off x="4495800" y="2400300"/>
          <a:ext cx="387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500" imgH="1028700" progId="Equation.DSMT4">
                  <p:embed/>
                </p:oleObj>
              </mc:Choice>
              <mc:Fallback>
                <p:oleObj name="Equation" r:id="rId2" imgW="3873500" imgH="10287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00300"/>
                        <a:ext cx="387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41102"/>
              </p:ext>
            </p:extLst>
          </p:nvPr>
        </p:nvGraphicFramePr>
        <p:xfrm>
          <a:off x="1836738" y="2324100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3080" imgH="393120" progId="Equation.DSMT4">
                  <p:embed/>
                </p:oleObj>
              </mc:Choice>
              <mc:Fallback>
                <p:oleObj name="Equation" r:id="rId4" imgW="1243080" imgH="39312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324100"/>
                        <a:ext cx="1257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3125"/>
              </p:ext>
            </p:extLst>
          </p:nvPr>
        </p:nvGraphicFramePr>
        <p:xfrm>
          <a:off x="1174750" y="2819400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7000" imgH="393120" progId="Equation.DSMT4">
                  <p:embed/>
                </p:oleObj>
              </mc:Choice>
              <mc:Fallback>
                <p:oleObj name="Equation" r:id="rId6" imgW="1737000" imgH="39312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819400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02065"/>
              </p:ext>
            </p:extLst>
          </p:nvPr>
        </p:nvGraphicFramePr>
        <p:xfrm>
          <a:off x="1054100" y="3352800"/>
          <a:ext cx="186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5800" imgH="594000" progId="Equation.DSMT4">
                  <p:embed/>
                </p:oleObj>
              </mc:Choice>
              <mc:Fallback>
                <p:oleObj name="Equation" r:id="rId8" imgW="1855800" imgH="5940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352800"/>
                        <a:ext cx="186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75764"/>
              </p:ext>
            </p:extLst>
          </p:nvPr>
        </p:nvGraphicFramePr>
        <p:xfrm>
          <a:off x="715962" y="4064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040" imgH="264960" progId="Equation.DSMT4">
                  <p:embed/>
                </p:oleObj>
              </mc:Choice>
              <mc:Fallback>
                <p:oleObj name="Equation" r:id="rId10" imgW="91404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4064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19034"/>
              </p:ext>
            </p:extLst>
          </p:nvPr>
        </p:nvGraphicFramePr>
        <p:xfrm>
          <a:off x="9144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520" imgH="264960" progId="Equation.DSMT4">
                  <p:embed/>
                </p:oleObj>
              </mc:Choice>
              <mc:Fallback>
                <p:oleObj name="Equation" r:id="rId12" imgW="749520" imgH="264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24819"/>
              </p:ext>
            </p:extLst>
          </p:nvPr>
        </p:nvGraphicFramePr>
        <p:xfrm>
          <a:off x="2438400" y="4064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4080" imgH="264960" progId="Equation.DSMT4">
                  <p:embed/>
                </p:oleObj>
              </mc:Choice>
              <mc:Fallback>
                <p:oleObj name="Equation" r:id="rId14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64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98109"/>
              </p:ext>
            </p:extLst>
          </p:nvPr>
        </p:nvGraphicFramePr>
        <p:xfrm>
          <a:off x="29337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49520" imgH="264960" progId="Equation.DSMT4">
                  <p:embed/>
                </p:oleObj>
              </mc:Choice>
              <mc:Fallback>
                <p:oleObj name="Equation" r:id="rId16" imgW="749520" imgH="26496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60097"/>
              </p:ext>
            </p:extLst>
          </p:nvPr>
        </p:nvGraphicFramePr>
        <p:xfrm>
          <a:off x="1828800" y="408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8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57870"/>
              </p:ext>
            </p:extLst>
          </p:nvPr>
        </p:nvGraphicFramePr>
        <p:xfrm>
          <a:off x="4495800" y="4025900"/>
          <a:ext cx="279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4000" imgH="317500" progId="Equation.DSMT4">
                  <p:embed/>
                </p:oleObj>
              </mc:Choice>
              <mc:Fallback>
                <p:oleObj name="Equation" r:id="rId20" imgW="2794000" imgH="3175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5900"/>
                        <a:ext cx="279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3427"/>
              </p:ext>
            </p:extLst>
          </p:nvPr>
        </p:nvGraphicFramePr>
        <p:xfrm>
          <a:off x="4495800" y="4483100"/>
          <a:ext cx="290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08300" imgH="317500" progId="Equation.DSMT4">
                  <p:embed/>
                </p:oleObj>
              </mc:Choice>
              <mc:Fallback>
                <p:oleObj name="Equation" r:id="rId22" imgW="2908300" imgH="3175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83100"/>
                        <a:ext cx="2908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2873"/>
              </p:ext>
            </p:extLst>
          </p:nvPr>
        </p:nvGraphicFramePr>
        <p:xfrm>
          <a:off x="4495800" y="3492500"/>
          <a:ext cx="406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64000" imgH="317500" progId="Equation.DSMT4">
                  <p:embed/>
                </p:oleObj>
              </mc:Choice>
              <mc:Fallback>
                <p:oleObj name="Equation" r:id="rId24" imgW="40640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92500"/>
                        <a:ext cx="406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55613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0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To make factoring easier, the terms should be arranged so that the leading coefficient is a positive number.</a:t>
            </a:r>
          </a:p>
          <a:p>
            <a:pPr eaLnBrk="0" hangingPunct="0">
              <a:tabLst>
                <a:tab pos="342900" algn="l"/>
                <a:tab pos="5207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0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Quadratic Equations by Factoring</a:t>
            </a:r>
          </a:p>
        </p:txBody>
      </p:sp>
      <p:sp>
        <p:nvSpPr>
          <p:cNvPr id="1299465" name="Rectangle 9"/>
          <p:cNvSpPr>
            <a:spLocks noChangeArrowheads="1"/>
          </p:cNvSpPr>
          <p:nvPr/>
        </p:nvSpPr>
        <p:spPr bwMode="auto">
          <a:xfrm>
            <a:off x="455613" y="4665408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only solution is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dirty="0">
                <a:latin typeface="Calibri" pitchFamily="34" charset="0"/>
              </a:rPr>
              <a:t>, and it is called a </a:t>
            </a:r>
            <a:r>
              <a:rPr lang="en-US" sz="2800" b="1" dirty="0">
                <a:latin typeface="Calibri" pitchFamily="34" charset="0"/>
              </a:rPr>
              <a:t>double solution</a:t>
            </a:r>
            <a:r>
              <a:rPr lang="en-US" sz="2800" dirty="0">
                <a:latin typeface="Calibri" pitchFamily="34" charset="0"/>
              </a:rPr>
              <a:t> (or </a:t>
            </a:r>
            <a:r>
              <a:rPr lang="en-US" sz="2800" b="1" dirty="0">
                <a:latin typeface="Calibri" pitchFamily="34" charset="0"/>
              </a:rPr>
              <a:t>double root</a:t>
            </a:r>
            <a:r>
              <a:rPr lang="en-US" sz="2800" dirty="0">
                <a:latin typeface="Calibri" pitchFamily="34" charset="0"/>
              </a:rPr>
              <a:t>).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8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16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57971"/>
              </p:ext>
            </p:extLst>
          </p:nvPr>
        </p:nvGraphicFramePr>
        <p:xfrm>
          <a:off x="2178050" y="233045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58280" imgH="447840" progId="Equation.DSMT4">
                  <p:embed/>
                </p:oleObj>
              </mc:Choice>
              <mc:Fallback>
                <p:oleObj name="Equation" r:id="rId2" imgW="2258280" imgH="44784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33045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78542"/>
              </p:ext>
            </p:extLst>
          </p:nvPr>
        </p:nvGraphicFramePr>
        <p:xfrm>
          <a:off x="2763838" y="2930525"/>
          <a:ext cx="5486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73440" imgH="558720" progId="Equation.DSMT4">
                  <p:embed/>
                </p:oleObj>
              </mc:Choice>
              <mc:Fallback>
                <p:oleObj name="Equation" r:id="rId4" imgW="5473440" imgH="55872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930525"/>
                        <a:ext cx="54864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34266"/>
              </p:ext>
            </p:extLst>
          </p:nvPr>
        </p:nvGraphicFramePr>
        <p:xfrm>
          <a:off x="114141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1440" imgH="264960" progId="Equation.DSMT4">
                  <p:embed/>
                </p:oleObj>
              </mc:Choice>
              <mc:Fallback>
                <p:oleObj name="Equation" r:id="rId6" imgW="126144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6698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79400" progId="Equation.DSMT4">
                  <p:embed/>
                </p:oleObj>
              </mc:Choice>
              <mc:Fallback>
                <p:oleObj name="Equation" r:id="rId8" imgW="736600" imgH="2794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05548" y="36756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48" y="36756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77533"/>
              </p:ext>
            </p:extLst>
          </p:nvPr>
        </p:nvGraphicFramePr>
        <p:xfrm>
          <a:off x="324326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1440" imgH="264960" progId="Equation.DSMT4">
                  <p:embed/>
                </p:oleObj>
              </mc:Choice>
              <mc:Fallback>
                <p:oleObj name="Equation" r:id="rId12" imgW="126144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7780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600" imgH="279400" progId="Equation.DSMT4">
                  <p:embed/>
                </p:oleObj>
              </mc:Choice>
              <mc:Fallback>
                <p:oleObj name="Equation" r:id="rId13" imgW="7366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0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19414"/>
              </p:ext>
            </p:extLst>
          </p:nvPr>
        </p:nvGraphicFramePr>
        <p:xfrm>
          <a:off x="4724400" y="3657600"/>
          <a:ext cx="4025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25900" imgH="673100" progId="Equation.DSMT4">
                  <p:embed/>
                </p:oleObj>
              </mc:Choice>
              <mc:Fallback>
                <p:oleObj name="Equation" r:id="rId15" imgW="4025900" imgH="6731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025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868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Euclid Symbol</vt:lpstr>
      <vt:lpstr>Symbol</vt:lpstr>
      <vt:lpstr>Office Theme</vt:lpstr>
      <vt:lpstr>Equation</vt:lpstr>
      <vt:lpstr>Section 13.6</vt:lpstr>
      <vt:lpstr>Definition: Quadratic Equations</vt:lpstr>
      <vt:lpstr>Definition: Zero-Factor Law</vt:lpstr>
      <vt:lpstr>Example 1: Solving Factored Quadratic Equations</vt:lpstr>
      <vt:lpstr>Example 1: Solving Factored Quadratic Equations (cont.)</vt:lpstr>
      <vt:lpstr>Example 1: Solving Factored Quadratic Equations (cont.)</vt:lpstr>
      <vt:lpstr>Example 2: Solving Quadratic Equations by Factoring</vt:lpstr>
      <vt:lpstr>Note</vt:lpstr>
      <vt:lpstr>Example 3: Solving Quadratic Equations by Factoring</vt:lpstr>
      <vt:lpstr>Example 4: Solving Quadratic Equations by Factoring</vt:lpstr>
      <vt:lpstr>Example 5: Solving Quadratic Equations by Factoring</vt:lpstr>
      <vt:lpstr>Example 6: Solving Quadratic Equations by Factoring</vt:lpstr>
      <vt:lpstr>Example 6: Solving Quadratic Equations by Factoring (cont.)</vt:lpstr>
      <vt:lpstr>Example 7: Solving Quadratic Equations by Factoring</vt:lpstr>
      <vt:lpstr>Example 7: Solving Quadratic Equations by Factoring (cont.)</vt:lpstr>
      <vt:lpstr>Completion Example 8: Solving Quadratic Equations by Factoring</vt:lpstr>
      <vt:lpstr>Example 9: Solving Higher Degree Equations</vt:lpstr>
      <vt:lpstr>Procedure: Solving a Quadratic Equation by Factoring</vt:lpstr>
      <vt:lpstr>Procedure: Solving a Quadratic Equation by Factoring (cont.)</vt:lpstr>
      <vt:lpstr>Caution: Common Error</vt:lpstr>
      <vt:lpstr>Caution: Common Error (cont.)</vt:lpstr>
      <vt:lpstr>Theorem: Factor Theorem</vt:lpstr>
      <vt:lpstr>Example 10: Finding Equations with Given Roots</vt:lpstr>
      <vt:lpstr>Example 10: Finding Equations with Given Roots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Allison Conger</cp:lastModifiedBy>
  <cp:revision>114</cp:revision>
  <dcterms:created xsi:type="dcterms:W3CDTF">2013-04-26T14:43:13Z</dcterms:created>
  <dcterms:modified xsi:type="dcterms:W3CDTF">2023-06-21T19:25:58Z</dcterms:modified>
</cp:coreProperties>
</file>