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92" r:id="rId9"/>
    <p:sldId id="293" r:id="rId10"/>
    <p:sldId id="266" r:id="rId11"/>
    <p:sldId id="268" r:id="rId12"/>
    <p:sldId id="269" r:id="rId13"/>
    <p:sldId id="270" r:id="rId14"/>
    <p:sldId id="271" r:id="rId15"/>
    <p:sldId id="294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14" y="12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Rational Expressions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fraction</a:t>
            </a:r>
            <a:r>
              <a:rPr lang="en-US" sz="2800" dirty="0">
                <a:solidFill>
                  <a:srgbClr val="000000"/>
                </a:solidFill>
              </a:rPr>
              <a:t> (or </a:t>
            </a:r>
            <a:r>
              <a:rPr lang="en-US" sz="2800" b="1" dirty="0">
                <a:solidFill>
                  <a:srgbClr val="C00000"/>
                </a:solidFill>
              </a:rPr>
              <a:t>rational number</a:t>
            </a:r>
            <a:r>
              <a:rPr lang="en-US" sz="2800" dirty="0">
                <a:solidFill>
                  <a:srgbClr val="000000"/>
                </a:solidFill>
              </a:rPr>
              <a:t>) is a number that can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be written in the form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 (Remember, no denominator can be 0.)</a:t>
            </a:r>
          </a:p>
          <a:p>
            <a:pPr>
              <a:spcBef>
                <a:spcPct val="7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 Fundamental Principle: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ts val="38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511216"/>
              </p:ext>
            </p:extLst>
          </p:nvPr>
        </p:nvGraphicFramePr>
        <p:xfrm>
          <a:off x="3787259" y="172186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259" y="172186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47515"/>
              </p:ext>
            </p:extLst>
          </p:nvPr>
        </p:nvGraphicFramePr>
        <p:xfrm>
          <a:off x="4716463" y="3103563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103563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7465"/>
              </p:ext>
            </p:extLst>
          </p:nvPr>
        </p:nvGraphicFramePr>
        <p:xfrm>
          <a:off x="3097213" y="4024313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838080" progId="Equation.DSMT4">
                  <p:embed/>
                </p:oleObj>
              </mc:Choice>
              <mc:Fallback>
                <p:oleObj name="Equation" r:id="rId6" imgW="3022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024313"/>
                        <a:ext cx="302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Multiplication: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Division: 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 0</a:t>
            </a:r>
          </a:p>
          <a:p>
            <a:pPr>
              <a:spcBef>
                <a:spcPts val="4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Addition:</a:t>
            </a:r>
            <a:r>
              <a:rPr lang="en-US" sz="2800" dirty="0">
                <a:solidFill>
                  <a:srgbClr val="000000"/>
                </a:solidFill>
              </a:rPr>
              <a:t>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Subtraction: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67060"/>
              </p:ext>
            </p:extLst>
          </p:nvPr>
        </p:nvGraphicFramePr>
        <p:xfrm>
          <a:off x="2032000" y="2963863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838080" progId="Equation.DSMT4">
                  <p:embed/>
                </p:oleObj>
              </mc:Choice>
              <mc:Fallback>
                <p:oleObj name="Equation" r:id="rId2" imgW="1993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63863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73591"/>
              </p:ext>
            </p:extLst>
          </p:nvPr>
        </p:nvGraphicFramePr>
        <p:xfrm>
          <a:off x="2425700" y="384333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838080" progId="Equation.DSMT4">
                  <p:embed/>
                </p:oleObj>
              </mc:Choice>
              <mc:Fallback>
                <p:oleObj name="Equation" r:id="rId4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843338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20033"/>
              </p:ext>
            </p:extLst>
          </p:nvPr>
        </p:nvGraphicFramePr>
        <p:xfrm>
          <a:off x="2813050" y="1201738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201738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395977"/>
              </p:ext>
            </p:extLst>
          </p:nvPr>
        </p:nvGraphicFramePr>
        <p:xfrm>
          <a:off x="1936750" y="2052638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052638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64420"/>
            <a:ext cx="8229600" cy="3352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00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is a rational expression 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are 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rgbClr val="000000"/>
                </a:solidFill>
              </a:rPr>
              <a:t>polynomials 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0, then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Fundamental Principle of Rational Expressions</a:t>
            </a: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44953"/>
              </p:ext>
            </p:extLst>
          </p:nvPr>
        </p:nvGraphicFramePr>
        <p:xfrm>
          <a:off x="838200" y="1234828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863225" progId="Equation.DSMT4">
                  <p:embed/>
                </p:oleObj>
              </mc:Choice>
              <mc:Fallback>
                <p:oleObj name="Equation" r:id="rId2" imgW="317362" imgH="863225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34828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7759"/>
              </p:ext>
            </p:extLst>
          </p:nvPr>
        </p:nvGraphicFramePr>
        <p:xfrm>
          <a:off x="3843692" y="277572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876300" progId="Equation.DSMT4">
                  <p:embed/>
                </p:oleObj>
              </mc:Choice>
              <mc:Fallback>
                <p:oleObj name="Equation" r:id="rId4" imgW="1435100" imgH="876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692" y="2775720"/>
                        <a:ext cx="1435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4294967295"/>
          </p:nvPr>
        </p:nvSpPr>
        <p:spPr>
          <a:xfrm>
            <a:off x="457200" y="1109238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fundamental principle </a:t>
            </a:r>
            <a:r>
              <a:rPr lang="en-US" sz="2800" dirty="0"/>
              <a:t>of rational expressions to reduce each expression to lowest terms.  </a:t>
            </a:r>
            <a:r>
              <a:rPr lang="en-US" sz="2800" i="0" dirty="0">
                <a:solidFill>
                  <a:schemeClr val="tx1"/>
                </a:solidFill>
              </a:rPr>
              <a:t>State any restrictions on the variable by using the fact that no denominator can be 0.  This restriction applies to denominators </a:t>
            </a:r>
            <a:r>
              <a:rPr lang="en-US" sz="2800" b="1" i="0" dirty="0">
                <a:solidFill>
                  <a:schemeClr val="tx1"/>
                </a:solidFill>
              </a:rPr>
              <a:t>before and after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  <a:r>
              <a:rPr lang="en-US" sz="2800" b="1" i="0" dirty="0">
                <a:solidFill>
                  <a:schemeClr val="tx1"/>
                </a:solidFill>
              </a:rPr>
              <a:t>		     </a:t>
            </a:r>
            <a:r>
              <a:rPr lang="en-US" sz="2800" i="0" dirty="0">
                <a:solidFill>
                  <a:schemeClr val="tx1"/>
                </a:solidFill>
              </a:rPr>
              <a:t>b.  			</a:t>
            </a:r>
            <a:r>
              <a:rPr lang="en-US" sz="2800" dirty="0"/>
              <a:t>c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a.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8739"/>
              </p:ext>
            </p:extLst>
          </p:nvPr>
        </p:nvGraphicFramePr>
        <p:xfrm>
          <a:off x="1088315" y="375480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726" imgH="837836" progId="Equation.DSMT4">
                  <p:embed/>
                </p:oleObj>
              </mc:Choice>
              <mc:Fallback>
                <p:oleObj name="Equation" r:id="rId2" imgW="1091726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315" y="375480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7316"/>
              </p:ext>
            </p:extLst>
          </p:nvPr>
        </p:nvGraphicFramePr>
        <p:xfrm>
          <a:off x="1128487" y="5049277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838200" progId="Equation.DSMT4">
                  <p:embed/>
                </p:oleObj>
              </mc:Choice>
              <mc:Fallback>
                <p:oleObj name="Equation" r:id="rId4" imgW="11049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87" y="5049277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07722" y="5035494"/>
            <a:ext cx="384048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5) is a common factor.  The key word here is factor.  We reduce using factors only.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30011"/>
              </p:ext>
            </p:extLst>
          </p:nvPr>
        </p:nvGraphicFramePr>
        <p:xfrm>
          <a:off x="2319112" y="4993714"/>
          <a:ext cx="147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990600" progId="Equation.DSMT4">
                  <p:embed/>
                </p:oleObj>
              </mc:Choice>
              <mc:Fallback>
                <p:oleObj name="Equation" r:id="rId6" imgW="1473200" imgH="990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112" y="4993714"/>
                        <a:ext cx="147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07333"/>
              </p:ext>
            </p:extLst>
          </p:nvPr>
        </p:nvGraphicFramePr>
        <p:xfrm>
          <a:off x="3918859" y="503816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859" y="503816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30394"/>
              </p:ext>
            </p:extLst>
          </p:nvPr>
        </p:nvGraphicFramePr>
        <p:xfrm>
          <a:off x="4540598" y="5311214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355446" progId="Equation.DSMT4">
                  <p:embed/>
                </p:oleObj>
              </mc:Choice>
              <mc:Fallback>
                <p:oleObj name="Equation" r:id="rId10" imgW="622030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598" y="5311214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19401" y="4961964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743201" y="557156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1B077A54-870D-5357-64AA-56FC67AA3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87693"/>
              </p:ext>
            </p:extLst>
          </p:nvPr>
        </p:nvGraphicFramePr>
        <p:xfrm>
          <a:off x="3249257" y="3730765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88840" progId="Equation.DSMT4">
                  <p:embed/>
                </p:oleObj>
              </mc:Choice>
              <mc:Fallback>
                <p:oleObj name="Equation" r:id="rId12" imgW="1549080" imgH="88884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257" y="3730765"/>
                        <a:ext cx="1549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512FEDB-96B8-2A62-D9B0-DB7C0C179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0652"/>
              </p:ext>
            </p:extLst>
          </p:nvPr>
        </p:nvGraphicFramePr>
        <p:xfrm>
          <a:off x="5606528" y="3722532"/>
          <a:ext cx="91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889000" progId="Equation.DSMT4">
                  <p:embed/>
                </p:oleObj>
              </mc:Choice>
              <mc:Fallback>
                <p:oleObj name="Equation" r:id="rId14" imgW="914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528" y="3722532"/>
                        <a:ext cx="914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  <a:r>
              <a:rPr lang="en-US" sz="2800" b="1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5758031" y="1298491"/>
            <a:ext cx="32004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Reduce.  The common factor is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− 4).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72032"/>
              </p:ext>
            </p:extLst>
          </p:nvPr>
        </p:nvGraphicFramePr>
        <p:xfrm>
          <a:off x="1001881" y="1237858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88840" progId="Equation.DSMT4">
                  <p:embed/>
                </p:oleObj>
              </mc:Choice>
              <mc:Fallback>
                <p:oleObj name="Equation" r:id="rId2" imgW="15490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81" y="1237858"/>
                        <a:ext cx="1549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63312"/>
              </p:ext>
            </p:extLst>
          </p:nvPr>
        </p:nvGraphicFramePr>
        <p:xfrm>
          <a:off x="2700815" y="2374508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838080" progId="Equation.DSMT4">
                  <p:embed/>
                </p:oleObj>
              </mc:Choice>
              <mc:Fallback>
                <p:oleObj name="Equation" r:id="rId4" imgW="2425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815" y="2374508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19590"/>
              </p:ext>
            </p:extLst>
          </p:nvPr>
        </p:nvGraphicFramePr>
        <p:xfrm>
          <a:off x="2697331" y="1220395"/>
          <a:ext cx="2222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1002960" progId="Equation.DSMT4">
                  <p:embed/>
                </p:oleObj>
              </mc:Choice>
              <mc:Fallback>
                <p:oleObj name="Equation" r:id="rId6" imgW="22222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331" y="1220395"/>
                        <a:ext cx="2222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22522" y="1270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997043" y="1737483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8">
            <a:extLst>
              <a:ext uri="{FF2B5EF4-FFF2-40B4-BE49-F238E27FC236}">
                <a16:creationId xmlns:a16="http://schemas.microsoft.com/office/drawing/2014/main" id="{727D4DCE-1488-A080-240C-38637944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524" y="3979358"/>
            <a:ext cx="41148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expression 10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is the opposite of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10.  When nonzero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opposites are divided, the quotient is always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D8AE120-9F8B-AD84-E826-F9148F81F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660755"/>
              </p:ext>
            </p:extLst>
          </p:nvPr>
        </p:nvGraphicFramePr>
        <p:xfrm>
          <a:off x="1061102" y="3528508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01700" progId="Equation.DSMT4">
                  <p:embed/>
                </p:oleObj>
              </mc:Choice>
              <mc:Fallback>
                <p:oleObj name="Equation" r:id="rId8" imgW="927100" imgH="90170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02" y="3528508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EE8B138-6F5D-F464-8F45-827F5CB0A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339370"/>
              </p:ext>
            </p:extLst>
          </p:nvPr>
        </p:nvGraphicFramePr>
        <p:xfrm>
          <a:off x="855831" y="4648156"/>
          <a:ext cx="1841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500" imgH="990600" progId="Equation.DSMT4">
                  <p:embed/>
                </p:oleObj>
              </mc:Choice>
              <mc:Fallback>
                <p:oleObj name="Equation" r:id="rId10" imgW="1841500" imgH="99060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831" y="4648156"/>
                        <a:ext cx="1841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D583BB4-EECA-64F0-8CB2-5F91AC801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88452"/>
              </p:ext>
            </p:extLst>
          </p:nvPr>
        </p:nvGraphicFramePr>
        <p:xfrm>
          <a:off x="2914650" y="47243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7243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6C838A91-B810-A5E2-EE8B-011A1072E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41567"/>
              </p:ext>
            </p:extLst>
          </p:nvPr>
        </p:nvGraphicFramePr>
        <p:xfrm>
          <a:off x="2082546" y="354302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22400" imgH="901700" progId="Equation.DSMT4">
                  <p:embed/>
                </p:oleObj>
              </mc:Choice>
              <mc:Fallback>
                <p:oleObj name="Equation" r:id="rId14" imgW="1422400" imgH="90170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546" y="354302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6FE4360-4379-C85C-AB7C-2F2AE4A6B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37850"/>
              </p:ext>
            </p:extLst>
          </p:nvPr>
        </p:nvGraphicFramePr>
        <p:xfrm>
          <a:off x="3913665" y="5453551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469900" progId="Equation.DSMT4">
                  <p:embed/>
                </p:oleObj>
              </mc:Choice>
              <mc:Fallback>
                <p:oleObj name="Equation" r:id="rId16" imgW="9144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665" y="5453551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A4DADD2-D02C-5D65-2F49-7A30B2269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228128"/>
              </p:ext>
            </p:extLst>
          </p:nvPr>
        </p:nvGraphicFramePr>
        <p:xfrm>
          <a:off x="3703535" y="496065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400" progId="Equation.DSMT4">
                  <p:embed/>
                </p:oleObj>
              </mc:Choice>
              <mc:Fallback>
                <p:oleObj name="Equation" r:id="rId18" imgW="685800" imgH="2794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535" y="496065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60CA75-8C32-8FEE-6AB2-B13A2A8944CB}"/>
              </a:ext>
            </a:extLst>
          </p:cNvPr>
          <p:cNvCxnSpPr/>
          <p:nvPr/>
        </p:nvCxnSpPr>
        <p:spPr>
          <a:xfrm rot="10800000" flipV="1">
            <a:off x="1494417" y="4703781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B6B2AE-9F46-D21E-B583-F385B8EF5989}"/>
              </a:ext>
            </a:extLst>
          </p:cNvPr>
          <p:cNvCxnSpPr/>
          <p:nvPr/>
        </p:nvCxnSpPr>
        <p:spPr>
          <a:xfrm rot="10800000" flipV="1">
            <a:off x="1646817" y="5251694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the restrictions on the variable are determined before reducing.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05939"/>
            <a:ext cx="8229600" cy="286512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For a polynomial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	      ,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particular,  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Opposites in Rational Expressions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37120"/>
              </p:ext>
            </p:extLst>
          </p:nvPr>
        </p:nvGraphicFramePr>
        <p:xfrm>
          <a:off x="3445211" y="15104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837836" progId="Equation.DSMT4">
                  <p:embed/>
                </p:oleObj>
              </mc:Choice>
              <mc:Fallback>
                <p:oleObj name="Equation" r:id="rId2" imgW="1231366" imgH="83783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11" y="1510478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84774"/>
              </p:ext>
            </p:extLst>
          </p:nvPr>
        </p:nvGraphicFramePr>
        <p:xfrm>
          <a:off x="2463800" y="2306638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901440" progId="Equation.DSMT4">
                  <p:embed/>
                </p:oleObj>
              </mc:Choice>
              <mc:Fallback>
                <p:oleObj name="Equation" r:id="rId4" imgW="3136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306638"/>
                        <a:ext cx="3136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21510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600" b="1" i="0" dirty="0">
                <a:solidFill>
                  <a:srgbClr val="000000"/>
                </a:solidFill>
              </a:rPr>
              <a:t>“Divide out” only common factors.</a:t>
            </a:r>
          </a:p>
          <a:p>
            <a:pPr algn="ctr">
              <a:spcBef>
                <a:spcPct val="25000"/>
              </a:spcBef>
              <a:buFont typeface="Courier New" pitchFamily="49" charset="0"/>
              <a:buNone/>
            </a:pPr>
            <a:r>
              <a:rPr lang="en-US" sz="2600" b="1" dirty="0">
                <a:solidFill>
                  <a:srgbClr val="C00000"/>
                </a:solidFill>
                <a:latin typeface="Calibri" pitchFamily="34" charset="0"/>
              </a:rPr>
              <a:t>Wrong Solution </a:t>
            </a:r>
            <a:r>
              <a:rPr lang="en-US" sz="2600" b="1" i="0" dirty="0">
                <a:solidFill>
                  <a:srgbClr val="000000"/>
                </a:solidFill>
              </a:rPr>
              <a:t>		</a:t>
            </a:r>
            <a:r>
              <a:rPr lang="en-US" sz="2600" b="1" dirty="0">
                <a:solidFill>
                  <a:srgbClr val="006600"/>
                </a:solidFill>
                <a:latin typeface="Calibri" pitchFamily="34" charset="0"/>
              </a:rPr>
              <a:t> Correct Solution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46541"/>
              </p:ext>
            </p:extLst>
          </p:nvPr>
        </p:nvGraphicFramePr>
        <p:xfrm>
          <a:off x="700921" y="2566167"/>
          <a:ext cx="370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1155600" progId="Equation.DSMT4">
                  <p:embed/>
                </p:oleObj>
              </mc:Choice>
              <mc:Fallback>
                <p:oleObj name="Equation" r:id="rId2" imgW="37083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1" y="2566167"/>
                        <a:ext cx="3708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876800" y="3733800"/>
            <a:ext cx="3124200" cy="213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3072"/>
              </p:ext>
            </p:extLst>
          </p:nvPr>
        </p:nvGraphicFramePr>
        <p:xfrm>
          <a:off x="5191125" y="2374900"/>
          <a:ext cx="3124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1358640" progId="Equation.DSMT4">
                  <p:embed/>
                </p:oleObj>
              </mc:Choice>
              <mc:Fallback>
                <p:oleObj name="Equation" r:id="rId4" imgW="312408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374900"/>
                        <a:ext cx="31242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3158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96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25830" y="2355029"/>
            <a:ext cx="3276600" cy="14478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45743"/>
              </p:ext>
            </p:extLst>
          </p:nvPr>
        </p:nvGraphicFramePr>
        <p:xfrm>
          <a:off x="469940" y="3936179"/>
          <a:ext cx="4170362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760" imgH="1396800" progId="Equation.DSMT4">
                  <p:embed/>
                </p:oleObj>
              </mc:Choice>
              <mc:Fallback>
                <p:oleObj name="Equation" r:id="rId6" imgW="4190760" imgH="1396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40" y="3936179"/>
                        <a:ext cx="4170362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62235"/>
              </p:ext>
            </p:extLst>
          </p:nvPr>
        </p:nvGraphicFramePr>
        <p:xfrm>
          <a:off x="4956419" y="4006029"/>
          <a:ext cx="3594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93880" imgH="1384200" progId="Equation.DSMT4">
                  <p:embed/>
                </p:oleObj>
              </mc:Choice>
              <mc:Fallback>
                <p:oleObj name="Equation" r:id="rId8" imgW="359388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419" y="4006029"/>
                        <a:ext cx="35941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80452" y="3955229"/>
            <a:ext cx="3733800" cy="15240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2281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19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05287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expression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ct val="55000"/>
              </a:spcBef>
            </a:pPr>
            <a:r>
              <a:rPr lang="en-US" sz="2800" dirty="0">
                <a:solidFill>
                  <a:srgbClr val="000000"/>
                </a:solidFill>
              </a:rPr>
              <a:t>  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are polynomials and </a:t>
            </a:r>
            <a:r>
              <a:rPr lang="en-US" sz="2800" b="1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b="1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Rational Expressions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7377"/>
              </p:ext>
            </p:extLst>
          </p:nvPr>
        </p:nvGraphicFramePr>
        <p:xfrm>
          <a:off x="1251287" y="2184942"/>
          <a:ext cx="44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76240" progId="Equation.DSMT4">
                  <p:embed/>
                </p:oleObj>
              </mc:Choice>
              <mc:Fallback>
                <p:oleObj name="Equation" r:id="rId2" imgW="4442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287" y="2184942"/>
                        <a:ext cx="444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8715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which values of the variable, if any, will make the rational expression undefined.  </a:t>
            </a:r>
          </a:p>
          <a:p>
            <a:pPr marL="514350" indent="-514350">
              <a:spcBef>
                <a:spcPct val="5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	 			c.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/>
              <a:t>a.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2587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58704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886488"/>
              </p:ext>
            </p:extLst>
          </p:nvPr>
        </p:nvGraphicFramePr>
        <p:xfrm>
          <a:off x="1165412" y="374933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91960" progId="Equation.DSMT4">
                  <p:embed/>
                </p:oleObj>
              </mc:Choice>
              <mc:Fallback>
                <p:oleObj name="Equation" r:id="rId4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12" y="374933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40891"/>
              </p:ext>
            </p:extLst>
          </p:nvPr>
        </p:nvGraphicFramePr>
        <p:xfrm>
          <a:off x="1622612" y="426776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2" y="426776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15387"/>
              </p:ext>
            </p:extLst>
          </p:nvPr>
        </p:nvGraphicFramePr>
        <p:xfrm>
          <a:off x="1791790" y="466463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837836" progId="Equation.DSMT4">
                  <p:embed/>
                </p:oleObj>
              </mc:Choice>
              <mc:Fallback>
                <p:oleObj name="Equation" r:id="rId8" imgW="774364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790" y="466463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1731"/>
              </p:ext>
            </p:extLst>
          </p:nvPr>
        </p:nvGraphicFramePr>
        <p:xfrm>
          <a:off x="2970947" y="377719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279360" progId="Equation.DSMT4">
                  <p:embed/>
                </p:oleObj>
              </mc:Choice>
              <mc:Fallback>
                <p:oleObj name="Equation" r:id="rId10" imgW="33271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947" y="377719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84146"/>
              </p:ext>
            </p:extLst>
          </p:nvPr>
        </p:nvGraphicFramePr>
        <p:xfrm>
          <a:off x="3004969" y="429562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69" y="429562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21A7EB82-AE34-CC90-5207-3EA5EA884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17028"/>
              </p:ext>
            </p:extLst>
          </p:nvPr>
        </p:nvGraphicFramePr>
        <p:xfrm>
          <a:off x="2538730" y="2221753"/>
          <a:ext cx="2120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20760" imgH="888840" progId="Equation.DSMT4">
                  <p:embed/>
                </p:oleObj>
              </mc:Choice>
              <mc:Fallback>
                <p:oleObj name="Equation" r:id="rId14" imgW="2120760" imgH="888840" progId="Equation.DSMT4">
                  <p:embed/>
                  <p:pic>
                    <p:nvPicPr>
                      <p:cNvPr id="102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730" y="2221753"/>
                        <a:ext cx="2120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E66927D6-3794-1CE5-12AD-9E1DC76F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38785"/>
              </p:ext>
            </p:extLst>
          </p:nvPr>
        </p:nvGraphicFramePr>
        <p:xfrm>
          <a:off x="5735432" y="2264783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500" imgH="838200" progId="Equation.DSMT4">
                  <p:embed/>
                </p:oleObj>
              </mc:Choice>
              <mc:Fallback>
                <p:oleObj name="Equation" r:id="rId16" imgW="1079500" imgH="838200" progId="Equation.DSMT4">
                  <p:embed/>
                  <p:pic>
                    <p:nvPicPr>
                      <p:cNvPr id="112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432" y="2264783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 expression             is undefined for 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Any other real number may be substituted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expression.  We write            to indicate the restriction on the variable.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78699"/>
              </p:ext>
            </p:extLst>
          </p:nvPr>
        </p:nvGraphicFramePr>
        <p:xfrm>
          <a:off x="3552928" y="11293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928" y="1129352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584195"/>
              </p:ext>
            </p:extLst>
          </p:nvPr>
        </p:nvGraphicFramePr>
        <p:xfrm>
          <a:off x="6934200" y="109728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837836" progId="Equation.DSMT4">
                  <p:embed/>
                </p:oleObj>
              </mc:Choice>
              <mc:Fallback>
                <p:oleObj name="Equation" r:id="rId4" imgW="863225" imgH="83783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9728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3729955" y="241636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837836" progId="Equation.DSMT4">
                  <p:embed/>
                </p:oleObj>
              </mc:Choice>
              <mc:Fallback>
                <p:oleObj name="Equation" r:id="rId6" imgW="76166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955" y="2416363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there are two restrictions on the variable:    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6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. We write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i="0" dirty="0">
                <a:solidFill>
                  <a:srgbClr val="FF0000"/>
                </a:solidFill>
              </a:rPr>
              <a:t> ≠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08"/>
                </a:solidFill>
              </a:rPr>
              <a:t>1, 6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398101"/>
              </p:ext>
            </p:extLst>
          </p:nvPr>
        </p:nvGraphicFramePr>
        <p:xfrm>
          <a:off x="1017345" y="1332156"/>
          <a:ext cx="687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700" imgH="431800" progId="Equation.DSMT4">
                  <p:embed/>
                </p:oleObj>
              </mc:Choice>
              <mc:Fallback>
                <p:oleObj name="Equation" r:id="rId2" imgW="6870700" imgH="431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45" y="1332156"/>
                        <a:ext cx="6870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26786"/>
              </p:ext>
            </p:extLst>
          </p:nvPr>
        </p:nvGraphicFramePr>
        <p:xfrm>
          <a:off x="1079897" y="1920148"/>
          <a:ext cx="680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07200" imgH="469900" progId="Equation.DSMT4">
                  <p:embed/>
                </p:oleObj>
              </mc:Choice>
              <mc:Fallback>
                <p:oleObj name="Equation" r:id="rId4" imgW="68072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897" y="1920148"/>
                        <a:ext cx="680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41755"/>
              </p:ext>
            </p:extLst>
          </p:nvPr>
        </p:nvGraphicFramePr>
        <p:xfrm>
          <a:off x="1016397" y="2556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291973" progId="Equation.DSMT4">
                  <p:embed/>
                </p:oleObj>
              </mc:Choice>
              <mc:Fallback>
                <p:oleObj name="Equation" r:id="rId6" imgW="1218671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397" y="2556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52799"/>
              </p:ext>
            </p:extLst>
          </p:nvPr>
        </p:nvGraphicFramePr>
        <p:xfrm>
          <a:off x="1498049" y="307679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049" y="307679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7001"/>
              </p:ext>
            </p:extLst>
          </p:nvPr>
        </p:nvGraphicFramePr>
        <p:xfrm>
          <a:off x="2561865" y="259613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65" y="259613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30621"/>
              </p:ext>
            </p:extLst>
          </p:nvPr>
        </p:nvGraphicFramePr>
        <p:xfrm>
          <a:off x="3189045" y="2556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800" imgH="292100" progId="Equation.DSMT4">
                  <p:embed/>
                </p:oleObj>
              </mc:Choice>
              <mc:Fallback>
                <p:oleObj name="Equation" r:id="rId12" imgW="11938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045" y="2556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3632"/>
              </p:ext>
            </p:extLst>
          </p:nvPr>
        </p:nvGraphicFramePr>
        <p:xfrm>
          <a:off x="3634493" y="3076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493" y="3076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409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However, there is no real number whose square is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36</a:t>
            </a:r>
            <a:r>
              <a:rPr lang="en-US" sz="2800" i="0" dirty="0">
                <a:solidFill>
                  <a:schemeClr val="tx1"/>
                </a:solidFill>
              </a:rPr>
              <a:t>.  </a:t>
            </a:r>
            <a:r>
              <a:rPr lang="en-US" sz="2800" i="0" dirty="0"/>
              <a:t>Thus, there are </a:t>
            </a:r>
            <a:r>
              <a:rPr lang="en-US" sz="2800" i="0" dirty="0">
                <a:solidFill>
                  <a:srgbClr val="FF0000"/>
                </a:solidFill>
              </a:rPr>
              <a:t>no restrictions</a:t>
            </a:r>
            <a:r>
              <a:rPr lang="en-US" sz="2800" i="0" dirty="0"/>
              <a:t> on the variable.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08359"/>
              </p:ext>
            </p:extLst>
          </p:nvPr>
        </p:nvGraphicFramePr>
        <p:xfrm>
          <a:off x="936812" y="1298971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400" imgH="431800" progId="Equation.DSMT4">
                  <p:embed/>
                </p:oleObj>
              </mc:Choice>
              <mc:Fallback>
                <p:oleObj name="Equation" r:id="rId2" imgW="5613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1298971"/>
                        <a:ext cx="561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55141"/>
              </p:ext>
            </p:extLst>
          </p:nvPr>
        </p:nvGraphicFramePr>
        <p:xfrm>
          <a:off x="1651640" y="1908939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393529" progId="Equation.DSMT4">
                  <p:embed/>
                </p:oleObj>
              </mc:Choice>
              <mc:Fallback>
                <p:oleObj name="Equation" r:id="rId4" imgW="1256755" imgH="39352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640" y="1908939"/>
                        <a:ext cx="125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286418"/>
              </p:ext>
            </p:extLst>
          </p:nvPr>
        </p:nvGraphicFramePr>
        <p:xfrm>
          <a:off x="3255470" y="2023239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470" y="2023239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When the Numerator is 0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numerator of a rational expression has a value of 0 and the denominator is not 0 for that value of the variable, then the expression is defined and has a value of 0.  If both numerator and denominator are 0, then the expression is </a:t>
            </a:r>
            <a:r>
              <a:rPr lang="en-US" sz="2800" b="1" dirty="0">
                <a:solidFill>
                  <a:srgbClr val="C00000"/>
                </a:solidFill>
              </a:rPr>
              <a:t>undefined,</a:t>
            </a:r>
            <a:r>
              <a:rPr lang="en-US" sz="2800" dirty="0">
                <a:solidFill>
                  <a:srgbClr val="000000"/>
                </a:solidFill>
              </a:rPr>
              <a:t> just as in the case where only the denominator is 0.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each rational expression for the given value of the variable.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		 b.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115836"/>
              </p:ext>
            </p:extLst>
          </p:nvPr>
        </p:nvGraphicFramePr>
        <p:xfrm>
          <a:off x="971550" y="2201863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01863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9284" y="463660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any real number may be substituted for </a:t>
            </a:r>
            <a:r>
              <a:rPr lang="en-US" sz="2800" i="1" dirty="0"/>
              <a:t>x</a:t>
            </a:r>
            <a:br>
              <a:rPr lang="en-US" sz="2800" dirty="0"/>
            </a:br>
            <a:r>
              <a:rPr lang="en-US" sz="2800" dirty="0"/>
              <a:t>since the denominator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+1 is never 0 for any real number.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45478" y="36492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36492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5427"/>
              </p:ext>
            </p:extLst>
          </p:nvPr>
        </p:nvGraphicFramePr>
        <p:xfrm>
          <a:off x="1955800" y="3605213"/>
          <a:ext cx="135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1028520" progId="Equation.DSMT4">
                  <p:embed/>
                </p:oleObj>
              </mc:Choice>
              <mc:Fallback>
                <p:oleObj name="Equation" r:id="rId6" imgW="1358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05213"/>
                        <a:ext cx="135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352800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453156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156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7E1129-7EA6-8BC5-4176-62D1B70C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484"/>
              </p:ext>
            </p:extLst>
          </p:nvPr>
        </p:nvGraphicFramePr>
        <p:xfrm>
          <a:off x="4858497" y="22194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838080" progId="Equation.DSMT4">
                  <p:embed/>
                </p:oleObj>
              </mc:Choice>
              <mc:Fallback>
                <p:oleObj name="Equation" r:id="rId12" imgW="1739880" imgH="838080" progId="Equation.DSMT4">
                  <p:embed/>
                  <p:pic>
                    <p:nvPicPr>
                      <p:cNvPr id="419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497" y="22194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18437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 numerator may be 0.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20872"/>
              </p:ext>
            </p:extLst>
          </p:nvPr>
        </p:nvGraphicFramePr>
        <p:xfrm>
          <a:off x="1163812" y="118219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838080" progId="Equation.DSMT4">
                  <p:embed/>
                </p:oleObj>
              </mc:Choice>
              <mc:Fallback>
                <p:oleObj name="Equation" r:id="rId2" imgW="876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812" y="118219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097"/>
              </p:ext>
            </p:extLst>
          </p:nvPr>
        </p:nvGraphicFramePr>
        <p:xfrm>
          <a:off x="2061434" y="1132542"/>
          <a:ext cx="138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1041120" progId="Equation.DSMT4">
                  <p:embed/>
                </p:oleObj>
              </mc:Choice>
              <mc:Fallback>
                <p:oleObj name="Equation" r:id="rId4" imgW="1384200" imgH="1041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434" y="1132542"/>
                        <a:ext cx="138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372562"/>
              </p:ext>
            </p:extLst>
          </p:nvPr>
        </p:nvGraphicFramePr>
        <p:xfrm>
          <a:off x="3481562" y="119128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562" y="119128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33415"/>
              </p:ext>
            </p:extLst>
          </p:nvPr>
        </p:nvGraphicFramePr>
        <p:xfrm>
          <a:off x="4195034" y="2463319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91960" progId="Equation.DSMT4">
                  <p:embed/>
                </p:oleObj>
              </mc:Choice>
              <mc:Fallback>
                <p:oleObj name="Equation" r:id="rId8" imgW="4950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34" y="2463319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5256"/>
              </p:ext>
            </p:extLst>
          </p:nvPr>
        </p:nvGraphicFramePr>
        <p:xfrm>
          <a:off x="3496534" y="21739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6534" y="21739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677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14.1</vt:lpstr>
      <vt:lpstr>Definition: Rational Expressions</vt:lpstr>
      <vt:lpstr>Example 1: Finding Restrictions on the Variable</vt:lpstr>
      <vt:lpstr>Example 1: Finding Restrictions on the Variable (cont.)</vt:lpstr>
      <vt:lpstr>Example 1: Finding Restrictions on the Variable (cont.)</vt:lpstr>
      <vt:lpstr>Example 1: Finding Restrictions on the Variable (cont.)</vt:lpstr>
      <vt:lpstr>Attention!</vt:lpstr>
      <vt:lpstr>Example 2: Evaluating Rational Expressions </vt:lpstr>
      <vt:lpstr>Example 2: Evaluating Rational Expressions (cont.) </vt:lpstr>
      <vt:lpstr>Properties: Summary of Arithmetic Rules for Rational Numbers (or Fractions)</vt:lpstr>
      <vt:lpstr>Properties: Summary of Arithmetic Rules for Rational Numbers (or Fractions) (cont.)</vt:lpstr>
      <vt:lpstr>Definition: The Fundamental Principle of Rational Expressions</vt:lpstr>
      <vt:lpstr>Example 3: Reducing Rational Expressions</vt:lpstr>
      <vt:lpstr>Example 3: Reducing Rational Expressions (cont.)</vt:lpstr>
      <vt:lpstr>Note</vt:lpstr>
      <vt:lpstr>Definition: Opposites in Rational Expressions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152</cp:revision>
  <dcterms:created xsi:type="dcterms:W3CDTF">2013-04-26T14:43:13Z</dcterms:created>
  <dcterms:modified xsi:type="dcterms:W3CDTF">2023-06-21T18:30:16Z</dcterms:modified>
</cp:coreProperties>
</file>