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78" r:id="rId5"/>
    <p:sldId id="262" r:id="rId6"/>
    <p:sldId id="263" r:id="rId7"/>
    <p:sldId id="264" r:id="rId8"/>
    <p:sldId id="265" r:id="rId9"/>
    <p:sldId id="266" r:id="rId10"/>
    <p:sldId id="279" r:id="rId11"/>
    <p:sldId id="267" r:id="rId12"/>
    <p:sldId id="268" r:id="rId13"/>
    <p:sldId id="269" r:id="rId14"/>
    <p:sldId id="276" r:id="rId15"/>
    <p:sldId id="27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6/22/2023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wmf"/><Relationship Id="rId7" Type="http://schemas.openxmlformats.org/officeDocument/2006/relationships/image" Target="../media/image49.png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2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45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59.png"/><Relationship Id="rId5" Type="http://schemas.openxmlformats.org/officeDocument/2006/relationships/image" Target="../media/image55.png"/><Relationship Id="rId10" Type="http://schemas.openxmlformats.org/officeDocument/2006/relationships/image" Target="../media/image58.png"/><Relationship Id="rId4" Type="http://schemas.openxmlformats.org/officeDocument/2006/relationships/image" Target="../media/image54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6.wmf"/><Relationship Id="rId7" Type="http://schemas.openxmlformats.org/officeDocument/2006/relationships/image" Target="../media/image63.png"/><Relationship Id="rId12" Type="http://schemas.openxmlformats.org/officeDocument/2006/relationships/image" Target="../media/image50.png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1.png"/><Relationship Id="rId5" Type="http://schemas.openxmlformats.org/officeDocument/2006/relationships/image" Target="../media/image61.wmf"/><Relationship Id="rId10" Type="http://schemas.openxmlformats.org/officeDocument/2006/relationships/image" Target="../media/image64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8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Radicals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cube root expression       , the number 3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a square root expression such as       , the index is understood to be 2 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written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F951BACE-87C2-3F1C-71D7-05293FDDB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4223"/>
              </p:ext>
            </p:extLst>
          </p:nvPr>
        </p:nvGraphicFramePr>
        <p:xfrm>
          <a:off x="4546600" y="128284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444307" progId="Equation.DSMT4">
                  <p:embed/>
                </p:oleObj>
              </mc:Choice>
              <mc:Fallback>
                <p:oleObj name="Equation" r:id="rId2" imgW="482391" imgH="444307" progId="Equation.DSMT4">
                  <p:embed/>
                  <p:pic>
                    <p:nvPicPr>
                      <p:cNvPr id="1229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282849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1">
            <a:extLst>
              <a:ext uri="{FF2B5EF4-FFF2-40B4-BE49-F238E27FC236}">
                <a16:creationId xmlns:a16="http://schemas.microsoft.com/office/drawing/2014/main" id="{0B061402-73AD-C0F3-6ACF-E6B1138E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56440"/>
              </p:ext>
            </p:extLst>
          </p:nvPr>
        </p:nvGraphicFramePr>
        <p:xfrm>
          <a:off x="7239000" y="1711959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431613" progId="Equation.DSMT4">
                  <p:embed/>
                </p:oleObj>
              </mc:Choice>
              <mc:Fallback>
                <p:oleObj name="Equation" r:id="rId4" imgW="469696" imgH="431613" progId="Equation.DSMT4">
                  <p:embed/>
                  <p:pic>
                    <p:nvPicPr>
                      <p:cNvPr id="1229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11959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361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at most ten decimal places. You may choose (through the            key) to have answers rounded to fewer places.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                                b.                                   </a:t>
            </a:r>
            <a:r>
              <a:rPr lang="en-US" b="1" dirty="0">
                <a:solidFill>
                  <a:schemeClr val="tx1"/>
                </a:solidFill>
              </a:rPr>
              <a:t>c. 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100" y="3100153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01C5506-2889-27D2-5D82-8D215BB42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11251"/>
              </p:ext>
            </p:extLst>
          </p:nvPr>
        </p:nvGraphicFramePr>
        <p:xfrm>
          <a:off x="914400" y="44196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4797552-3BC7-D47E-708B-ACACCF9E9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27768"/>
              </p:ext>
            </p:extLst>
          </p:nvPr>
        </p:nvGraphicFramePr>
        <p:xfrm>
          <a:off x="4038600" y="4385534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444240" progId="Equation.DSMT4">
                  <p:embed/>
                </p:oleObj>
              </mc:Choice>
              <mc:Fallback>
                <p:oleObj name="Equation" r:id="rId5" imgW="825480" imgH="44424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85534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C8E29EFF-659D-9D55-C2F8-53602AA69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4258"/>
              </p:ext>
            </p:extLst>
          </p:nvPr>
        </p:nvGraphicFramePr>
        <p:xfrm>
          <a:off x="7086600" y="438553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174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8553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546863"/>
              </p:ext>
            </p:extLst>
          </p:nvPr>
        </p:nvGraphicFramePr>
        <p:xfrm>
          <a:off x="8077200" y="2438400"/>
          <a:ext cx="50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419040" progId="Equation.DSMT4">
                  <p:embed/>
                </p:oleObj>
              </mc:Choice>
              <mc:Fallback>
                <p:oleObj name="Equation" r:id="rId2" imgW="5079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508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181162"/>
              </p:ext>
            </p:extLst>
          </p:nvPr>
        </p:nvGraphicFramePr>
        <p:xfrm>
          <a:off x="990600" y="1765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653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C0CFE87-BA3F-3229-8007-C1F0A23F9E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0809"/>
              </p:ext>
            </p:extLst>
          </p:nvPr>
        </p:nvGraphicFramePr>
        <p:xfrm>
          <a:off x="2530475" y="3708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419040" progId="Equation.DSMT4">
                  <p:embed/>
                </p:oleObj>
              </mc:Choice>
              <mc:Fallback>
                <p:oleObj name="Equation" r:id="rId10" imgW="444240" imgH="41904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708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) </a:t>
            </a:r>
          </a:p>
          <a:p>
            <a:r>
              <a:rPr lang="en-US" b="1" dirty="0"/>
              <a:t>Step 2: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4878" y="18288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5279" y="18288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0550" y="230124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19369"/>
              </p:ext>
            </p:extLst>
          </p:nvPr>
        </p:nvGraphicFramePr>
        <p:xfrm>
          <a:off x="7162800" y="26670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419040" progId="Equation.DSMT4">
                  <p:embed/>
                </p:oleObj>
              </mc:Choice>
              <mc:Fallback>
                <p:oleObj name="Equation" r:id="rId7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6670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5752" y="36323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72200" y="3183272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7216" y="3640472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130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317362" progId="Equation.DSMT4">
                  <p:embed/>
                </p:oleObj>
              </mc:Choice>
              <mc:Fallback>
                <p:oleObj name="Equation" r:id="rId4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120" y="184404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1367" y="237744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02858"/>
              </p:ext>
            </p:extLst>
          </p:nvPr>
        </p:nvGraphicFramePr>
        <p:xfrm>
          <a:off x="5848350" y="2311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311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66639" y="287274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3368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9075" y="28498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Terminology </a:t>
            </a:r>
          </a:p>
        </p:txBody>
      </p:sp>
      <p:graphicFrame>
        <p:nvGraphicFramePr>
          <p:cNvPr id="61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89120"/>
              </p:ext>
            </p:extLst>
          </p:nvPr>
        </p:nvGraphicFramePr>
        <p:xfrm>
          <a:off x="22860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418918" progId="Equation.DSMT4">
                  <p:embed/>
                </p:oleObj>
              </mc:Choice>
              <mc:Fallback>
                <p:oleObj name="Equation" r:id="rId2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9933"/>
              </p:ext>
            </p:extLst>
          </p:nvPr>
        </p:nvGraphicFramePr>
        <p:xfrm>
          <a:off x="5391150" y="29718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57200" progId="Equation.DSMT4">
                  <p:embed/>
                </p:oleObj>
              </mc:Choice>
              <mc:Fallback>
                <p:oleObj name="Equation" r:id="rId4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Definition: 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100810"/>
              </p:ext>
            </p:extLst>
          </p:nvPr>
        </p:nvGraphicFramePr>
        <p:xfrm>
          <a:off x="1692275" y="1905000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31613" progId="Equation.DSMT4">
                  <p:embed/>
                </p:oleObj>
              </mc:Choice>
              <mc:Fallback>
                <p:oleObj name="Equation" r:id="rId2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05000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276151"/>
              </p:ext>
            </p:extLst>
          </p:nvPr>
        </p:nvGraphicFramePr>
        <p:xfrm>
          <a:off x="1476375" y="32004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31800" progId="Equation.DSMT4">
                  <p:embed/>
                </p:oleObj>
              </mc:Choice>
              <mc:Fallback>
                <p:oleObj name="Equation" r:id="rId4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004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059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numbers. For example,          is not a real number because there is no number times itself that results in the negative number        Consider how                and                                         		        these both result in a positive number. Later, we will discuss a special type of number called a complex number that can result in a negative number when multiplies by itself.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49">
            <a:extLst>
              <a:ext uri="{FF2B5EF4-FFF2-40B4-BE49-F238E27FC236}">
                <a16:creationId xmlns:a16="http://schemas.microsoft.com/office/drawing/2014/main" id="{ED1117D8-391D-BAC3-B6C5-B6A25F0E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270"/>
              </p:ext>
            </p:extLst>
          </p:nvPr>
        </p:nvGraphicFramePr>
        <p:xfrm>
          <a:off x="3898900" y="1714500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19040" progId="Equation.DSMT4">
                  <p:embed/>
                </p:oleObj>
              </mc:Choice>
              <mc:Fallback>
                <p:oleObj name="Equation" r:id="rId2" imgW="672840" imgH="419040" progId="Equation.DSMT4">
                  <p:embed/>
                  <p:pic>
                    <p:nvPicPr>
                      <p:cNvPr id="61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4500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9">
            <a:extLst>
              <a:ext uri="{FF2B5EF4-FFF2-40B4-BE49-F238E27FC236}">
                <a16:creationId xmlns:a16="http://schemas.microsoft.com/office/drawing/2014/main" id="{58AA7615-B8EB-DA2D-E009-E0DED6AD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59103"/>
              </p:ext>
            </p:extLst>
          </p:nvPr>
        </p:nvGraphicFramePr>
        <p:xfrm>
          <a:off x="3651250" y="26670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79360" progId="Equation.DSMT4">
                  <p:embed/>
                </p:oleObj>
              </mc:Choice>
              <mc:Fallback>
                <p:oleObj name="Equation" r:id="rId4" imgW="495000" imgH="279360" progId="Equation.DSMT4">
                  <p:embed/>
                  <p:pic>
                    <p:nvPicPr>
                      <p:cNvPr id="3" name="Object 49">
                        <a:extLst>
                          <a:ext uri="{FF2B5EF4-FFF2-40B4-BE49-F238E27FC236}">
                            <a16:creationId xmlns:a16="http://schemas.microsoft.com/office/drawing/2014/main" id="{ED1117D8-391D-BAC3-B6C5-B6A25F0E0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6670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9">
            <a:extLst>
              <a:ext uri="{FF2B5EF4-FFF2-40B4-BE49-F238E27FC236}">
                <a16:creationId xmlns:a16="http://schemas.microsoft.com/office/drawing/2014/main" id="{5078FC08-9CCC-B392-89C9-E142F7F9D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9780"/>
              </p:ext>
            </p:extLst>
          </p:nvPr>
        </p:nvGraphicFramePr>
        <p:xfrm>
          <a:off x="6324600" y="26670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79360" progId="Equation.DSMT4">
                  <p:embed/>
                </p:oleObj>
              </mc:Choice>
              <mc:Fallback>
                <p:oleObj name="Equation" r:id="rId6" imgW="1041120" imgH="279360" progId="Equation.DSMT4">
                  <p:embed/>
                  <p:pic>
                    <p:nvPicPr>
                      <p:cNvPr id="4" name="Object 49">
                        <a:extLst>
                          <a:ext uri="{FF2B5EF4-FFF2-40B4-BE49-F238E27FC236}">
                            <a16:creationId xmlns:a16="http://schemas.microsoft.com/office/drawing/2014/main" id="{58AA7615-B8EB-DA2D-E009-E0DED6ADB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4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9">
            <a:extLst>
              <a:ext uri="{FF2B5EF4-FFF2-40B4-BE49-F238E27FC236}">
                <a16:creationId xmlns:a16="http://schemas.microsoft.com/office/drawing/2014/main" id="{B833C391-5409-62DD-5203-2BAF7E262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0939"/>
              </p:ext>
            </p:extLst>
          </p:nvPr>
        </p:nvGraphicFramePr>
        <p:xfrm>
          <a:off x="533400" y="30480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457200" progId="Equation.DSMT4">
                  <p:embed/>
                </p:oleObj>
              </mc:Choice>
              <mc:Fallback>
                <p:oleObj name="Equation" r:id="rId8" imgW="2400120" imgH="457200" progId="Equation.DSMT4">
                  <p:embed/>
                  <p:pic>
                    <p:nvPicPr>
                      <p:cNvPr id="5" name="Object 49">
                        <a:extLst>
                          <a:ext uri="{FF2B5EF4-FFF2-40B4-BE49-F238E27FC236}">
                            <a16:creationId xmlns:a16="http://schemas.microsoft.com/office/drawing/2014/main" id="{5078FC08-9CCC-B392-89C9-E142F7F9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2400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1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713"/>
              </p:ext>
            </p:extLst>
          </p:nvPr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431640" progId="Equation.DSMT4">
                  <p:embed/>
                </p:oleObj>
              </mc:Choice>
              <mc:Fallback>
                <p:oleObj name="Equation" r:id="rId4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431640" progId="Equation.DSMT4">
                  <p:embed/>
                </p:oleObj>
              </mc:Choice>
              <mc:Fallback>
                <p:oleObj name="Equation" r:id="rId6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444240" progId="Equation.DSMT4">
                  <p:embed/>
                </p:oleObj>
              </mc:Choice>
              <mc:Fallback>
                <p:oleObj name="Equation" r:id="rId8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35412"/>
              </p:ext>
            </p:extLst>
          </p:nvPr>
        </p:nvGraphicFramePr>
        <p:xfrm>
          <a:off x="37465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05100" imgH="444500" progId="Equation.DSMT4">
                  <p:embed/>
                </p:oleObj>
              </mc:Choice>
              <mc:Fallback>
                <p:oleObj name="Equation" r:id="rId10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41210"/>
              </p:ext>
            </p:extLst>
          </p:nvPr>
        </p:nvGraphicFramePr>
        <p:xfrm>
          <a:off x="6553200" y="308768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558" imgH="304668" progId="Equation.DSMT4">
                  <p:embed/>
                </p:oleObj>
              </mc:Choice>
              <mc:Fallback>
                <p:oleObj name="Equation" r:id="rId12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8768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4951" imgH="444307" progId="Equation.DSMT4">
                  <p:embed/>
                </p:oleObj>
              </mc:Choice>
              <mc:Fallback>
                <p:oleObj name="Equation" r:id="rId14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112211"/>
              </p:ext>
            </p:extLst>
          </p:nvPr>
        </p:nvGraphicFramePr>
        <p:xfrm>
          <a:off x="3272522" y="414687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760" imgH="495000" progId="Equation.DSMT4">
                  <p:embed/>
                </p:oleObj>
              </mc:Choice>
              <mc:Fallback>
                <p:oleObj name="Equation" r:id="rId16" imgW="1904760" imgH="4950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522" y="414687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600" imgH="304560" progId="Equation.DSMT4">
                  <p:embed/>
                </p:oleObj>
              </mc:Choice>
              <mc:Fallback>
                <p:oleObj name="Equation" r:id="rId18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8271"/>
              </p:ext>
            </p:extLst>
          </p:nvPr>
        </p:nvGraphicFramePr>
        <p:xfrm>
          <a:off x="2638425" y="13081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419040" progId="Equation.DSMT4">
                  <p:embed/>
                </p:oleObj>
              </mc:Choice>
              <mc:Fallback>
                <p:oleObj name="Equation" r:id="rId20" imgW="1079280" imgH="419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308100"/>
                        <a:ext cx="1079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44240" progId="Equation.DSMT4">
                  <p:embed/>
                </p:oleObj>
              </mc:Choice>
              <mc:Fallback>
                <p:oleObj name="Equation" r:id="rId22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444240" progId="Equation.DSMT4">
                  <p:embed/>
                </p:oleObj>
              </mc:Choice>
              <mc:Fallback>
                <p:oleObj name="Equation" r:id="rId24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49280" imgH="279360" progId="Equation.DSMT4">
                  <p:embed/>
                </p:oleObj>
              </mc:Choice>
              <mc:Fallback>
                <p:oleObj name="Equation" r:id="rId26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626"/>
              </p:ext>
            </p:extLst>
          </p:nvPr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36680" imgH="279360" progId="Equation.DSMT4">
                  <p:embed/>
                </p:oleObj>
              </mc:Choice>
              <mc:Fallback>
                <p:oleObj name="Equation" r:id="rId28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2FCD2EE0-AD2F-E937-92F9-9640ACDB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87365"/>
              </p:ext>
            </p:extLst>
          </p:nvPr>
        </p:nvGraphicFramePr>
        <p:xfrm>
          <a:off x="5238750" y="4321175"/>
          <a:ext cx="318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87440" imgH="304560" progId="Equation.DSMT4">
                  <p:embed/>
                </p:oleObj>
              </mc:Choice>
              <mc:Fallback>
                <p:oleObj name="Equation" r:id="rId30" imgW="3187440" imgH="304560" progId="Equation.DSMT4">
                  <p:embed/>
                  <p:pic>
                    <p:nvPicPr>
                      <p:cNvPr id="413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321175"/>
                        <a:ext cx="318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9">
            <a:extLst>
              <a:ext uri="{FF2B5EF4-FFF2-40B4-BE49-F238E27FC236}">
                <a16:creationId xmlns:a16="http://schemas.microsoft.com/office/drawing/2014/main" id="{AB71D66A-FDD8-16FA-EE51-32BB5998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112580"/>
              </p:ext>
            </p:extLst>
          </p:nvPr>
        </p:nvGraphicFramePr>
        <p:xfrm>
          <a:off x="5903348" y="4642178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26920" imgH="304560" progId="Equation.DSMT4">
                  <p:embed/>
                </p:oleObj>
              </mc:Choice>
              <mc:Fallback>
                <p:oleObj name="Equation" r:id="rId32" imgW="1726920" imgH="30456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2FCD2EE0-AD2F-E937-92F9-9640ACDB2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348" y="4642178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23232"/>
              </p:ext>
            </p:extLst>
          </p:nvPr>
        </p:nvGraphicFramePr>
        <p:xfrm>
          <a:off x="514350" y="1441450"/>
          <a:ext cx="3365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1015920" progId="Equation.DSMT4">
                  <p:embed/>
                </p:oleObj>
              </mc:Choice>
              <mc:Fallback>
                <p:oleObj name="Equation" r:id="rId2" imgW="336528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41450"/>
                        <a:ext cx="3365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44240" progId="Equation.DSMT4">
                  <p:embed/>
                </p:oleObj>
              </mc:Choice>
              <mc:Fallback>
                <p:oleObj name="Equation" r:id="rId4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800" imgH="939800" progId="Equation.DSMT4">
                  <p:embed/>
                </p:oleObj>
              </mc:Choice>
              <mc:Fallback>
                <p:oleObj name="Equation" r:id="rId6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67168"/>
              </p:ext>
            </p:extLst>
          </p:nvPr>
        </p:nvGraphicFramePr>
        <p:xfrm>
          <a:off x="2476500" y="2940050"/>
          <a:ext cx="490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558720" progId="Equation.DSMT4">
                  <p:embed/>
                </p:oleObj>
              </mc:Choice>
              <mc:Fallback>
                <p:oleObj name="Equation" r:id="rId8" imgW="490212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40050"/>
                        <a:ext cx="490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431800" progId="Equation.DSMT4">
                  <p:embed/>
                </p:oleObj>
              </mc:Choice>
              <mc:Fallback>
                <p:oleObj name="Equation" r:id="rId2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500" imgH="444500" progId="Equation.DSMT4">
                  <p:embed/>
                </p:oleObj>
              </mc:Choice>
              <mc:Fallback>
                <p:oleObj name="Equation" r:id="rId4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700" imgH="444500" progId="Equation.DSMT4">
                  <p:embed/>
                </p:oleObj>
              </mc:Choice>
              <mc:Fallback>
                <p:oleObj name="Equation" r:id="rId6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5171"/>
              </p:ext>
            </p:extLst>
          </p:nvPr>
        </p:nvGraphicFramePr>
        <p:xfrm>
          <a:off x="1231900" y="5400675"/>
          <a:ext cx="662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29400" imgH="558720" progId="Equation.DSMT4">
                  <p:embed/>
                </p:oleObj>
              </mc:Choice>
              <mc:Fallback>
                <p:oleObj name="Equation" r:id="rId8" imgW="66294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00675"/>
                        <a:ext cx="662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41782"/>
              </p:ext>
            </p:extLst>
          </p:nvPr>
        </p:nvGraphicFramePr>
        <p:xfrm>
          <a:off x="4324350" y="1308100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444307" progId="Equation.DSMT4">
                  <p:embed/>
                </p:oleObj>
              </mc:Choice>
              <mc:Fallback>
                <p:oleObj name="Equation" r:id="rId2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308100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545760" progId="Equation.DSMT4">
                  <p:embed/>
                </p:oleObj>
              </mc:Choice>
              <mc:Fallback>
                <p:oleObj name="Equation" r:id="rId4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82471"/>
              </p:ext>
            </p:extLst>
          </p:nvPr>
        </p:nvGraphicFramePr>
        <p:xfrm>
          <a:off x="569913" y="3124200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1015920" progId="Equation.DSMT4">
                  <p:embed/>
                </p:oleObj>
              </mc:Choice>
              <mc:Fallback>
                <p:oleObj name="Equation" r:id="rId6" imgW="332712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124200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2746291"/>
            <a:ext cx="688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44240" progId="Equation.DSMT4">
                  <p:embed/>
                </p:oleObj>
              </mc:Choice>
              <mc:Fallback>
                <p:oleObj name="Equation" r:id="rId8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44240" progId="Equation.DSMT4">
                  <p:embed/>
                </p:oleObj>
              </mc:Choice>
              <mc:Fallback>
                <p:oleObj name="Equation" r:id="rId10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8753"/>
              </p:ext>
            </p:extLst>
          </p:nvPr>
        </p:nvGraphicFramePr>
        <p:xfrm>
          <a:off x="4089400" y="3151187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939600" progId="Equation.DSMT4">
                  <p:embed/>
                </p:oleObj>
              </mc:Choice>
              <mc:Fallback>
                <p:oleObj name="Equation" r:id="rId12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151187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651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15.1</vt:lpstr>
      <vt:lpstr>Definition: Radical Terminology </vt:lpstr>
      <vt:lpstr>Definition: Square Root </vt:lpstr>
      <vt:lpstr>Note</vt:lpstr>
      <vt:lpstr>Example 1: Evaluating Square Roots</vt:lpstr>
      <vt:lpstr>Example 2: Evaluating Square Roots</vt:lpstr>
      <vt:lpstr>Example 3: Estimating Square Roots</vt:lpstr>
      <vt:lpstr>Definition: Cube Root</vt:lpstr>
      <vt:lpstr>Example 4: Evaluating Cube Roots</vt:lpstr>
      <vt:lpstr>Attention!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117</cp:revision>
  <dcterms:created xsi:type="dcterms:W3CDTF">2013-04-26T14:43:13Z</dcterms:created>
  <dcterms:modified xsi:type="dcterms:W3CDTF">2023-06-22T13:16:28Z</dcterms:modified>
</cp:coreProperties>
</file>