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59" r:id="rId4"/>
    <p:sldId id="281" r:id="rId5"/>
    <p:sldId id="263" r:id="rId6"/>
    <p:sldId id="264" r:id="rId7"/>
    <p:sldId id="280" r:id="rId8"/>
    <p:sldId id="265" r:id="rId9"/>
    <p:sldId id="267" r:id="rId10"/>
    <p:sldId id="268" r:id="rId11"/>
    <p:sldId id="282" r:id="rId12"/>
    <p:sldId id="270" r:id="rId13"/>
    <p:sldId id="283" r:id="rId14"/>
    <p:sldId id="271" r:id="rId15"/>
    <p:sldId id="272" r:id="rId16"/>
    <p:sldId id="273" r:id="rId17"/>
    <p:sldId id="284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7E7E"/>
    <a:srgbClr val="00007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54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374" y="96"/>
      </p:cViewPr>
      <p:guideLst>
        <p:guide orient="horz" pos="216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8.bin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3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52.wmf"/><Relationship Id="rId5" Type="http://schemas.openxmlformats.org/officeDocument/2006/relationships/image" Target="../media/image58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57.bin"/><Relationship Id="rId3" Type="http://schemas.openxmlformats.org/officeDocument/2006/relationships/image" Target="../media/image53.wmf"/><Relationship Id="rId21" Type="http://schemas.openxmlformats.org/officeDocument/2006/relationships/image" Target="../media/image70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73.bin"/><Relationship Id="rId20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54.wmf"/><Relationship Id="rId5" Type="http://schemas.openxmlformats.org/officeDocument/2006/relationships/image" Target="../media/image64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7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74.wmf"/><Relationship Id="rId3" Type="http://schemas.openxmlformats.org/officeDocument/2006/relationships/image" Target="../media/image56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76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3.wmf"/><Relationship Id="rId5" Type="http://schemas.openxmlformats.org/officeDocument/2006/relationships/image" Target="../media/image71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7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8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4.wmf"/><Relationship Id="rId3" Type="http://schemas.openxmlformats.org/officeDocument/2006/relationships/image" Target="../media/image80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89.wmf"/><Relationship Id="rId3" Type="http://schemas.openxmlformats.org/officeDocument/2006/relationships/image" Target="../media/image78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94.bin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88.wmf"/><Relationship Id="rId5" Type="http://schemas.openxmlformats.org/officeDocument/2006/relationships/image" Target="../media/image85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8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103.bin"/><Relationship Id="rId3" Type="http://schemas.openxmlformats.org/officeDocument/2006/relationships/image" Target="../media/image90.wmf"/><Relationship Id="rId21" Type="http://schemas.openxmlformats.org/officeDocument/2006/relationships/image" Target="../media/image98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96.wmf"/><Relationship Id="rId25" Type="http://schemas.openxmlformats.org/officeDocument/2006/relationships/image" Target="../media/image100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93.wmf"/><Relationship Id="rId24" Type="http://schemas.openxmlformats.org/officeDocument/2006/relationships/oleObject" Target="../embeddings/oleObject106.bin"/><Relationship Id="rId5" Type="http://schemas.openxmlformats.org/officeDocument/2006/relationships/image" Target="../media/image79.wmf"/><Relationship Id="rId15" Type="http://schemas.openxmlformats.org/officeDocument/2006/relationships/image" Target="../media/image95.wmf"/><Relationship Id="rId23" Type="http://schemas.openxmlformats.org/officeDocument/2006/relationships/image" Target="../media/image99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7" Type="http://schemas.openxmlformats.org/officeDocument/2006/relationships/image" Target="../media/image103.wmf"/><Relationship Id="rId2" Type="http://schemas.openxmlformats.org/officeDocument/2006/relationships/oleObject" Target="../embeddings/oleObject10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5" Type="http://schemas.openxmlformats.org/officeDocument/2006/relationships/image" Target="../media/image102.png"/><Relationship Id="rId4" Type="http://schemas.openxmlformats.org/officeDocument/2006/relationships/oleObject" Target="../embeddings/oleObject10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0.bin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6.png"/><Relationship Id="rId4" Type="http://schemas.openxmlformats.org/officeDocument/2006/relationships/image" Target="../media/image10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7" Type="http://schemas.openxmlformats.org/officeDocument/2006/relationships/image" Target="../media/image108.wmf"/><Relationship Id="rId2" Type="http://schemas.openxmlformats.org/officeDocument/2006/relationships/oleObject" Target="../embeddings/oleObject1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5" Type="http://schemas.openxmlformats.org/officeDocument/2006/relationships/image" Target="../media/image104.png"/><Relationship Id="rId4" Type="http://schemas.openxmlformats.org/officeDocument/2006/relationships/image" Target="../media/image10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9.wmf"/><Relationship Id="rId7" Type="http://schemas.openxmlformats.org/officeDocument/2006/relationships/oleObject" Target="../embeddings/oleObject11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10" Type="http://schemas.openxmlformats.org/officeDocument/2006/relationships/image" Target="../media/image12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" Type="http://schemas.openxmlformats.org/officeDocument/2006/relationships/image" Target="../media/image14.wmf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33" Type="http://schemas.openxmlformats.org/officeDocument/2006/relationships/image" Target="../media/image29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7.bin"/><Relationship Id="rId32" Type="http://schemas.openxmlformats.org/officeDocument/2006/relationships/oleObject" Target="../embeddings/oleObject31.bin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9.bin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30.bin"/><Relationship Id="rId8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Converting from Exponential Notation to Radical Notation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1603514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6, is the denominator of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2656512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a square root, the index is understood to be 2.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667000" y="3742422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−1, is not affected by the exponent. We could also write 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90475"/>
              </p:ext>
            </p:extLst>
          </p:nvPr>
        </p:nvGraphicFramePr>
        <p:xfrm>
          <a:off x="6324600" y="3919989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57200" progId="Equation.DSMT4">
                  <p:embed/>
                </p:oleObj>
              </mc:Choice>
              <mc:Fallback>
                <p:oleObj name="Equation" r:id="rId2" imgW="1346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919989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457200" y="14732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495000" progId="Equation.DSMT4">
                  <p:embed/>
                </p:oleObj>
              </mc:Choice>
              <mc:Fallback>
                <p:oleObj name="Equation" r:id="rId4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732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642844" y="12954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634680" progId="Equation.DSMT4">
                  <p:embed/>
                </p:oleObj>
              </mc:Choice>
              <mc:Fallback>
                <p:oleObj name="Equation" r:id="rId6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844" y="12954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57200" y="2565167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444240" progId="Equation.DSMT4">
                  <p:embed/>
                </p:oleObj>
              </mc:Choice>
              <mc:Fallback>
                <p:oleObj name="Equation" r:id="rId8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65167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676400" y="236243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622080" progId="Equation.DSMT4">
                  <p:embed/>
                </p:oleObj>
              </mc:Choice>
              <mc:Fallback>
                <p:oleObj name="Equation" r:id="rId10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433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" y="3734033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80" imgH="444240" progId="Equation.DSMT4">
                  <p:embed/>
                </p:oleObj>
              </mc:Choice>
              <mc:Fallback>
                <p:oleObj name="Equation" r:id="rId12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4033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1659622" y="3497044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622080" progId="Equation.DSMT4">
                  <p:embed/>
                </p:oleObj>
              </mc:Choice>
              <mc:Fallback>
                <p:oleObj name="Equation" r:id="rId14" imgW="838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622" y="3497044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6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remainder of this chapter, we will assume that all variables represent positive real numbers, unless otherwise stated.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Attention!</a:t>
            </a:r>
          </a:p>
        </p:txBody>
      </p:sp>
    </p:spTree>
    <p:extLst>
      <p:ext uri="{BB962C8B-B14F-4D97-AF65-F5344CB8AC3E}">
        <p14:creationId xmlns:p14="http://schemas.microsoft.com/office/powerpoint/2010/main" val="1294460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using one or more of the rules for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56345" y="213360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45" y="213360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283948"/>
              </p:ext>
            </p:extLst>
          </p:nvPr>
        </p:nvGraphicFramePr>
        <p:xfrm>
          <a:off x="584200" y="295783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1346040" progId="Equation.DSMT4">
                  <p:embed/>
                </p:oleObj>
              </mc:Choice>
              <mc:Fallback>
                <p:oleObj name="Equation" r:id="rId4" imgW="93960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95783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DED85AC-28C4-0D48-C23D-004DCDA6EF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22054"/>
              </p:ext>
            </p:extLst>
          </p:nvPr>
        </p:nvGraphicFramePr>
        <p:xfrm>
          <a:off x="584200" y="430403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749160" progId="Equation.DSMT4">
                  <p:embed/>
                </p:oleObj>
              </mc:Choice>
              <mc:Fallback>
                <p:oleObj name="Equation" r:id="rId6" imgW="1396800" imgH="749160" progId="Equation.DSMT4">
                  <p:embed/>
                  <p:pic>
                    <p:nvPicPr>
                      <p:cNvPr id="512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30403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>
            <a:extLst>
              <a:ext uri="{FF2B5EF4-FFF2-40B4-BE49-F238E27FC236}">
                <a16:creationId xmlns:a16="http://schemas.microsoft.com/office/drawing/2014/main" id="{64D85127-A397-F015-0BF9-3D06B6BD29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581021"/>
              </p:ext>
            </p:extLst>
          </p:nvPr>
        </p:nvGraphicFramePr>
        <p:xfrm>
          <a:off x="584200" y="4981874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952200" progId="Equation.DSMT4">
                  <p:embed/>
                </p:oleObj>
              </mc:Choice>
              <mc:Fallback>
                <p:oleObj name="Equation" r:id="rId8" imgW="2019240" imgH="952200" progId="Equation.DSMT4">
                  <p:embed/>
                  <p:pic>
                    <p:nvPicPr>
                      <p:cNvPr id="512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981874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EA1DE164-8779-BA24-C2EF-B90A11ABC7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512658"/>
              </p:ext>
            </p:extLst>
          </p:nvPr>
        </p:nvGraphicFramePr>
        <p:xfrm>
          <a:off x="4038600" y="2177714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25400" imgH="672840" progId="Equation.DSMT4">
                  <p:embed/>
                </p:oleObj>
              </mc:Choice>
              <mc:Fallback>
                <p:oleObj name="Equation" r:id="rId10" imgW="1625400" imgH="672840" progId="Equation.DSMT4">
                  <p:embed/>
                  <p:pic>
                    <p:nvPicPr>
                      <p:cNvPr id="512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177714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6DDDA6E0-57AD-C1D7-BAEA-55E3BEFD3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194993"/>
              </p:ext>
            </p:extLst>
          </p:nvPr>
        </p:nvGraphicFramePr>
        <p:xfrm>
          <a:off x="4041289" y="325501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622080" progId="Equation.DSMT4">
                  <p:embed/>
                </p:oleObj>
              </mc:Choice>
              <mc:Fallback>
                <p:oleObj name="Equation" r:id="rId12" imgW="850680" imgH="622080" progId="Equation.DSMT4">
                  <p:embed/>
                  <p:pic>
                    <p:nvPicPr>
                      <p:cNvPr id="522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289" y="325501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87FD51A1-0734-ABB6-BC7A-1F4BD1DD1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071624"/>
              </p:ext>
            </p:extLst>
          </p:nvPr>
        </p:nvGraphicFramePr>
        <p:xfrm>
          <a:off x="4038600" y="406908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71520" imgH="1218960" progId="Equation.DSMT4">
                  <p:embed/>
                </p:oleObj>
              </mc:Choice>
              <mc:Fallback>
                <p:oleObj name="Equation" r:id="rId14" imgW="2171520" imgH="1218960" progId="Equation.DSMT4">
                  <p:embed/>
                  <p:pic>
                    <p:nvPicPr>
                      <p:cNvPr id="522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06908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0" y="1562869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exponents.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4697"/>
              </p:ext>
            </p:extLst>
          </p:nvPr>
        </p:nvGraphicFramePr>
        <p:xfrm>
          <a:off x="1108745" y="1266458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50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1266458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865992"/>
              </p:ext>
            </p:extLst>
          </p:nvPr>
        </p:nvGraphicFramePr>
        <p:xfrm>
          <a:off x="2040622" y="1266458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622080" progId="Equation.DSMT4">
                  <p:embed/>
                </p:oleObj>
              </mc:Choice>
              <mc:Fallback>
                <p:oleObj name="Equation" r:id="rId4" imgW="965160" imgH="622080" progId="Equation.DSMT4">
                  <p:embed/>
                  <p:pic>
                    <p:nvPicPr>
                      <p:cNvPr id="501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2" y="1266458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450693"/>
              </p:ext>
            </p:extLst>
          </p:nvPr>
        </p:nvGraphicFramePr>
        <p:xfrm>
          <a:off x="2049011" y="207518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622080" progId="Equation.DSMT4">
                  <p:embed/>
                </p:oleObj>
              </mc:Choice>
              <mc:Fallback>
                <p:oleObj name="Equation" r:id="rId6" imgW="977760" imgH="622080" progId="Equation.DSMT4">
                  <p:embed/>
                  <p:pic>
                    <p:nvPicPr>
                      <p:cNvPr id="501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011" y="2075180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40618"/>
              </p:ext>
            </p:extLst>
          </p:nvPr>
        </p:nvGraphicFramePr>
        <p:xfrm>
          <a:off x="3073167" y="2075180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622080" progId="Equation.DSMT4">
                  <p:embed/>
                </p:oleObj>
              </mc:Choice>
              <mc:Fallback>
                <p:oleObj name="Equation" r:id="rId8" imgW="647640" imgH="622080" progId="Equation.DSMT4">
                  <p:embed/>
                  <p:pic>
                    <p:nvPicPr>
                      <p:cNvPr id="501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167" y="2075180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191000" y="3707514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the exponents. 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749864"/>
              </p:ext>
            </p:extLst>
          </p:nvPr>
        </p:nvGraphicFramePr>
        <p:xfrm>
          <a:off x="461682" y="3246121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1346040" progId="Equation.DSMT4">
                  <p:embed/>
                </p:oleObj>
              </mc:Choice>
              <mc:Fallback>
                <p:oleObj name="Equation" r:id="rId10" imgW="939600" imgH="1346040" progId="Equation.DSMT4">
                  <p:embed/>
                  <p:pic>
                    <p:nvPicPr>
                      <p:cNvPr id="501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82" y="3246121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952662"/>
              </p:ext>
            </p:extLst>
          </p:nvPr>
        </p:nvGraphicFramePr>
        <p:xfrm>
          <a:off x="1452282" y="3474721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622080" progId="Equation.DSMT4">
                  <p:embed/>
                </p:oleObj>
              </mc:Choice>
              <mc:Fallback>
                <p:oleObj name="Equation" r:id="rId12" imgW="977760" imgH="622080" progId="Equation.DSMT4">
                  <p:embed/>
                  <p:pic>
                    <p:nvPicPr>
                      <p:cNvPr id="50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3474721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169603"/>
              </p:ext>
            </p:extLst>
          </p:nvPr>
        </p:nvGraphicFramePr>
        <p:xfrm>
          <a:off x="1452282" y="4465321"/>
          <a:ext cx="115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609480" progId="Equation.DSMT4">
                  <p:embed/>
                </p:oleObj>
              </mc:Choice>
              <mc:Fallback>
                <p:oleObj name="Equation" r:id="rId14" imgW="1155600" imgH="609480" progId="Equation.DSMT4">
                  <p:embed/>
                  <p:pic>
                    <p:nvPicPr>
                      <p:cNvPr id="501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4465321"/>
                        <a:ext cx="1155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358068"/>
              </p:ext>
            </p:extLst>
          </p:nvPr>
        </p:nvGraphicFramePr>
        <p:xfrm>
          <a:off x="2671482" y="4457631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609480" progId="Equation.DSMT4">
                  <p:embed/>
                </p:oleObj>
              </mc:Choice>
              <mc:Fallback>
                <p:oleObj name="Equation" r:id="rId16" imgW="736560" imgH="609480" progId="Equation.DSMT4">
                  <p:embed/>
                  <p:pic>
                    <p:nvPicPr>
                      <p:cNvPr id="501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82" y="4457631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34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33400" y="1295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749160" progId="Equation.DSMT4">
                  <p:embed/>
                </p:oleObj>
              </mc:Choice>
              <mc:Fallback>
                <p:oleObj name="Equation" r:id="rId2" imgW="1396800" imgH="749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81200" y="1414244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622080" progId="Equation.DSMT4">
                  <p:embed/>
                </p:oleObj>
              </mc:Choice>
              <mc:Fallback>
                <p:oleObj name="Equation" r:id="rId4" imgW="13334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244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378666" y="1396767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622080" progId="Equation.DSMT4">
                  <p:embed/>
                </p:oleObj>
              </mc:Choice>
              <mc:Fallback>
                <p:oleObj name="Equation" r:id="rId6" imgW="825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666" y="1396767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881282" y="2632022"/>
            <a:ext cx="4034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E7E"/>
                </a:solidFill>
              </a:rPr>
              <a:t>Multiply the exponents of </a:t>
            </a:r>
            <a:r>
              <a:rPr lang="en-US" i="1" dirty="0">
                <a:solidFill>
                  <a:srgbClr val="007E7E"/>
                </a:solidFill>
              </a:rPr>
              <a:t>y </a:t>
            </a:r>
            <a:r>
              <a:rPr lang="en-US" sz="2000" dirty="0">
                <a:solidFill>
                  <a:srgbClr val="007E7E"/>
                </a:solidFill>
              </a:rPr>
              <a:t>and reduce.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13300" y="4966985"/>
            <a:ext cx="30480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This is not a real number.       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                            is not real. </a:t>
            </a: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352926"/>
              </p:ext>
            </p:extLst>
          </p:nvPr>
        </p:nvGraphicFramePr>
        <p:xfrm>
          <a:off x="4881282" y="5243815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640" imgH="507960" progId="Equation.DSMT4">
                  <p:embed/>
                </p:oleObj>
              </mc:Choice>
              <mc:Fallback>
                <p:oleObj name="Equation" r:id="rId8" imgW="15746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282" y="5243815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18733"/>
              </p:ext>
            </p:extLst>
          </p:nvPr>
        </p:nvGraphicFramePr>
        <p:xfrm>
          <a:off x="541789" y="2264678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240" imgH="952200" progId="Equation.DSMT4">
                  <p:embed/>
                </p:oleObj>
              </mc:Choice>
              <mc:Fallback>
                <p:oleObj name="Equation" r:id="rId10" imgW="20192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264678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70199"/>
              </p:ext>
            </p:extLst>
          </p:nvPr>
        </p:nvGraphicFramePr>
        <p:xfrm>
          <a:off x="2590800" y="2489433"/>
          <a:ext cx="222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280" imgH="723600" progId="Equation.DSMT4">
                  <p:embed/>
                </p:oleObj>
              </mc:Choice>
              <mc:Fallback>
                <p:oleObj name="Equation" r:id="rId12" imgW="222228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89433"/>
                        <a:ext cx="2222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15866"/>
              </p:ext>
            </p:extLst>
          </p:nvPr>
        </p:nvGraphicFramePr>
        <p:xfrm>
          <a:off x="2616666" y="3327633"/>
          <a:ext cx="87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76240" imgH="1358640" progId="Equation.DSMT4">
                  <p:embed/>
                </p:oleObj>
              </mc:Choice>
              <mc:Fallback>
                <p:oleObj name="Equation" r:id="rId14" imgW="876240" imgH="1358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666" y="3327633"/>
                        <a:ext cx="87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54218"/>
              </p:ext>
            </p:extLst>
          </p:nvPr>
        </p:nvGraphicFramePr>
        <p:xfrm>
          <a:off x="3521978" y="3336022"/>
          <a:ext cx="825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1130040" progId="Equation.DSMT4">
                  <p:embed/>
                </p:oleObj>
              </mc:Choice>
              <mc:Fallback>
                <p:oleObj name="Equation" r:id="rId16" imgW="825480" imgH="1130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78" y="3336022"/>
                        <a:ext cx="8255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576784"/>
              </p:ext>
            </p:extLst>
          </p:nvPr>
        </p:nvGraphicFramePr>
        <p:xfrm>
          <a:off x="533400" y="4800600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400" imgH="672840" progId="Equation.DSMT4">
                  <p:embed/>
                </p:oleObj>
              </mc:Choice>
              <mc:Fallback>
                <p:oleObj name="Equation" r:id="rId18" imgW="1625400" imgH="672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418137"/>
              </p:ext>
            </p:extLst>
          </p:nvPr>
        </p:nvGraphicFramePr>
        <p:xfrm>
          <a:off x="2209800" y="4800600"/>
          <a:ext cx="1346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6040" imgH="1117440" progId="Equation.DSMT4">
                  <p:embed/>
                </p:oleObj>
              </mc:Choice>
              <mc:Fallback>
                <p:oleObj name="Equation" r:id="rId20" imgW="1346040" imgH="1117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346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4622" y="1176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 can be reduced as long as the expression is real.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9094" y="3886200"/>
            <a:ext cx="34301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power rule four times.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378614" y="5269059"/>
            <a:ext cx="350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properties of negative exponents.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1430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22080" progId="Equation.DSMT4">
                  <p:embed/>
                </p:oleObj>
              </mc:Choice>
              <mc:Fallback>
                <p:oleObj name="Equation" r:id="rId2" imgW="850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1126222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80" imgH="622080" progId="Equation.DSMT4">
                  <p:embed/>
                </p:oleObj>
              </mc:Choice>
              <mc:Fallback>
                <p:oleObj name="Equation" r:id="rId4" imgW="6220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26222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57400" y="1447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91960" progId="Equation.DSMT4">
                  <p:embed/>
                </p:oleObj>
              </mc:Choice>
              <mc:Fallback>
                <p:oleObj name="Equation" r:id="rId6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243419"/>
              </p:ext>
            </p:extLst>
          </p:nvPr>
        </p:nvGraphicFramePr>
        <p:xfrm>
          <a:off x="463550" y="190500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1218960" progId="Equation.DSMT4">
                  <p:embed/>
                </p:oleObj>
              </mc:Choice>
              <mc:Fallback>
                <p:oleObj name="Equation" r:id="rId8" imgW="21715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90500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743200" y="1828800"/>
          <a:ext cx="1892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160" imgH="1562040" progId="Equation.DSMT4">
                  <p:embed/>
                </p:oleObj>
              </mc:Choice>
              <mc:Fallback>
                <p:oleObj name="Equation" r:id="rId10" imgW="1892160" imgH="1562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892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2743200" y="3505200"/>
          <a:ext cx="23368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36760" imgH="1473120" progId="Equation.DSMT4">
                  <p:embed/>
                </p:oleObj>
              </mc:Choice>
              <mc:Fallback>
                <p:oleObj name="Equation" r:id="rId12" imgW="2336760" imgH="1473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3368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743200" y="5062756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876240" progId="Equation.DSMT4">
                  <p:embed/>
                </p:oleObj>
              </mc:Choice>
              <mc:Fallback>
                <p:oleObj name="Equation" r:id="rId14" imgW="12826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62756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038600" y="5062756"/>
          <a:ext cx="114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3000" imgH="939600" progId="Equation.DSMT4">
                  <p:embed/>
                </p:oleObj>
              </mc:Choice>
              <mc:Fallback>
                <p:oleObj name="Equation" r:id="rId16" imgW="114300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56"/>
                        <a:ext cx="114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B2250B8-4A32-58A5-A3D9-B747840674DB}"/>
              </a:ext>
            </a:extLst>
          </p:cNvPr>
          <p:cNvSpPr/>
          <p:nvPr/>
        </p:nvSpPr>
        <p:spPr>
          <a:xfrm>
            <a:off x="5370546" y="4830462"/>
            <a:ext cx="2632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the exponents.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first changing it into an equivalent expression with rational exponents. Then rewrite the answer in simplified radical form. Assume that all variables represent positive real numbers.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247349"/>
              </p:ext>
            </p:extLst>
          </p:nvPr>
        </p:nvGraphicFramePr>
        <p:xfrm>
          <a:off x="533400" y="3257550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545760" progId="Equation.DSMT4">
                  <p:embed/>
                </p:oleObj>
              </mc:Choice>
              <mc:Fallback>
                <p:oleObj name="Equation" r:id="rId2" imgW="124452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57550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4C7E64B-7A83-323B-7522-8AEACAC5D5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495983"/>
              </p:ext>
            </p:extLst>
          </p:nvPr>
        </p:nvGraphicFramePr>
        <p:xfrm>
          <a:off x="3429000" y="3359150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444240" progId="Equation.DSMT4">
                  <p:embed/>
                </p:oleObj>
              </mc:Choice>
              <mc:Fallback>
                <p:oleObj name="Equation" r:id="rId4" imgW="1422360" imgH="444240" progId="Equation.DSMT4">
                  <p:embed/>
                  <p:pic>
                    <p:nvPicPr>
                      <p:cNvPr id="542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59150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4DF904-01E3-4F43-68C5-99FEBD47CB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679236"/>
              </p:ext>
            </p:extLst>
          </p:nvPr>
        </p:nvGraphicFramePr>
        <p:xfrm>
          <a:off x="6400800" y="30480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1066680" progId="Equation.DSMT4">
                  <p:embed/>
                </p:oleObj>
              </mc:Choice>
              <mc:Fallback>
                <p:oleObj name="Equation" r:id="rId6" imgW="1765080" imgH="1066680" progId="Equation.DSMT4">
                  <p:embed/>
                  <p:pic>
                    <p:nvPicPr>
                      <p:cNvPr id="553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0480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113667"/>
              </p:ext>
            </p:extLst>
          </p:nvPr>
        </p:nvGraphicFramePr>
        <p:xfrm>
          <a:off x="3854566" y="3200703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622080" progId="Equation.DSMT4">
                  <p:embed/>
                </p:oleObj>
              </mc:Choice>
              <mc:Fallback>
                <p:oleObj name="Equation" r:id="rId2" imgW="2133360" imgH="622080" progId="Equation.DSMT4">
                  <p:embed/>
                  <p:pic>
                    <p:nvPicPr>
                      <p:cNvPr id="532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566" y="3200703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1985"/>
              </p:ext>
            </p:extLst>
          </p:nvPr>
        </p:nvGraphicFramePr>
        <p:xfrm>
          <a:off x="457200" y="1258069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545760" progId="Equation.DSMT4">
                  <p:embed/>
                </p:oleObj>
              </mc:Choice>
              <mc:Fallback>
                <p:oleObj name="Equation" r:id="rId4" imgW="1244520" imgH="545760" progId="Equation.DSMT4">
                  <p:embed/>
                  <p:pic>
                    <p:nvPicPr>
                      <p:cNvPr id="532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58069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734827"/>
              </p:ext>
            </p:extLst>
          </p:nvPr>
        </p:nvGraphicFramePr>
        <p:xfrm>
          <a:off x="1752600" y="1097280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825480" progId="Equation.DSMT4">
                  <p:embed/>
                </p:oleObj>
              </mc:Choice>
              <mc:Fallback>
                <p:oleObj name="Equation" r:id="rId6" imgW="1155600" imgH="825480" progId="Equation.DSMT4">
                  <p:embed/>
                  <p:pic>
                    <p:nvPicPr>
                      <p:cNvPr id="532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097280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726912"/>
              </p:ext>
            </p:extLst>
          </p:nvPr>
        </p:nvGraphicFramePr>
        <p:xfrm>
          <a:off x="1752600" y="2036847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888840" progId="Equation.DSMT4">
                  <p:embed/>
                </p:oleObj>
              </mc:Choice>
              <mc:Fallback>
                <p:oleObj name="Equation" r:id="rId8" imgW="1054080" imgH="888840" progId="Equation.DSMT4">
                  <p:embed/>
                  <p:pic>
                    <p:nvPicPr>
                      <p:cNvPr id="532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36847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501244"/>
              </p:ext>
            </p:extLst>
          </p:nvPr>
        </p:nvGraphicFramePr>
        <p:xfrm>
          <a:off x="1752833" y="3086869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609480" progId="Equation.DSMT4">
                  <p:embed/>
                </p:oleObj>
              </mc:Choice>
              <mc:Fallback>
                <p:oleObj name="Equation" r:id="rId10" imgW="736560" imgH="609480" progId="Equation.DSMT4">
                  <p:embed/>
                  <p:pic>
                    <p:nvPicPr>
                      <p:cNvPr id="532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833" y="3086869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859698"/>
              </p:ext>
            </p:extLst>
          </p:nvPr>
        </p:nvGraphicFramePr>
        <p:xfrm>
          <a:off x="2565633" y="3289603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444240" progId="Equation.DSMT4">
                  <p:embed/>
                </p:oleObj>
              </mc:Choice>
              <mc:Fallback>
                <p:oleObj name="Equation" r:id="rId12" imgW="799920" imgH="444240" progId="Equation.DSMT4">
                  <p:embed/>
                  <p:pic>
                    <p:nvPicPr>
                      <p:cNvPr id="532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633" y="3289603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614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57200" y="1515611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444240" progId="Equation.DSMT4">
                  <p:embed/>
                </p:oleObj>
              </mc:Choice>
              <mc:Fallback>
                <p:oleObj name="Equation" r:id="rId2" imgW="14223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15611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905699" y="12954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634680" progId="Equation.DSMT4">
                  <p:embed/>
                </p:oleObj>
              </mc:Choice>
              <mc:Fallback>
                <p:oleObj name="Equation" r:id="rId4" imgW="11300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699" y="12954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905000" y="2108433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634680" progId="Equation.DSMT4">
                  <p:embed/>
                </p:oleObj>
              </mc:Choice>
              <mc:Fallback>
                <p:oleObj name="Equation" r:id="rId6" imgW="9522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08433"/>
                        <a:ext cx="95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1905000" y="2929156"/>
          <a:ext cx="96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634680" progId="Equation.DSMT4">
                  <p:embed/>
                </p:oleObj>
              </mc:Choice>
              <mc:Fallback>
                <p:oleObj name="Equation" r:id="rId8" imgW="965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29156"/>
                        <a:ext cx="965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905000" y="3733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634680" progId="Equation.DSMT4">
                  <p:embed/>
                </p:oleObj>
              </mc:Choice>
              <mc:Fallback>
                <p:oleObj name="Equation" r:id="rId10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607578" y="39288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495000" progId="Equation.DSMT4">
                  <p:embed/>
                </p:oleObj>
              </mc:Choice>
              <mc:Fallback>
                <p:oleObj name="Equation" r:id="rId12" imgW="901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578" y="39288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403929"/>
              </p:ext>
            </p:extLst>
          </p:nvPr>
        </p:nvGraphicFramePr>
        <p:xfrm>
          <a:off x="5791200" y="3601357"/>
          <a:ext cx="231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977760" progId="Equation.DSMT4">
                  <p:embed/>
                </p:oleObj>
              </mc:Choice>
              <mc:Fallback>
                <p:oleObj name="Equation" r:id="rId2" imgW="2311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01357"/>
                        <a:ext cx="2311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57200" y="14478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66680" progId="Equation.DSMT4">
                  <p:embed/>
                </p:oleObj>
              </mc:Choice>
              <mc:Fallback>
                <p:oleObj name="Equation" r:id="rId4" imgW="17650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277611" y="1286312"/>
          <a:ext cx="1231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1358640" progId="Equation.DSMT4">
                  <p:embed/>
                </p:oleObj>
              </mc:Choice>
              <mc:Fallback>
                <p:oleObj name="Equation" r:id="rId6" imgW="123156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1" y="1286312"/>
                        <a:ext cx="12319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3531066" y="1295400"/>
          <a:ext cx="105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1358640" progId="Equation.DSMT4">
                  <p:embed/>
                </p:oleObj>
              </mc:Choice>
              <mc:Fallback>
                <p:oleObj name="Equation" r:id="rId8" imgW="1054080" imgH="1358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66" y="1295400"/>
                        <a:ext cx="105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605556" y="1312178"/>
          <a:ext cx="100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1358640" progId="Equation.DSMT4">
                  <p:embed/>
                </p:oleObj>
              </mc:Choice>
              <mc:Fallback>
                <p:oleObj name="Equation" r:id="rId10" imgW="1002960" imgH="1358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1312178"/>
                        <a:ext cx="1003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638800" y="1295400"/>
          <a:ext cx="82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1358640" progId="Equation.DSMT4">
                  <p:embed/>
                </p:oleObj>
              </mc:Choice>
              <mc:Fallback>
                <p:oleObj name="Equation" r:id="rId12" imgW="82548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295400"/>
                        <a:ext cx="82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286000" y="2835945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622080" progId="Equation.DSMT4">
                  <p:embed/>
                </p:oleObj>
              </mc:Choice>
              <mc:Fallback>
                <p:oleObj name="Equation" r:id="rId14" imgW="10666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35945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394745" y="2844334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80800" imgH="622080" progId="Equation.DSMT4">
                  <p:embed/>
                </p:oleObj>
              </mc:Choice>
              <mc:Fallback>
                <p:oleObj name="Equation" r:id="rId16" imgW="11808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745" y="2844334"/>
                        <a:ext cx="118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48200" y="2835945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622080" progId="Equation.DSMT4">
                  <p:embed/>
                </p:oleObj>
              </mc:Choice>
              <mc:Fallback>
                <p:oleObj name="Equation" r:id="rId18" imgW="7491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35945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286000" y="372110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58640" imgH="622080" progId="Equation.DSMT4">
                  <p:embed/>
                </p:oleObj>
              </mc:Choice>
              <mc:Fallback>
                <p:oleObj name="Equation" r:id="rId20" imgW="1358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2110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691855" y="37211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79280" imgH="622080" progId="Equation.DSMT4">
                  <p:embed/>
                </p:oleObj>
              </mc:Choice>
              <mc:Fallback>
                <p:oleObj name="Equation" r:id="rId22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855" y="37211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3733800" y="45466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57120" imgH="558720" progId="Equation.DSMT4">
                  <p:embed/>
                </p:oleObj>
              </mc:Choice>
              <mc:Fallback>
                <p:oleObj name="Equation" r:id="rId24" imgW="125712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466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731353"/>
              </p:ext>
            </p:extLst>
          </p:nvPr>
        </p:nvGraphicFramePr>
        <p:xfrm>
          <a:off x="457200" y="1279525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Root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Radical Notation and Exponential Notation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Square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Fourth roots 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95600" y="2049011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533160" progId="Equation.DSMT4">
                  <p:embed/>
                </p:oleObj>
              </mc:Choice>
              <mc:Fallback>
                <p:oleObj name="Equation" r:id="rId2" imgW="22478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49011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95600" y="26670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533160" progId="Equation.DSMT4">
                  <p:embed/>
                </p:oleObj>
              </mc:Choice>
              <mc:Fallback>
                <p:oleObj name="Equation" r:id="rId4" imgW="22478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578717"/>
              </p:ext>
            </p:extLst>
          </p:nvPr>
        </p:nvGraphicFramePr>
        <p:xfrm>
          <a:off x="2887444" y="331015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533160" progId="Equation.DSMT4">
                  <p:embed/>
                </p:oleObj>
              </mc:Choice>
              <mc:Fallback>
                <p:oleObj name="Equation" r:id="rId6" imgW="22604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444" y="331015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912378" y="3962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533160" progId="Equation.DSMT4">
                  <p:embed/>
                </p:oleObj>
              </mc:Choice>
              <mc:Fallback>
                <p:oleObj name="Equation" r:id="rId8" imgW="2247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9624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900956" y="20574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33160" progId="Equation.DSMT4">
                  <p:embed/>
                </p:oleObj>
              </mc:Choice>
              <mc:Fallback>
                <p:oleObj name="Equation" r:id="rId10" imgW="21970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956" y="20574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791200" y="270964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79480" imgH="533160" progId="Equation.DSMT4">
                  <p:embed/>
                </p:oleObj>
              </mc:Choice>
              <mc:Fallback>
                <p:oleObj name="Equation" r:id="rId12" imgW="26794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0964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867400" y="3302466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50880" imgH="533160" progId="Equation.DSMT4">
                  <p:embed/>
                </p:oleObj>
              </mc:Choice>
              <mc:Fallback>
                <p:oleObj name="Equation" r:id="rId14" imgW="24508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02466"/>
                        <a:ext cx="245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2">
            <a:extLst>
              <a:ext uri="{FF2B5EF4-FFF2-40B4-BE49-F238E27FC236}">
                <a16:creationId xmlns:a16="http://schemas.microsoft.com/office/drawing/2014/main" id="{F4608602-2BFE-0F9D-DED4-3F09E3032C3A}"/>
              </a:ext>
            </a:extLst>
          </p:cNvPr>
          <p:cNvSpPr txBox="1">
            <a:spLocks/>
          </p:cNvSpPr>
          <p:nvPr/>
        </p:nvSpPr>
        <p:spPr>
          <a:xfrm>
            <a:off x="3012677" y="4605556"/>
            <a:ext cx="2878418" cy="663054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</a:t>
            </a:r>
            <a:r>
              <a:rPr lang="en-US" i="1" dirty="0"/>
              <a:t> </a:t>
            </a:r>
            <a:r>
              <a:rPr lang="en-US" dirty="0"/>
              <a:t>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Evaluate the following expressions using a TI-84 Plus graphing calculator.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dirty="0"/>
              <a:t>                                              b.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a. 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077528"/>
              </p:ext>
            </p:extLst>
          </p:nvPr>
        </p:nvGraphicFramePr>
        <p:xfrm>
          <a:off x="947956" y="2167622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634680" progId="Equation.DSMT4">
                  <p:embed/>
                </p:oleObj>
              </mc:Choice>
              <mc:Fallback>
                <p:oleObj name="Equation" r:id="rId2" imgW="6984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167622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485474"/>
              </p:ext>
            </p:extLst>
          </p:nvPr>
        </p:nvGraphicFramePr>
        <p:xfrm>
          <a:off x="1968500" y="3352800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634680" progId="Equation.DSMT4">
                  <p:embed/>
                </p:oleObj>
              </mc:Choice>
              <mc:Fallback>
                <p:oleObj name="Equation" r:id="rId4" imgW="698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352800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1382" y="4757956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7DE88842-C496-2851-B8B2-23BB68D0F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344117"/>
              </p:ext>
            </p:extLst>
          </p:nvPr>
        </p:nvGraphicFramePr>
        <p:xfrm>
          <a:off x="5181600" y="2167622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634680" progId="Equation.DSMT4">
                  <p:embed/>
                </p:oleObj>
              </mc:Choice>
              <mc:Fallback>
                <p:oleObj name="Equation" r:id="rId6" imgW="533160" imgH="6346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67622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2723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776517" y="112622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838080" progId="Equation.DSMT4">
                  <p:embed/>
                </p:oleObj>
              </mc:Choice>
              <mc:Fallback>
                <p:oleObj name="Equation" r:id="rId3" imgW="368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517" y="112622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2971800"/>
            <a:ext cx="332168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 startAt="2"/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759542"/>
              </p:ext>
            </p:extLst>
          </p:nvPr>
        </p:nvGraphicFramePr>
        <p:xfrm>
          <a:off x="2209800" y="1219200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634680" progId="Equation.DSMT4">
                  <p:embed/>
                </p:oleObj>
              </mc:Choice>
              <mc:Fallback>
                <p:oleObj name="Equation" r:id="rId2" imgW="53316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19200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9" y="2529840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5">
            <a:extLst>
              <a:ext uri="{FF2B5EF4-FFF2-40B4-BE49-F238E27FC236}">
                <a16:creationId xmlns:a16="http://schemas.microsoft.com/office/drawing/2014/main" id="{F05DC57A-38C2-7934-AA81-DE70E7FD23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581400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8F7D028E-A4FC-8AAF-97C8-0804554BE9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452843"/>
              </p:ext>
            </p:extLst>
          </p:nvPr>
        </p:nvGraphicFramePr>
        <p:xfrm>
          <a:off x="6819900" y="28956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838080" progId="Equation.DSMT4">
                  <p:embed/>
                </p:oleObj>
              </mc:Choice>
              <mc:Fallback>
                <p:oleObj name="Equation" r:id="rId6" imgW="342720" imgH="8380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2895600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81200"/>
            <a:ext cx="330031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Notation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then               (assuming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is a real number). </a:t>
            </a:r>
          </a:p>
          <a:p>
            <a:r>
              <a:rPr lang="en-US" dirty="0">
                <a:solidFill>
                  <a:srgbClr val="000000"/>
                </a:solidFill>
              </a:rPr>
              <a:t>The expression        is called a </a:t>
            </a:r>
            <a:r>
              <a:rPr lang="en-US" b="1" dirty="0">
                <a:solidFill>
                  <a:srgbClr val="C00000"/>
                </a:solidFill>
              </a:rPr>
              <a:t>radical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</a:rPr>
              <a:t>radical sign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index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radicand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If no index is given, it is understood to be 2. For </a:t>
            </a:r>
          </a:p>
          <a:p>
            <a:r>
              <a:rPr lang="en-US" dirty="0">
                <a:solidFill>
                  <a:srgbClr val="000000"/>
                </a:solidFill>
              </a:rPr>
              <a:t>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900632"/>
              </p:ext>
            </p:extLst>
          </p:nvPr>
        </p:nvGraphicFramePr>
        <p:xfrm>
          <a:off x="5854700" y="1562100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647640" progId="Equation.DSMT4">
                  <p:embed/>
                </p:oleObj>
              </mc:Choice>
              <mc:Fallback>
                <p:oleObj name="Equation" r:id="rId2" imgW="115560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1562100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685479"/>
              </p:ext>
            </p:extLst>
          </p:nvPr>
        </p:nvGraphicFramePr>
        <p:xfrm>
          <a:off x="508000" y="22098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098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709997"/>
              </p:ext>
            </p:extLst>
          </p:nvPr>
        </p:nvGraphicFramePr>
        <p:xfrm>
          <a:off x="2759978" y="268377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400" imgH="444240" progId="Equation.DSMT4">
                  <p:embed/>
                </p:oleObj>
              </mc:Choice>
              <mc:Fallback>
                <p:oleObj name="Equation" r:id="rId6" imgW="482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78" y="2683778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301330"/>
              </p:ext>
            </p:extLst>
          </p:nvPr>
        </p:nvGraphicFramePr>
        <p:xfrm>
          <a:off x="2256056" y="3217178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444240" progId="Equation.DSMT4">
                  <p:embed/>
                </p:oleObj>
              </mc:Choice>
              <mc:Fallback>
                <p:oleObj name="Equation" r:id="rId7" imgW="457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056" y="3217178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518578"/>
              </p:ext>
            </p:extLst>
          </p:nvPr>
        </p:nvGraphicFramePr>
        <p:xfrm>
          <a:off x="1905000" y="5105400"/>
          <a:ext cx="1955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55520" imgH="647640" progId="Equation.DSMT4">
                  <p:embed/>
                </p:oleObj>
              </mc:Choice>
              <mc:Fallback>
                <p:oleObj name="Equation" r:id="rId9" imgW="195552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1955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Note: Special Notes about the Index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12520"/>
            <a:ext cx="8229600" cy="453662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expression       (or      ) to be a real number (assuming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 greater than 1):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nonnegative,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can be any index,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must be odd. 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even, then       is not a real number.)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3E48AFD5-13B9-916F-681E-79E4372EE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7967"/>
              </p:ext>
            </p:extLst>
          </p:nvPr>
        </p:nvGraphicFramePr>
        <p:xfrm>
          <a:off x="6096000" y="36576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444240" progId="Equation.DSMT4">
                  <p:embed/>
                </p:oleObj>
              </mc:Choice>
              <mc:Fallback>
                <p:oleObj name="Equation" r:id="rId2" imgW="482400" imgH="444240" progId="Equation.DSMT4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576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163C08D-77EA-A3ED-12FB-9F79904902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986199"/>
              </p:ext>
            </p:extLst>
          </p:nvPr>
        </p:nvGraphicFramePr>
        <p:xfrm>
          <a:off x="3276600" y="166833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368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68332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5A8B1D-31D8-9585-EABA-4BF06F48A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334969"/>
              </p:ext>
            </p:extLst>
          </p:nvPr>
        </p:nvGraphicFramePr>
        <p:xfrm>
          <a:off x="4267200" y="1490532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622080" progId="Equation.DSMT4">
                  <p:embed/>
                </p:oleObj>
              </mc:Choice>
              <mc:Fallback>
                <p:oleObj name="Equation" r:id="rId5" imgW="368280" imgH="622080" progId="Equation.DSMT4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90532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299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because </a:t>
            </a:r>
            <a:r>
              <a:rPr lang="en-US" dirty="0">
                <a:solidFill>
                  <a:srgbClr val="00007E"/>
                </a:solidFill>
              </a:rPr>
              <a:t>7</a:t>
            </a:r>
            <a:r>
              <a:rPr lang="en-US" baseline="30000" dirty="0">
                <a:solidFill>
                  <a:srgbClr val="00007E"/>
                </a:solidFill>
              </a:rPr>
              <a:t>2</a:t>
            </a:r>
            <a:r>
              <a:rPr lang="en-US" dirty="0">
                <a:solidFill>
                  <a:srgbClr val="00007E"/>
                </a:solidFill>
              </a:rPr>
              <a:t> = 49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33400" y="10835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622080" progId="Equation.DSMT4">
                  <p:embed/>
                </p:oleObj>
              </mc:Choice>
              <mc:Fallback>
                <p:oleObj name="Equation" r:id="rId2" imgW="977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83578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583422" y="1270233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444240" progId="Equation.DSMT4">
                  <p:embed/>
                </p:oleObj>
              </mc:Choice>
              <mc:Fallback>
                <p:oleObj name="Equation" r:id="rId4" imgW="939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270233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15967" y="13883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330120" progId="Equation.DSMT4">
                  <p:embed/>
                </p:oleObj>
              </mc:Choice>
              <mc:Fallback>
                <p:oleObj name="Equation" r:id="rId6" imgW="5713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967" y="13883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2011" y="2133600"/>
            <a:ext cx="2566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because </a:t>
            </a:r>
            <a:r>
              <a:rPr lang="en-US" sz="2800" dirty="0">
                <a:solidFill>
                  <a:srgbClr val="00007E"/>
                </a:solidFill>
              </a:rPr>
              <a:t>3</a:t>
            </a:r>
            <a:r>
              <a:rPr lang="en-US" sz="2800" baseline="30000" dirty="0">
                <a:solidFill>
                  <a:srgbClr val="00007E"/>
                </a:solidFill>
              </a:rPr>
              <a:t>4</a:t>
            </a:r>
            <a:r>
              <a:rPr lang="en-US" sz="2800" dirty="0">
                <a:solidFill>
                  <a:srgbClr val="00007E"/>
                </a:solidFill>
              </a:rPr>
              <a:t> = 81</a:t>
            </a:r>
            <a:r>
              <a:rPr lang="en-US" sz="2800" dirty="0"/>
              <a:t>.</a:t>
            </a:r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33400" y="1938556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622080" progId="Equation.DSMT4">
                  <p:embed/>
                </p:oleObj>
              </mc:Choice>
              <mc:Fallback>
                <p:oleObj name="Equation" r:id="rId8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38556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600200" y="215037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444240" progId="Equation.DSMT4">
                  <p:embed/>
                </p:oleObj>
              </mc:Choice>
              <mc:Fallback>
                <p:oleObj name="Equation" r:id="rId10" imgW="927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037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582411" y="2268989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330120" progId="Equation.DSMT4">
                  <p:embed/>
                </p:oleObj>
              </mc:Choice>
              <mc:Fallback>
                <p:oleObj name="Equation" r:id="rId12" imgW="5587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268989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33400" y="2895600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672840" progId="Equation.DSMT4">
                  <p:embed/>
                </p:oleObj>
              </mc:Choice>
              <mc:Fallback>
                <p:oleObj name="Equation" r:id="rId14" imgW="128268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879833" y="3048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160" imgH="444240" progId="Equation.DSMT4">
                  <p:embed/>
                </p:oleObj>
              </mc:Choice>
              <mc:Fallback>
                <p:oleObj name="Equation" r:id="rId16" imgW="9651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0480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942322" y="3174534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0" imgH="330120" progId="Equation.DSMT4">
                  <p:embed/>
                </p:oleObj>
              </mc:Choice>
              <mc:Fallback>
                <p:oleObj name="Equation" r:id="rId18" imgW="7743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22" y="3174534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01649"/>
              </p:ext>
            </p:extLst>
          </p:nvPr>
        </p:nvGraphicFramePr>
        <p:xfrm>
          <a:off x="3785532" y="3022833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95480" imgH="533160" progId="Equation.DSMT4">
                  <p:embed/>
                </p:oleObj>
              </mc:Choice>
              <mc:Fallback>
                <p:oleObj name="Equation" r:id="rId20" imgW="289548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532" y="3022833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304755" y="39624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720960" imgH="533160" progId="Equation.DSMT4">
                  <p:embed/>
                </p:oleObj>
              </mc:Choice>
              <mc:Fallback>
                <p:oleObj name="Equation" r:id="rId22" imgW="37209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755" y="39624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208789" y="4868411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not a real number</a:t>
            </a:r>
            <a:r>
              <a:rPr lang="en-US" sz="2800" dirty="0"/>
              <a:t>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30960" y="5267953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Any even root of a negative number is not a real number. </a:t>
            </a:r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546100" y="3810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44440" imgH="672840" progId="Equation.DSMT4">
                  <p:embed/>
                </p:oleObj>
              </mc:Choice>
              <mc:Fallback>
                <p:oleObj name="Equation" r:id="rId24" imgW="2044440" imgH="672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10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2650222" y="39624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26920" imgH="444240" progId="Equation.DSMT4">
                  <p:embed/>
                </p:oleObj>
              </mc:Choice>
              <mc:Fallback>
                <p:oleObj name="Equation" r:id="rId26" imgW="172692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9624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4427989" y="4098022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38080" imgH="330120" progId="Equation.DSMT4">
                  <p:embed/>
                </p:oleObj>
              </mc:Choice>
              <mc:Fallback>
                <p:oleObj name="Equation" r:id="rId28" imgW="8380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4098022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3400" y="4724400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460160" imgH="672840" progId="Equation.DSMT4">
                  <p:embed/>
                </p:oleObj>
              </mc:Choice>
              <mc:Fallback>
                <p:oleObj name="Equation" r:id="rId30" imgW="14601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057400" y="48768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3000" imgH="444240" progId="Equation.DSMT4">
                  <p:embed/>
                </p:oleObj>
              </mc:Choice>
              <mc:Fallback>
                <p:oleObj name="Equation" r:id="rId32" imgW="1143000" imgH="4442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nonzero real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rational numbers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1: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any real number.)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0: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0)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rule: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∙</a:t>
            </a:r>
            <a:r>
              <a:rPr lang="en-US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 </a:t>
            </a:r>
            <a:r>
              <a:rPr lang="en-US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rule: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Summary of the Rules for Exponents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82233"/>
              </p:ext>
            </p:extLst>
          </p:nvPr>
        </p:nvGraphicFramePr>
        <p:xfrm>
          <a:off x="3733800" y="3962400"/>
          <a:ext cx="1473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876240" progId="Equation.DSMT4">
                  <p:embed/>
                </p:oleObj>
              </mc:Choice>
              <mc:Fallback>
                <p:oleObj name="Equation" r:id="rId2" imgW="147312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62400"/>
                        <a:ext cx="1473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Negative exponents: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rule: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product: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2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quotient: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Summary of the Rules for Exponents (cont.)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632795"/>
              </p:ext>
            </p:extLst>
          </p:nvPr>
        </p:nvGraphicFramePr>
        <p:xfrm>
          <a:off x="4064000" y="13716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880" imgH="838080" progId="Equation.DSMT4">
                  <p:embed/>
                </p:oleObj>
              </mc:Choice>
              <mc:Fallback>
                <p:oleObj name="Equation" r:id="rId2" imgW="266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13716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185354"/>
              </p:ext>
            </p:extLst>
          </p:nvPr>
        </p:nvGraphicFramePr>
        <p:xfrm>
          <a:off x="2809060" y="1979613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960" imgH="634680" progId="Equation.DSMT4">
                  <p:embed/>
                </p:oleObj>
              </mc:Choice>
              <mc:Fallback>
                <p:oleObj name="Equation" r:id="rId4" imgW="165096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060" y="1979613"/>
                        <a:ext cx="1651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898890"/>
              </p:ext>
            </p:extLst>
          </p:nvPr>
        </p:nvGraphicFramePr>
        <p:xfrm>
          <a:off x="4000500" y="254000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533160" progId="Equation.DSMT4">
                  <p:embed/>
                </p:oleObj>
              </mc:Choice>
              <mc:Fallback>
                <p:oleObj name="Equation" r:id="rId6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540000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569867"/>
              </p:ext>
            </p:extLst>
          </p:nvPr>
        </p:nvGraphicFramePr>
        <p:xfrm>
          <a:off x="4108450" y="3041650"/>
          <a:ext cx="1524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880" imgH="1002960" progId="Equation.DSMT4">
                  <p:embed/>
                </p:oleObj>
              </mc:Choice>
              <mc:Fallback>
                <p:oleObj name="Equation" r:id="rId8" imgW="152388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3041650"/>
                        <a:ext cx="1524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is any integer,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a real number,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 radical notation: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Definition: The General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en-US" i="1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899266"/>
              </p:ext>
            </p:extLst>
          </p:nvPr>
        </p:nvGraphicFramePr>
        <p:xfrm>
          <a:off x="8229600" y="16002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622080" progId="Equation.DSMT4">
                  <p:embed/>
                </p:oleObj>
              </mc:Choice>
              <mc:Fallback>
                <p:oleObj name="Equation" r:id="rId3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16002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180469"/>
              </p:ext>
            </p:extLst>
          </p:nvPr>
        </p:nvGraphicFramePr>
        <p:xfrm>
          <a:off x="3369734" y="2716230"/>
          <a:ext cx="2921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20680" imgH="749160" progId="Equation.DSMT4">
                  <p:embed/>
                </p:oleObj>
              </mc:Choice>
              <mc:Fallback>
                <p:oleObj name="Equation" r:id="rId5" imgW="292068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2716230"/>
                        <a:ext cx="2921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69734" y="3708399"/>
          <a:ext cx="274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43200" imgH="749160" progId="Equation.DSMT4">
                  <p:embed/>
                </p:oleObj>
              </mc:Choice>
              <mc:Fallback>
                <p:oleObj name="Equation" r:id="rId7" imgW="27432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3708399"/>
                        <a:ext cx="2743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each variable represents a positive real number. Each expression is changed to an equivalent expression in either radical or exponential notation.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Converting from Exponential Notation to Radical Notation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0" y="302889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3, is the denominator in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09091" y="37908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3, is not affected by the exponent.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31801" y="46860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−1 is the understood coefficient. 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41789" y="2726422"/>
          <a:ext cx="850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34680" progId="Equation.DSMT4">
                  <p:embed/>
                </p:oleObj>
              </mc:Choice>
              <mc:Fallback>
                <p:oleObj name="Equation" r:id="rId2" imgW="850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726422"/>
                        <a:ext cx="850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447800" y="28956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495000" progId="Equation.DSMT4">
                  <p:embed/>
                </p:oleObj>
              </mc:Choice>
              <mc:Fallback>
                <p:oleObj name="Equation" r:id="rId4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33400" y="3505200"/>
          <a:ext cx="102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634680" progId="Equation.DSMT4">
                  <p:embed/>
                </p:oleObj>
              </mc:Choice>
              <mc:Fallback>
                <p:oleObj name="Equation" r:id="rId6" imgW="10285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02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676400" y="3674378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495000" progId="Equation.DSMT4">
                  <p:embed/>
                </p:oleObj>
              </mc:Choice>
              <mc:Fallback>
                <p:oleObj name="Equation" r:id="rId8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74378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533400" y="4419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622080" progId="Equation.DSMT4">
                  <p:embed/>
                </p:oleObj>
              </mc:Choice>
              <mc:Fallback>
                <p:oleObj name="Equation" r:id="rId10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676400" y="4572000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495000" progId="Equation.DSMT4">
                  <p:embed/>
                </p:oleObj>
              </mc:Choice>
              <mc:Fallback>
                <p:oleObj name="Equation" r:id="rId12" imgW="11174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822</Words>
  <Application>Microsoft Office PowerPoint</Application>
  <PresentationFormat>On-screen Show (4:3)</PresentationFormat>
  <Paragraphs>104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 Math</vt:lpstr>
      <vt:lpstr>Office Theme</vt:lpstr>
      <vt:lpstr>Equation</vt:lpstr>
      <vt:lpstr>Section 15.3</vt:lpstr>
      <vt:lpstr>nth Roots </vt:lpstr>
      <vt:lpstr>Definition: Radical Notation </vt:lpstr>
      <vt:lpstr>Note: Special Notes about the Index n </vt:lpstr>
      <vt:lpstr>Example 1: Evaluating nth Roots </vt:lpstr>
      <vt:lpstr>Properties: Summary of the Rules for Exponents</vt:lpstr>
      <vt:lpstr>Properties: Summary of the Rules for Exponents (cont.)</vt:lpstr>
      <vt:lpstr>Definition: The General Form a^(m/n)</vt:lpstr>
      <vt:lpstr>Example 2: Converting from Exponential Notation to Radical Notation</vt:lpstr>
      <vt:lpstr>Example 2: Converting from Exponential Notation to Radical Notation (cont.)</vt:lpstr>
      <vt:lpstr>Attention!</vt:lpstr>
      <vt:lpstr>Example 3: Simplifying Expressions with Rational Exponents </vt:lpstr>
      <vt:lpstr>Example 3: Simplifying Expressions with Rational Exponents (cont.)</vt:lpstr>
      <vt:lpstr>Example 3: Simplifying Expressions with Rational Exponents (cont.)</vt:lpstr>
      <vt:lpstr>Example 3: Simplifying Expressions with Rational Exponents (cont.)</vt:lpstr>
      <vt:lpstr>Example 4: Simplifying Radical Notation by Changing to Exponential Notation</vt:lpstr>
      <vt:lpstr>Example 4: Simplifying Radical Notation by Changing to Exponential Notation (cont.)</vt:lpstr>
      <vt:lpstr>Example 4: Simplifying Radical Notation by Changing to Exponential Notation (cont.)</vt:lpstr>
      <vt:lpstr>Example 4: Simplifying Radical Notation by Changing to Exponential Notation (cont.)</vt:lpstr>
      <vt:lpstr>Example 5: Evaluating Rational Exponents using a Calculator </vt:lpstr>
      <vt:lpstr>Example 5: Evaluating Rational Exponents using a Calculator (cont.)</vt:lpstr>
      <vt:lpstr>Example 5: Evaluating Rational Exponents using a Calculator (cont.)</vt:lpstr>
      <vt:lpstr>Example 5: Evaluating Rational Exponents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133</cp:revision>
  <dcterms:created xsi:type="dcterms:W3CDTF">2013-04-26T14:43:13Z</dcterms:created>
  <dcterms:modified xsi:type="dcterms:W3CDTF">2023-06-23T12:51:29Z</dcterms:modified>
</cp:coreProperties>
</file>