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handoutMasterIdLst>
    <p:handoutMasterId r:id="rId27"/>
  </p:handoutMasterIdLst>
  <p:sldIdLst>
    <p:sldId id="256" r:id="rId2"/>
    <p:sldId id="260" r:id="rId3"/>
    <p:sldId id="261" r:id="rId4"/>
    <p:sldId id="262" r:id="rId5"/>
    <p:sldId id="264" r:id="rId6"/>
    <p:sldId id="265" r:id="rId7"/>
    <p:sldId id="267" r:id="rId8"/>
    <p:sldId id="268" r:id="rId9"/>
    <p:sldId id="269" r:id="rId10"/>
    <p:sldId id="284" r:id="rId11"/>
    <p:sldId id="270" r:id="rId12"/>
    <p:sldId id="271" r:id="rId13"/>
    <p:sldId id="285" r:id="rId14"/>
    <p:sldId id="273" r:id="rId15"/>
    <p:sldId id="274" r:id="rId16"/>
    <p:sldId id="275" r:id="rId17"/>
    <p:sldId id="276" r:id="rId18"/>
    <p:sldId id="277" r:id="rId19"/>
    <p:sldId id="278" r:id="rId20"/>
    <p:sldId id="279" r:id="rId21"/>
    <p:sldId id="280" r:id="rId22"/>
    <p:sldId id="281" r:id="rId23"/>
    <p:sldId id="282" r:id="rId24"/>
    <p:sldId id="283"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976" userDrawn="1">
          <p15:clr>
            <a:srgbClr val="A4A3A4"/>
          </p15:clr>
        </p15:guide>
        <p15:guide id="2" pos="1488"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cmAuthor id="2" name="Belloit, Nicholas G" initials="BNG [2]" lastIdx="1" clrIdx="1"/>
  <p:cmAuthor id="3" name="Belloit, Nicholas G" initials="BNG [3]" lastIdx="1" clrIdx="2"/>
  <p:cmAuthor id="4" name="Belloit, Nicholas G" initials="BNG [4]" lastIdx="1" clrIdx="3"/>
  <p:cmAuthor id="5" name="Belloit, Nicholas G" initials="BNG [5]" lastIdx="1" clrIdx="4"/>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66092"/>
    <a:srgbClr val="1F497D"/>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06" autoAdjust="0"/>
    <p:restoredTop sz="94709" autoAdjust="0"/>
  </p:normalViewPr>
  <p:slideViewPr>
    <p:cSldViewPr>
      <p:cViewPr varScale="1">
        <p:scale>
          <a:sx n="111" d="100"/>
          <a:sy n="111" d="100"/>
        </p:scale>
        <p:origin x="1368" y="96"/>
      </p:cViewPr>
      <p:guideLst>
        <p:guide orient="horz" pos="2976"/>
        <p:guide pos="1488"/>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6/23/2023</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46626721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BCBE072-D919-4907-B390-42F2278DAD2D}" type="datetimeFigureOut">
              <a:rPr lang="en-US" smtClean="0"/>
              <a:pPr/>
              <a:t>6/23/2023</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0803261-D02F-4FEF-8D2D-C2ED839A40DE}" type="slidenum">
              <a:rPr lang="en-US" smtClean="0"/>
              <a:pPr/>
              <a:t>‹#›</a:t>
            </a:fld>
            <a:endParaRPr lang="en-US" dirty="0"/>
          </a:p>
        </p:txBody>
      </p:sp>
    </p:spTree>
    <p:extLst>
      <p:ext uri="{BB962C8B-B14F-4D97-AF65-F5344CB8AC3E}">
        <p14:creationId xmlns:p14="http://schemas.microsoft.com/office/powerpoint/2010/main" val="32865477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4"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5"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sp>
        <p:nvSpPr>
          <p:cNvPr id="16"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7"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18" name="Picture 1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sp>
        <p:nvSpPr>
          <p:cNvPr id="10"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6"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17" name="Straight Connector 1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9" name="Picture 1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572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8.wmf"/><Relationship Id="rId2" Type="http://schemas.openxmlformats.org/officeDocument/2006/relationships/oleObject" Target="../embeddings/oleObject47.bin"/><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9.wmf"/><Relationship Id="rId2" Type="http://schemas.openxmlformats.org/officeDocument/2006/relationships/oleObject" Target="../embeddings/oleObject48.bin"/><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oleObject" Target="../embeddings/oleObject52.bin"/><Relationship Id="rId13" Type="http://schemas.openxmlformats.org/officeDocument/2006/relationships/image" Target="../media/image55.wmf"/><Relationship Id="rId3" Type="http://schemas.openxmlformats.org/officeDocument/2006/relationships/image" Target="../media/image50.wmf"/><Relationship Id="rId7" Type="http://schemas.openxmlformats.org/officeDocument/2006/relationships/image" Target="../media/image52.wmf"/><Relationship Id="rId12" Type="http://schemas.openxmlformats.org/officeDocument/2006/relationships/oleObject" Target="../embeddings/oleObject54.bin"/><Relationship Id="rId2" Type="http://schemas.openxmlformats.org/officeDocument/2006/relationships/oleObject" Target="../embeddings/oleObject49.bin"/><Relationship Id="rId1" Type="http://schemas.openxmlformats.org/officeDocument/2006/relationships/slideLayout" Target="../slideLayouts/slideLayout2.xml"/><Relationship Id="rId6" Type="http://schemas.openxmlformats.org/officeDocument/2006/relationships/oleObject" Target="../embeddings/oleObject51.bin"/><Relationship Id="rId11" Type="http://schemas.openxmlformats.org/officeDocument/2006/relationships/image" Target="../media/image54.wmf"/><Relationship Id="rId5" Type="http://schemas.openxmlformats.org/officeDocument/2006/relationships/image" Target="../media/image51.wmf"/><Relationship Id="rId15" Type="http://schemas.openxmlformats.org/officeDocument/2006/relationships/image" Target="../media/image56.wmf"/><Relationship Id="rId10" Type="http://schemas.openxmlformats.org/officeDocument/2006/relationships/oleObject" Target="../embeddings/oleObject53.bin"/><Relationship Id="rId4" Type="http://schemas.openxmlformats.org/officeDocument/2006/relationships/oleObject" Target="../embeddings/oleObject50.bin"/><Relationship Id="rId9" Type="http://schemas.openxmlformats.org/officeDocument/2006/relationships/image" Target="../media/image53.wmf"/><Relationship Id="rId14" Type="http://schemas.openxmlformats.org/officeDocument/2006/relationships/oleObject" Target="../embeddings/oleObject55.bin"/></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oleObject" Target="../embeddings/oleObject59.bin"/><Relationship Id="rId13" Type="http://schemas.openxmlformats.org/officeDocument/2006/relationships/image" Target="../media/image62.wmf"/><Relationship Id="rId18" Type="http://schemas.openxmlformats.org/officeDocument/2006/relationships/oleObject" Target="../embeddings/oleObject64.bin"/><Relationship Id="rId26" Type="http://schemas.openxmlformats.org/officeDocument/2006/relationships/oleObject" Target="../embeddings/oleObject68.bin"/><Relationship Id="rId3" Type="http://schemas.openxmlformats.org/officeDocument/2006/relationships/image" Target="../media/image57.wmf"/><Relationship Id="rId21" Type="http://schemas.openxmlformats.org/officeDocument/2006/relationships/image" Target="../media/image66.wmf"/><Relationship Id="rId7" Type="http://schemas.openxmlformats.org/officeDocument/2006/relationships/image" Target="../media/image59.wmf"/><Relationship Id="rId12" Type="http://schemas.openxmlformats.org/officeDocument/2006/relationships/oleObject" Target="../embeddings/oleObject61.bin"/><Relationship Id="rId17" Type="http://schemas.openxmlformats.org/officeDocument/2006/relationships/image" Target="../media/image64.wmf"/><Relationship Id="rId25" Type="http://schemas.openxmlformats.org/officeDocument/2006/relationships/image" Target="../media/image68.wmf"/><Relationship Id="rId2" Type="http://schemas.openxmlformats.org/officeDocument/2006/relationships/oleObject" Target="../embeddings/oleObject56.bin"/><Relationship Id="rId16" Type="http://schemas.openxmlformats.org/officeDocument/2006/relationships/oleObject" Target="../embeddings/oleObject63.bin"/><Relationship Id="rId20" Type="http://schemas.openxmlformats.org/officeDocument/2006/relationships/oleObject" Target="../embeddings/oleObject65.bin"/><Relationship Id="rId1" Type="http://schemas.openxmlformats.org/officeDocument/2006/relationships/slideLayout" Target="../slideLayouts/slideLayout2.xml"/><Relationship Id="rId6" Type="http://schemas.openxmlformats.org/officeDocument/2006/relationships/oleObject" Target="../embeddings/oleObject58.bin"/><Relationship Id="rId11" Type="http://schemas.openxmlformats.org/officeDocument/2006/relationships/image" Target="../media/image61.wmf"/><Relationship Id="rId24" Type="http://schemas.openxmlformats.org/officeDocument/2006/relationships/oleObject" Target="../embeddings/oleObject67.bin"/><Relationship Id="rId5" Type="http://schemas.openxmlformats.org/officeDocument/2006/relationships/image" Target="../media/image58.wmf"/><Relationship Id="rId15" Type="http://schemas.openxmlformats.org/officeDocument/2006/relationships/image" Target="../media/image63.wmf"/><Relationship Id="rId23" Type="http://schemas.openxmlformats.org/officeDocument/2006/relationships/image" Target="../media/image67.wmf"/><Relationship Id="rId10" Type="http://schemas.openxmlformats.org/officeDocument/2006/relationships/oleObject" Target="../embeddings/oleObject60.bin"/><Relationship Id="rId19" Type="http://schemas.openxmlformats.org/officeDocument/2006/relationships/image" Target="../media/image65.wmf"/><Relationship Id="rId4" Type="http://schemas.openxmlformats.org/officeDocument/2006/relationships/oleObject" Target="../embeddings/oleObject57.bin"/><Relationship Id="rId9" Type="http://schemas.openxmlformats.org/officeDocument/2006/relationships/image" Target="../media/image60.wmf"/><Relationship Id="rId14" Type="http://schemas.openxmlformats.org/officeDocument/2006/relationships/oleObject" Target="../embeddings/oleObject62.bin"/><Relationship Id="rId22" Type="http://schemas.openxmlformats.org/officeDocument/2006/relationships/oleObject" Target="../embeddings/oleObject66.bin"/><Relationship Id="rId27" Type="http://schemas.openxmlformats.org/officeDocument/2006/relationships/image" Target="../media/image69.wmf"/></Relationships>
</file>

<file path=ppt/slides/_rels/slide15.xml.rels><?xml version="1.0" encoding="UTF-8" standalone="yes"?>
<Relationships xmlns="http://schemas.openxmlformats.org/package/2006/relationships"><Relationship Id="rId8" Type="http://schemas.openxmlformats.org/officeDocument/2006/relationships/oleObject" Target="../embeddings/oleObject72.bin"/><Relationship Id="rId13" Type="http://schemas.openxmlformats.org/officeDocument/2006/relationships/image" Target="../media/image74.wmf"/><Relationship Id="rId3" Type="http://schemas.openxmlformats.org/officeDocument/2006/relationships/image" Target="../media/image70.wmf"/><Relationship Id="rId7" Type="http://schemas.openxmlformats.org/officeDocument/2006/relationships/image" Target="../media/image72.wmf"/><Relationship Id="rId12" Type="http://schemas.openxmlformats.org/officeDocument/2006/relationships/oleObject" Target="../embeddings/oleObject75.bin"/><Relationship Id="rId2" Type="http://schemas.openxmlformats.org/officeDocument/2006/relationships/oleObject" Target="../embeddings/oleObject69.bin"/><Relationship Id="rId1" Type="http://schemas.openxmlformats.org/officeDocument/2006/relationships/slideLayout" Target="../slideLayouts/slideLayout2.xml"/><Relationship Id="rId6" Type="http://schemas.openxmlformats.org/officeDocument/2006/relationships/oleObject" Target="../embeddings/oleObject71.bin"/><Relationship Id="rId11" Type="http://schemas.openxmlformats.org/officeDocument/2006/relationships/oleObject" Target="../embeddings/oleObject74.bin"/><Relationship Id="rId5" Type="http://schemas.openxmlformats.org/officeDocument/2006/relationships/image" Target="../media/image71.wmf"/><Relationship Id="rId15" Type="http://schemas.openxmlformats.org/officeDocument/2006/relationships/image" Target="../media/image75.wmf"/><Relationship Id="rId10" Type="http://schemas.openxmlformats.org/officeDocument/2006/relationships/oleObject" Target="../embeddings/oleObject73.bin"/><Relationship Id="rId4" Type="http://schemas.openxmlformats.org/officeDocument/2006/relationships/oleObject" Target="../embeddings/oleObject70.bin"/><Relationship Id="rId9" Type="http://schemas.openxmlformats.org/officeDocument/2006/relationships/image" Target="../media/image73.wmf"/><Relationship Id="rId14" Type="http://schemas.openxmlformats.org/officeDocument/2006/relationships/oleObject" Target="../embeddings/oleObject76.bin"/></Relationships>
</file>

<file path=ppt/slides/_rels/slide16.xml.rels><?xml version="1.0" encoding="UTF-8" standalone="yes"?>
<Relationships xmlns="http://schemas.openxmlformats.org/package/2006/relationships"><Relationship Id="rId8" Type="http://schemas.openxmlformats.org/officeDocument/2006/relationships/oleObject" Target="../embeddings/oleObject80.bin"/><Relationship Id="rId13" Type="http://schemas.openxmlformats.org/officeDocument/2006/relationships/image" Target="../media/image81.wmf"/><Relationship Id="rId3" Type="http://schemas.openxmlformats.org/officeDocument/2006/relationships/image" Target="../media/image76.wmf"/><Relationship Id="rId7" Type="http://schemas.openxmlformats.org/officeDocument/2006/relationships/image" Target="../media/image78.wmf"/><Relationship Id="rId12" Type="http://schemas.openxmlformats.org/officeDocument/2006/relationships/oleObject" Target="../embeddings/oleObject82.bin"/><Relationship Id="rId2" Type="http://schemas.openxmlformats.org/officeDocument/2006/relationships/oleObject" Target="../embeddings/oleObject77.bin"/><Relationship Id="rId1" Type="http://schemas.openxmlformats.org/officeDocument/2006/relationships/slideLayout" Target="../slideLayouts/slideLayout2.xml"/><Relationship Id="rId6" Type="http://schemas.openxmlformats.org/officeDocument/2006/relationships/oleObject" Target="../embeddings/oleObject79.bin"/><Relationship Id="rId11" Type="http://schemas.openxmlformats.org/officeDocument/2006/relationships/image" Target="../media/image80.wmf"/><Relationship Id="rId5" Type="http://schemas.openxmlformats.org/officeDocument/2006/relationships/image" Target="../media/image77.wmf"/><Relationship Id="rId10" Type="http://schemas.openxmlformats.org/officeDocument/2006/relationships/oleObject" Target="../embeddings/oleObject81.bin"/><Relationship Id="rId4" Type="http://schemas.openxmlformats.org/officeDocument/2006/relationships/oleObject" Target="../embeddings/oleObject78.bin"/><Relationship Id="rId9" Type="http://schemas.openxmlformats.org/officeDocument/2006/relationships/image" Target="../media/image79.wmf"/></Relationships>
</file>

<file path=ppt/slides/_rels/slide17.xml.rels><?xml version="1.0" encoding="UTF-8" standalone="yes"?>
<Relationships xmlns="http://schemas.openxmlformats.org/package/2006/relationships"><Relationship Id="rId3" Type="http://schemas.openxmlformats.org/officeDocument/2006/relationships/image" Target="../media/image82.wmf"/><Relationship Id="rId2" Type="http://schemas.openxmlformats.org/officeDocument/2006/relationships/oleObject" Target="../embeddings/oleObject83.bin"/><Relationship Id="rId1" Type="http://schemas.openxmlformats.org/officeDocument/2006/relationships/slideLayout" Target="../slideLayouts/slideLayout2.xml"/><Relationship Id="rId5" Type="http://schemas.openxmlformats.org/officeDocument/2006/relationships/image" Target="../media/image83.wmf"/><Relationship Id="rId4" Type="http://schemas.openxmlformats.org/officeDocument/2006/relationships/oleObject" Target="../embeddings/oleObject84.bin"/></Relationships>
</file>

<file path=ppt/slides/_rels/slide18.xml.rels><?xml version="1.0" encoding="UTF-8" standalone="yes"?>
<Relationships xmlns="http://schemas.openxmlformats.org/package/2006/relationships"><Relationship Id="rId3" Type="http://schemas.openxmlformats.org/officeDocument/2006/relationships/image" Target="../media/image84.wmf"/><Relationship Id="rId2" Type="http://schemas.openxmlformats.org/officeDocument/2006/relationships/oleObject" Target="../embeddings/oleObject85.bin"/><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8" Type="http://schemas.openxmlformats.org/officeDocument/2006/relationships/oleObject" Target="../embeddings/oleObject89.bin"/><Relationship Id="rId13" Type="http://schemas.openxmlformats.org/officeDocument/2006/relationships/image" Target="../media/image90.wmf"/><Relationship Id="rId3" Type="http://schemas.openxmlformats.org/officeDocument/2006/relationships/image" Target="../media/image85.wmf"/><Relationship Id="rId7" Type="http://schemas.openxmlformats.org/officeDocument/2006/relationships/image" Target="../media/image87.wmf"/><Relationship Id="rId12" Type="http://schemas.openxmlformats.org/officeDocument/2006/relationships/oleObject" Target="../embeddings/oleObject91.bin"/><Relationship Id="rId17" Type="http://schemas.openxmlformats.org/officeDocument/2006/relationships/image" Target="../media/image92.wmf"/><Relationship Id="rId2" Type="http://schemas.openxmlformats.org/officeDocument/2006/relationships/oleObject" Target="../embeddings/oleObject86.bin"/><Relationship Id="rId16" Type="http://schemas.openxmlformats.org/officeDocument/2006/relationships/oleObject" Target="../embeddings/oleObject93.bin"/><Relationship Id="rId1" Type="http://schemas.openxmlformats.org/officeDocument/2006/relationships/slideLayout" Target="../slideLayouts/slideLayout2.xml"/><Relationship Id="rId6" Type="http://schemas.openxmlformats.org/officeDocument/2006/relationships/oleObject" Target="../embeddings/oleObject88.bin"/><Relationship Id="rId11" Type="http://schemas.openxmlformats.org/officeDocument/2006/relationships/image" Target="../media/image89.wmf"/><Relationship Id="rId5" Type="http://schemas.openxmlformats.org/officeDocument/2006/relationships/image" Target="../media/image86.wmf"/><Relationship Id="rId15" Type="http://schemas.openxmlformats.org/officeDocument/2006/relationships/image" Target="../media/image91.wmf"/><Relationship Id="rId10" Type="http://schemas.openxmlformats.org/officeDocument/2006/relationships/oleObject" Target="../embeddings/oleObject90.bin"/><Relationship Id="rId4" Type="http://schemas.openxmlformats.org/officeDocument/2006/relationships/oleObject" Target="../embeddings/oleObject87.bin"/><Relationship Id="rId9" Type="http://schemas.openxmlformats.org/officeDocument/2006/relationships/image" Target="../media/image88.wmf"/><Relationship Id="rId14" Type="http://schemas.openxmlformats.org/officeDocument/2006/relationships/oleObject" Target="../embeddings/oleObject92.bin"/></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oleObject" Target="../embeddings/oleObject97.bin"/><Relationship Id="rId13" Type="http://schemas.openxmlformats.org/officeDocument/2006/relationships/image" Target="../media/image98.wmf"/><Relationship Id="rId3" Type="http://schemas.openxmlformats.org/officeDocument/2006/relationships/image" Target="../media/image93.wmf"/><Relationship Id="rId7" Type="http://schemas.openxmlformats.org/officeDocument/2006/relationships/image" Target="../media/image95.wmf"/><Relationship Id="rId12" Type="http://schemas.openxmlformats.org/officeDocument/2006/relationships/oleObject" Target="../embeddings/oleObject99.bin"/><Relationship Id="rId17" Type="http://schemas.openxmlformats.org/officeDocument/2006/relationships/image" Target="../media/image100.wmf"/><Relationship Id="rId2" Type="http://schemas.openxmlformats.org/officeDocument/2006/relationships/oleObject" Target="../embeddings/oleObject94.bin"/><Relationship Id="rId16" Type="http://schemas.openxmlformats.org/officeDocument/2006/relationships/oleObject" Target="../embeddings/oleObject101.bin"/><Relationship Id="rId1" Type="http://schemas.openxmlformats.org/officeDocument/2006/relationships/slideLayout" Target="../slideLayouts/slideLayout2.xml"/><Relationship Id="rId6" Type="http://schemas.openxmlformats.org/officeDocument/2006/relationships/oleObject" Target="../embeddings/oleObject96.bin"/><Relationship Id="rId11" Type="http://schemas.openxmlformats.org/officeDocument/2006/relationships/image" Target="../media/image97.wmf"/><Relationship Id="rId5" Type="http://schemas.openxmlformats.org/officeDocument/2006/relationships/image" Target="../media/image94.wmf"/><Relationship Id="rId15" Type="http://schemas.openxmlformats.org/officeDocument/2006/relationships/image" Target="../media/image99.wmf"/><Relationship Id="rId10" Type="http://schemas.openxmlformats.org/officeDocument/2006/relationships/oleObject" Target="../embeddings/oleObject98.bin"/><Relationship Id="rId4" Type="http://schemas.openxmlformats.org/officeDocument/2006/relationships/oleObject" Target="../embeddings/oleObject95.bin"/><Relationship Id="rId9" Type="http://schemas.openxmlformats.org/officeDocument/2006/relationships/image" Target="../media/image96.wmf"/><Relationship Id="rId14" Type="http://schemas.openxmlformats.org/officeDocument/2006/relationships/oleObject" Target="../embeddings/oleObject100.bin"/></Relationships>
</file>

<file path=ppt/slides/_rels/slide21.xml.rels><?xml version="1.0" encoding="UTF-8" standalone="yes"?>
<Relationships xmlns="http://schemas.openxmlformats.org/package/2006/relationships"><Relationship Id="rId8" Type="http://schemas.openxmlformats.org/officeDocument/2006/relationships/oleObject" Target="../embeddings/oleObject105.bin"/><Relationship Id="rId13" Type="http://schemas.openxmlformats.org/officeDocument/2006/relationships/image" Target="../media/image106.wmf"/><Relationship Id="rId3" Type="http://schemas.openxmlformats.org/officeDocument/2006/relationships/image" Target="../media/image101.wmf"/><Relationship Id="rId7" Type="http://schemas.openxmlformats.org/officeDocument/2006/relationships/image" Target="../media/image103.wmf"/><Relationship Id="rId12" Type="http://schemas.openxmlformats.org/officeDocument/2006/relationships/oleObject" Target="../embeddings/oleObject107.bin"/><Relationship Id="rId17" Type="http://schemas.openxmlformats.org/officeDocument/2006/relationships/image" Target="../media/image108.wmf"/><Relationship Id="rId2" Type="http://schemas.openxmlformats.org/officeDocument/2006/relationships/oleObject" Target="../embeddings/oleObject102.bin"/><Relationship Id="rId16" Type="http://schemas.openxmlformats.org/officeDocument/2006/relationships/oleObject" Target="../embeddings/oleObject109.bin"/><Relationship Id="rId1" Type="http://schemas.openxmlformats.org/officeDocument/2006/relationships/slideLayout" Target="../slideLayouts/slideLayout2.xml"/><Relationship Id="rId6" Type="http://schemas.openxmlformats.org/officeDocument/2006/relationships/oleObject" Target="../embeddings/oleObject104.bin"/><Relationship Id="rId11" Type="http://schemas.openxmlformats.org/officeDocument/2006/relationships/image" Target="../media/image105.wmf"/><Relationship Id="rId5" Type="http://schemas.openxmlformats.org/officeDocument/2006/relationships/image" Target="../media/image102.wmf"/><Relationship Id="rId15" Type="http://schemas.openxmlformats.org/officeDocument/2006/relationships/image" Target="../media/image107.wmf"/><Relationship Id="rId10" Type="http://schemas.openxmlformats.org/officeDocument/2006/relationships/oleObject" Target="../embeddings/oleObject106.bin"/><Relationship Id="rId4" Type="http://schemas.openxmlformats.org/officeDocument/2006/relationships/oleObject" Target="../embeddings/oleObject103.bin"/><Relationship Id="rId9" Type="http://schemas.openxmlformats.org/officeDocument/2006/relationships/image" Target="../media/image104.wmf"/><Relationship Id="rId14" Type="http://schemas.openxmlformats.org/officeDocument/2006/relationships/oleObject" Target="../embeddings/oleObject108.bin"/></Relationships>
</file>

<file path=ppt/slides/_rels/slide22.xml.rels><?xml version="1.0" encoding="UTF-8" standalone="yes"?>
<Relationships xmlns="http://schemas.openxmlformats.org/package/2006/relationships"><Relationship Id="rId3" Type="http://schemas.openxmlformats.org/officeDocument/2006/relationships/image" Target="../media/image109.wmf"/><Relationship Id="rId2" Type="http://schemas.openxmlformats.org/officeDocument/2006/relationships/oleObject" Target="../embeddings/oleObject110.bin"/><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8" Type="http://schemas.openxmlformats.org/officeDocument/2006/relationships/oleObject" Target="../embeddings/oleObject114.bin"/><Relationship Id="rId3" Type="http://schemas.openxmlformats.org/officeDocument/2006/relationships/image" Target="../media/image110.wmf"/><Relationship Id="rId7" Type="http://schemas.openxmlformats.org/officeDocument/2006/relationships/image" Target="../media/image112.wmf"/><Relationship Id="rId2" Type="http://schemas.openxmlformats.org/officeDocument/2006/relationships/oleObject" Target="../embeddings/oleObject111.bin"/><Relationship Id="rId1" Type="http://schemas.openxmlformats.org/officeDocument/2006/relationships/slideLayout" Target="../slideLayouts/slideLayout2.xml"/><Relationship Id="rId6" Type="http://schemas.openxmlformats.org/officeDocument/2006/relationships/oleObject" Target="../embeddings/oleObject113.bin"/><Relationship Id="rId11" Type="http://schemas.openxmlformats.org/officeDocument/2006/relationships/image" Target="../media/image114.wmf"/><Relationship Id="rId5" Type="http://schemas.openxmlformats.org/officeDocument/2006/relationships/image" Target="../media/image111.wmf"/><Relationship Id="rId10" Type="http://schemas.openxmlformats.org/officeDocument/2006/relationships/oleObject" Target="../embeddings/oleObject115.bin"/><Relationship Id="rId4" Type="http://schemas.openxmlformats.org/officeDocument/2006/relationships/oleObject" Target="../embeddings/oleObject112.bin"/><Relationship Id="rId9" Type="http://schemas.openxmlformats.org/officeDocument/2006/relationships/image" Target="../media/image113.wmf"/></Relationships>
</file>

<file path=ppt/slides/_rels/slide24.xml.rels><?xml version="1.0" encoding="UTF-8" standalone="yes"?>
<Relationships xmlns="http://schemas.openxmlformats.org/package/2006/relationships"><Relationship Id="rId8" Type="http://schemas.openxmlformats.org/officeDocument/2006/relationships/oleObject" Target="../embeddings/oleObject119.bin"/><Relationship Id="rId13" Type="http://schemas.openxmlformats.org/officeDocument/2006/relationships/image" Target="../media/image120.wmf"/><Relationship Id="rId3" Type="http://schemas.openxmlformats.org/officeDocument/2006/relationships/image" Target="../media/image115.wmf"/><Relationship Id="rId7" Type="http://schemas.openxmlformats.org/officeDocument/2006/relationships/image" Target="../media/image117.wmf"/><Relationship Id="rId12" Type="http://schemas.openxmlformats.org/officeDocument/2006/relationships/oleObject" Target="../embeddings/oleObject121.bin"/><Relationship Id="rId2" Type="http://schemas.openxmlformats.org/officeDocument/2006/relationships/oleObject" Target="../embeddings/oleObject116.bin"/><Relationship Id="rId1" Type="http://schemas.openxmlformats.org/officeDocument/2006/relationships/slideLayout" Target="../slideLayouts/slideLayout2.xml"/><Relationship Id="rId6" Type="http://schemas.openxmlformats.org/officeDocument/2006/relationships/oleObject" Target="../embeddings/oleObject118.bin"/><Relationship Id="rId11" Type="http://schemas.openxmlformats.org/officeDocument/2006/relationships/image" Target="../media/image119.wmf"/><Relationship Id="rId5" Type="http://schemas.openxmlformats.org/officeDocument/2006/relationships/image" Target="../media/image116.wmf"/><Relationship Id="rId10" Type="http://schemas.openxmlformats.org/officeDocument/2006/relationships/oleObject" Target="../embeddings/oleObject120.bin"/><Relationship Id="rId4" Type="http://schemas.openxmlformats.org/officeDocument/2006/relationships/oleObject" Target="../embeddings/oleObject117.bin"/><Relationship Id="rId9" Type="http://schemas.openxmlformats.org/officeDocument/2006/relationships/image" Target="../media/image118.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oleObject" Target="../embeddings/oleObject4.bin"/><Relationship Id="rId13" Type="http://schemas.openxmlformats.org/officeDocument/2006/relationships/image" Target="../media/image7.wmf"/><Relationship Id="rId18" Type="http://schemas.openxmlformats.org/officeDocument/2006/relationships/oleObject" Target="../embeddings/oleObject9.bin"/><Relationship Id="rId3" Type="http://schemas.openxmlformats.org/officeDocument/2006/relationships/image" Target="../media/image2.wmf"/><Relationship Id="rId7" Type="http://schemas.openxmlformats.org/officeDocument/2006/relationships/image" Target="../media/image4.wmf"/><Relationship Id="rId12" Type="http://schemas.openxmlformats.org/officeDocument/2006/relationships/oleObject" Target="../embeddings/oleObject6.bin"/><Relationship Id="rId17" Type="http://schemas.openxmlformats.org/officeDocument/2006/relationships/image" Target="../media/image9.wmf"/><Relationship Id="rId2" Type="http://schemas.openxmlformats.org/officeDocument/2006/relationships/oleObject" Target="../embeddings/oleObject1.bin"/><Relationship Id="rId16" Type="http://schemas.openxmlformats.org/officeDocument/2006/relationships/oleObject" Target="../embeddings/oleObject8.bin"/><Relationship Id="rId1" Type="http://schemas.openxmlformats.org/officeDocument/2006/relationships/slideLayout" Target="../slideLayouts/slideLayout2.xml"/><Relationship Id="rId6" Type="http://schemas.openxmlformats.org/officeDocument/2006/relationships/oleObject" Target="../embeddings/oleObject3.bin"/><Relationship Id="rId11" Type="http://schemas.openxmlformats.org/officeDocument/2006/relationships/image" Target="../media/image6.wmf"/><Relationship Id="rId5" Type="http://schemas.openxmlformats.org/officeDocument/2006/relationships/image" Target="../media/image3.wmf"/><Relationship Id="rId15" Type="http://schemas.openxmlformats.org/officeDocument/2006/relationships/image" Target="../media/image8.wmf"/><Relationship Id="rId10" Type="http://schemas.openxmlformats.org/officeDocument/2006/relationships/oleObject" Target="../embeddings/oleObject5.bin"/><Relationship Id="rId19" Type="http://schemas.openxmlformats.org/officeDocument/2006/relationships/image" Target="../media/image10.wmf"/><Relationship Id="rId4" Type="http://schemas.openxmlformats.org/officeDocument/2006/relationships/oleObject" Target="../embeddings/oleObject2.bin"/><Relationship Id="rId9" Type="http://schemas.openxmlformats.org/officeDocument/2006/relationships/image" Target="../media/image5.wmf"/><Relationship Id="rId14" Type="http://schemas.openxmlformats.org/officeDocument/2006/relationships/oleObject" Target="../embeddings/oleObject7.bin"/></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13.bin"/><Relationship Id="rId13" Type="http://schemas.openxmlformats.org/officeDocument/2006/relationships/image" Target="../media/image16.wmf"/><Relationship Id="rId3" Type="http://schemas.openxmlformats.org/officeDocument/2006/relationships/image" Target="../media/image11.wmf"/><Relationship Id="rId7" Type="http://schemas.openxmlformats.org/officeDocument/2006/relationships/image" Target="../media/image13.wmf"/><Relationship Id="rId12" Type="http://schemas.openxmlformats.org/officeDocument/2006/relationships/oleObject" Target="../embeddings/oleObject15.bin"/><Relationship Id="rId17" Type="http://schemas.openxmlformats.org/officeDocument/2006/relationships/image" Target="../media/image18.wmf"/><Relationship Id="rId2" Type="http://schemas.openxmlformats.org/officeDocument/2006/relationships/oleObject" Target="../embeddings/oleObject10.bin"/><Relationship Id="rId16" Type="http://schemas.openxmlformats.org/officeDocument/2006/relationships/oleObject" Target="../embeddings/oleObject17.bin"/><Relationship Id="rId1" Type="http://schemas.openxmlformats.org/officeDocument/2006/relationships/slideLayout" Target="../slideLayouts/slideLayout2.xml"/><Relationship Id="rId6" Type="http://schemas.openxmlformats.org/officeDocument/2006/relationships/oleObject" Target="../embeddings/oleObject12.bin"/><Relationship Id="rId11" Type="http://schemas.openxmlformats.org/officeDocument/2006/relationships/image" Target="../media/image15.wmf"/><Relationship Id="rId5" Type="http://schemas.openxmlformats.org/officeDocument/2006/relationships/image" Target="../media/image12.wmf"/><Relationship Id="rId15" Type="http://schemas.openxmlformats.org/officeDocument/2006/relationships/image" Target="../media/image17.wmf"/><Relationship Id="rId10" Type="http://schemas.openxmlformats.org/officeDocument/2006/relationships/oleObject" Target="../embeddings/oleObject14.bin"/><Relationship Id="rId4" Type="http://schemas.openxmlformats.org/officeDocument/2006/relationships/oleObject" Target="../embeddings/oleObject11.bin"/><Relationship Id="rId9" Type="http://schemas.openxmlformats.org/officeDocument/2006/relationships/image" Target="../media/image14.wmf"/><Relationship Id="rId14" Type="http://schemas.openxmlformats.org/officeDocument/2006/relationships/oleObject" Target="../embeddings/oleObject16.bin"/></Relationships>
</file>

<file path=ppt/slides/_rels/slide6.xml.rels><?xml version="1.0" encoding="UTF-8" standalone="yes"?>
<Relationships xmlns="http://schemas.openxmlformats.org/package/2006/relationships"><Relationship Id="rId8" Type="http://schemas.openxmlformats.org/officeDocument/2006/relationships/oleObject" Target="../embeddings/oleObject21.bin"/><Relationship Id="rId13" Type="http://schemas.openxmlformats.org/officeDocument/2006/relationships/image" Target="../media/image24.wmf"/><Relationship Id="rId3" Type="http://schemas.openxmlformats.org/officeDocument/2006/relationships/image" Target="../media/image19.wmf"/><Relationship Id="rId7" Type="http://schemas.openxmlformats.org/officeDocument/2006/relationships/image" Target="../media/image21.wmf"/><Relationship Id="rId12" Type="http://schemas.openxmlformats.org/officeDocument/2006/relationships/oleObject" Target="../embeddings/oleObject23.bin"/><Relationship Id="rId2" Type="http://schemas.openxmlformats.org/officeDocument/2006/relationships/oleObject" Target="../embeddings/oleObject18.bin"/><Relationship Id="rId1" Type="http://schemas.openxmlformats.org/officeDocument/2006/relationships/slideLayout" Target="../slideLayouts/slideLayout2.xml"/><Relationship Id="rId6" Type="http://schemas.openxmlformats.org/officeDocument/2006/relationships/oleObject" Target="../embeddings/oleObject20.bin"/><Relationship Id="rId11" Type="http://schemas.openxmlformats.org/officeDocument/2006/relationships/image" Target="../media/image23.wmf"/><Relationship Id="rId5" Type="http://schemas.openxmlformats.org/officeDocument/2006/relationships/image" Target="../media/image20.wmf"/><Relationship Id="rId15" Type="http://schemas.openxmlformats.org/officeDocument/2006/relationships/image" Target="../media/image25.wmf"/><Relationship Id="rId10" Type="http://schemas.openxmlformats.org/officeDocument/2006/relationships/oleObject" Target="../embeddings/oleObject22.bin"/><Relationship Id="rId4" Type="http://schemas.openxmlformats.org/officeDocument/2006/relationships/oleObject" Target="../embeddings/oleObject19.bin"/><Relationship Id="rId9" Type="http://schemas.openxmlformats.org/officeDocument/2006/relationships/image" Target="../media/image22.wmf"/><Relationship Id="rId14" Type="http://schemas.openxmlformats.org/officeDocument/2006/relationships/oleObject" Target="../embeddings/oleObject24.bin"/></Relationships>
</file>

<file path=ppt/slides/_rels/slide7.xml.rels><?xml version="1.0" encoding="UTF-8" standalone="yes"?>
<Relationships xmlns="http://schemas.openxmlformats.org/package/2006/relationships"><Relationship Id="rId8" Type="http://schemas.openxmlformats.org/officeDocument/2006/relationships/oleObject" Target="../embeddings/oleObject28.bin"/><Relationship Id="rId3" Type="http://schemas.openxmlformats.org/officeDocument/2006/relationships/image" Target="../media/image26.wmf"/><Relationship Id="rId7" Type="http://schemas.openxmlformats.org/officeDocument/2006/relationships/image" Target="../media/image28.wmf"/><Relationship Id="rId2" Type="http://schemas.openxmlformats.org/officeDocument/2006/relationships/oleObject" Target="../embeddings/oleObject25.bin"/><Relationship Id="rId1" Type="http://schemas.openxmlformats.org/officeDocument/2006/relationships/slideLayout" Target="../slideLayouts/slideLayout2.xml"/><Relationship Id="rId6" Type="http://schemas.openxmlformats.org/officeDocument/2006/relationships/oleObject" Target="../embeddings/oleObject27.bin"/><Relationship Id="rId5" Type="http://schemas.openxmlformats.org/officeDocument/2006/relationships/image" Target="../media/image27.wmf"/><Relationship Id="rId4" Type="http://schemas.openxmlformats.org/officeDocument/2006/relationships/oleObject" Target="../embeddings/oleObject26.bin"/><Relationship Id="rId9" Type="http://schemas.openxmlformats.org/officeDocument/2006/relationships/image" Target="../media/image29.wmf"/></Relationships>
</file>

<file path=ppt/slides/_rels/slide8.xml.rels><?xml version="1.0" encoding="UTF-8" standalone="yes"?>
<Relationships xmlns="http://schemas.openxmlformats.org/package/2006/relationships"><Relationship Id="rId8" Type="http://schemas.openxmlformats.org/officeDocument/2006/relationships/oleObject" Target="../embeddings/oleObject32.bin"/><Relationship Id="rId13" Type="http://schemas.openxmlformats.org/officeDocument/2006/relationships/image" Target="../media/image35.wmf"/><Relationship Id="rId18" Type="http://schemas.openxmlformats.org/officeDocument/2006/relationships/oleObject" Target="../embeddings/oleObject37.bin"/><Relationship Id="rId3" Type="http://schemas.openxmlformats.org/officeDocument/2006/relationships/image" Target="../media/image30.wmf"/><Relationship Id="rId21" Type="http://schemas.openxmlformats.org/officeDocument/2006/relationships/image" Target="../media/image39.wmf"/><Relationship Id="rId7" Type="http://schemas.openxmlformats.org/officeDocument/2006/relationships/image" Target="../media/image32.wmf"/><Relationship Id="rId12" Type="http://schemas.openxmlformats.org/officeDocument/2006/relationships/oleObject" Target="../embeddings/oleObject34.bin"/><Relationship Id="rId17" Type="http://schemas.openxmlformats.org/officeDocument/2006/relationships/image" Target="../media/image37.wmf"/><Relationship Id="rId2" Type="http://schemas.openxmlformats.org/officeDocument/2006/relationships/oleObject" Target="../embeddings/oleObject29.bin"/><Relationship Id="rId16" Type="http://schemas.openxmlformats.org/officeDocument/2006/relationships/oleObject" Target="../embeddings/oleObject36.bin"/><Relationship Id="rId20" Type="http://schemas.openxmlformats.org/officeDocument/2006/relationships/oleObject" Target="../embeddings/oleObject38.bin"/><Relationship Id="rId1" Type="http://schemas.openxmlformats.org/officeDocument/2006/relationships/slideLayout" Target="../slideLayouts/slideLayout2.xml"/><Relationship Id="rId6" Type="http://schemas.openxmlformats.org/officeDocument/2006/relationships/oleObject" Target="../embeddings/oleObject31.bin"/><Relationship Id="rId11" Type="http://schemas.openxmlformats.org/officeDocument/2006/relationships/image" Target="../media/image34.wmf"/><Relationship Id="rId5" Type="http://schemas.openxmlformats.org/officeDocument/2006/relationships/image" Target="../media/image31.wmf"/><Relationship Id="rId15" Type="http://schemas.openxmlformats.org/officeDocument/2006/relationships/image" Target="../media/image36.wmf"/><Relationship Id="rId10" Type="http://schemas.openxmlformats.org/officeDocument/2006/relationships/oleObject" Target="../embeddings/oleObject33.bin"/><Relationship Id="rId19" Type="http://schemas.openxmlformats.org/officeDocument/2006/relationships/image" Target="../media/image38.wmf"/><Relationship Id="rId4" Type="http://schemas.openxmlformats.org/officeDocument/2006/relationships/oleObject" Target="../embeddings/oleObject30.bin"/><Relationship Id="rId9" Type="http://schemas.openxmlformats.org/officeDocument/2006/relationships/image" Target="../media/image33.wmf"/><Relationship Id="rId14" Type="http://schemas.openxmlformats.org/officeDocument/2006/relationships/oleObject" Target="../embeddings/oleObject35.bin"/></Relationships>
</file>

<file path=ppt/slides/_rels/slide9.xml.rels><?xml version="1.0" encoding="UTF-8" standalone="yes"?>
<Relationships xmlns="http://schemas.openxmlformats.org/package/2006/relationships"><Relationship Id="rId8" Type="http://schemas.openxmlformats.org/officeDocument/2006/relationships/oleObject" Target="../embeddings/oleObject42.bin"/><Relationship Id="rId13" Type="http://schemas.openxmlformats.org/officeDocument/2006/relationships/image" Target="../media/image45.wmf"/><Relationship Id="rId3" Type="http://schemas.openxmlformats.org/officeDocument/2006/relationships/image" Target="../media/image40.wmf"/><Relationship Id="rId7" Type="http://schemas.openxmlformats.org/officeDocument/2006/relationships/image" Target="../media/image42.wmf"/><Relationship Id="rId12" Type="http://schemas.openxmlformats.org/officeDocument/2006/relationships/oleObject" Target="../embeddings/oleObject44.bin"/><Relationship Id="rId17" Type="http://schemas.openxmlformats.org/officeDocument/2006/relationships/image" Target="../media/image47.wmf"/><Relationship Id="rId2" Type="http://schemas.openxmlformats.org/officeDocument/2006/relationships/oleObject" Target="../embeddings/oleObject39.bin"/><Relationship Id="rId16" Type="http://schemas.openxmlformats.org/officeDocument/2006/relationships/oleObject" Target="../embeddings/oleObject46.bin"/><Relationship Id="rId1" Type="http://schemas.openxmlformats.org/officeDocument/2006/relationships/slideLayout" Target="../slideLayouts/slideLayout2.xml"/><Relationship Id="rId6" Type="http://schemas.openxmlformats.org/officeDocument/2006/relationships/oleObject" Target="../embeddings/oleObject41.bin"/><Relationship Id="rId11" Type="http://schemas.openxmlformats.org/officeDocument/2006/relationships/image" Target="../media/image44.wmf"/><Relationship Id="rId5" Type="http://schemas.openxmlformats.org/officeDocument/2006/relationships/image" Target="../media/image41.wmf"/><Relationship Id="rId15" Type="http://schemas.openxmlformats.org/officeDocument/2006/relationships/image" Target="../media/image46.wmf"/><Relationship Id="rId10" Type="http://schemas.openxmlformats.org/officeDocument/2006/relationships/oleObject" Target="../embeddings/oleObject43.bin"/><Relationship Id="rId4" Type="http://schemas.openxmlformats.org/officeDocument/2006/relationships/oleObject" Target="../embeddings/oleObject40.bin"/><Relationship Id="rId9" Type="http://schemas.openxmlformats.org/officeDocument/2006/relationships/image" Target="../media/image43.wmf"/><Relationship Id="rId14" Type="http://schemas.openxmlformats.org/officeDocument/2006/relationships/oleObject" Target="../embeddings/oleObject45.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15.6</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Solving Radical Equations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xfrm>
            <a:off x="457200" y="182880"/>
            <a:ext cx="8229600" cy="914400"/>
          </a:xfrm>
          <a:prstGeom prst="rect">
            <a:avLst/>
          </a:prstGeom>
        </p:spPr>
        <p:txBody>
          <a:bodyPr/>
          <a:lstStyle/>
          <a:p>
            <a:r>
              <a:rPr lang="en-US" dirty="0"/>
              <a:t>Example 3: Solving Equations with One Radical </a:t>
            </a:r>
            <a:r>
              <a:rPr lang="en-US" dirty="0">
                <a:solidFill>
                  <a:schemeClr val="accent1"/>
                </a:solidFill>
              </a:rPr>
              <a:t> (cont.)</a:t>
            </a:r>
            <a:endParaRPr lang="en-US" sz="3200" dirty="0">
              <a:solidFill>
                <a:schemeClr val="accent1"/>
              </a:solidFill>
            </a:endParaRPr>
          </a:p>
        </p:txBody>
      </p:sp>
      <p:graphicFrame>
        <p:nvGraphicFramePr>
          <p:cNvPr id="15365" name="Object 5"/>
          <p:cNvGraphicFramePr>
            <a:graphicFrameLocks noChangeAspect="1"/>
          </p:cNvGraphicFramePr>
          <p:nvPr>
            <p:extLst>
              <p:ext uri="{D42A27DB-BD31-4B8C-83A1-F6EECF244321}">
                <p14:modId xmlns:p14="http://schemas.microsoft.com/office/powerpoint/2010/main" val="1596664297"/>
              </p:ext>
            </p:extLst>
          </p:nvPr>
        </p:nvGraphicFramePr>
        <p:xfrm>
          <a:off x="806450" y="1301750"/>
          <a:ext cx="6261100" cy="825500"/>
        </p:xfrm>
        <a:graphic>
          <a:graphicData uri="http://schemas.openxmlformats.org/presentationml/2006/ole">
            <mc:AlternateContent xmlns:mc="http://schemas.openxmlformats.org/markup-compatibility/2006">
              <mc:Choice xmlns:v="urn:schemas-microsoft-com:vml" Requires="v">
                <p:oleObj name="Equation" r:id="rId2" imgW="6260760" imgH="825480" progId="Equation.DSMT4">
                  <p:embed/>
                </p:oleObj>
              </mc:Choice>
              <mc:Fallback>
                <p:oleObj name="Equation" r:id="rId2" imgW="6260760" imgH="825480" progId="Equation.DSMT4">
                  <p:embed/>
                  <p:pic>
                    <p:nvPicPr>
                      <p:cNvPr id="15365" name="Object 5"/>
                      <p:cNvPicPr>
                        <a:picLocks noChangeAspect="1" noChangeArrowheads="1"/>
                      </p:cNvPicPr>
                      <p:nvPr/>
                    </p:nvPicPr>
                    <p:blipFill>
                      <a:blip r:embed="rId3"/>
                      <a:srcRect/>
                      <a:stretch>
                        <a:fillRect/>
                      </a:stretch>
                    </p:blipFill>
                    <p:spPr bwMode="auto">
                      <a:xfrm>
                        <a:off x="806450" y="1301750"/>
                        <a:ext cx="6261100" cy="825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 name="Content Placeholder 6">
            <a:extLst>
              <a:ext uri="{FF2B5EF4-FFF2-40B4-BE49-F238E27FC236}">
                <a16:creationId xmlns:a16="http://schemas.microsoft.com/office/drawing/2014/main" id="{50239610-14FD-B730-C92B-6A990E9135C2}"/>
              </a:ext>
            </a:extLst>
          </p:cNvPr>
          <p:cNvSpPr>
            <a:spLocks noGrp="1"/>
          </p:cNvSpPr>
          <p:nvPr>
            <p:ph idx="1"/>
          </p:nvPr>
        </p:nvSpPr>
        <p:spPr/>
        <p:txBody>
          <a:bodyPr/>
          <a:lstStyle/>
          <a:p>
            <a:r>
              <a:rPr lang="en-US" dirty="0"/>
              <a:t> </a:t>
            </a:r>
            <a:endParaRPr lang="en-IN" dirty="0"/>
          </a:p>
        </p:txBody>
      </p:sp>
    </p:spTree>
    <p:extLst>
      <p:ext uri="{BB962C8B-B14F-4D97-AF65-F5344CB8AC3E}">
        <p14:creationId xmlns:p14="http://schemas.microsoft.com/office/powerpoint/2010/main" val="10211947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title"/>
          </p:nvPr>
        </p:nvSpPr>
        <p:spPr>
          <a:xfrm>
            <a:off x="457200" y="182880"/>
            <a:ext cx="8229600" cy="914400"/>
          </a:xfrm>
          <a:prstGeom prst="rect">
            <a:avLst/>
          </a:prstGeom>
        </p:spPr>
        <p:txBody>
          <a:bodyPr/>
          <a:lstStyle/>
          <a:p>
            <a:r>
              <a:rPr lang="en-US" dirty="0"/>
              <a:t>Example 4: Solving Equations with One Radical</a:t>
            </a:r>
            <a:endParaRPr lang="en-US" sz="3200" dirty="0">
              <a:solidFill>
                <a:schemeClr val="accent1"/>
              </a:solidFill>
            </a:endParaRPr>
          </a:p>
        </p:txBody>
      </p:sp>
      <p:sp>
        <p:nvSpPr>
          <p:cNvPr id="16387" name="Rectangle 3"/>
          <p:cNvSpPr>
            <a:spLocks noGrp="1"/>
          </p:cNvSpPr>
          <p:nvPr>
            <p:ph idx="1"/>
          </p:nvPr>
        </p:nvSpPr>
        <p:spPr>
          <a:xfrm>
            <a:off x="457200" y="1280160"/>
            <a:ext cx="8229600" cy="3770263"/>
          </a:xfrm>
          <a:prstGeom prst="rect">
            <a:avLst/>
          </a:prstGeom>
          <a:noFill/>
        </p:spPr>
        <p:txBody>
          <a:bodyPr>
            <a:spAutoFit/>
          </a:bodyPr>
          <a:lstStyle/>
          <a:p>
            <a:r>
              <a:rPr lang="en-US" dirty="0"/>
              <a:t>Solve the equation: </a:t>
            </a:r>
            <a:r>
              <a:rPr lang="en-US" b="1" i="0" dirty="0">
                <a:solidFill>
                  <a:schemeClr val="tx1"/>
                </a:solidFill>
              </a:rPr>
              <a:t>	</a:t>
            </a:r>
          </a:p>
          <a:p>
            <a:pPr marL="0" indent="0">
              <a:spcBef>
                <a:spcPts val="1200"/>
              </a:spcBef>
              <a:buFont typeface="Courier New" pitchFamily="49" charset="0"/>
              <a:buNone/>
            </a:pPr>
            <a:r>
              <a:rPr lang="en-US" b="1" i="0" dirty="0">
                <a:solidFill>
                  <a:schemeClr val="tx1"/>
                </a:solidFill>
              </a:rPr>
              <a:t>Solution</a:t>
            </a:r>
          </a:p>
          <a:p>
            <a:pPr marL="0" indent="0">
              <a:spcBef>
                <a:spcPts val="600"/>
              </a:spcBef>
              <a:buFont typeface="Courier New" pitchFamily="49" charset="0"/>
              <a:buNone/>
            </a:pPr>
            <a:r>
              <a:rPr lang="en-US" i="0" dirty="0">
                <a:solidFill>
                  <a:schemeClr val="tx1"/>
                </a:solidFill>
              </a:rPr>
              <a:t>We could stop right here. There is </a:t>
            </a:r>
            <a:r>
              <a:rPr lang="en-US" b="1" i="0" dirty="0">
                <a:solidFill>
                  <a:schemeClr val="tx1"/>
                </a:solidFill>
              </a:rPr>
              <a:t>no</a:t>
            </a:r>
            <a:r>
              <a:rPr lang="en-US" i="0" dirty="0">
                <a:solidFill>
                  <a:schemeClr val="tx1"/>
                </a:solidFill>
              </a:rPr>
              <a:t> </a:t>
            </a:r>
            <a:r>
              <a:rPr lang="en-US" b="1" i="0" dirty="0">
                <a:solidFill>
                  <a:schemeClr val="tx1"/>
                </a:solidFill>
              </a:rPr>
              <a:t>real solution</a:t>
            </a:r>
            <a:r>
              <a:rPr lang="en-US" i="0" dirty="0">
                <a:solidFill>
                  <a:schemeClr val="tx1"/>
                </a:solidFill>
              </a:rPr>
              <a:t> to this equation because the radical on the left is nonnegative and cannot possibly equal −3, a negative number. Suppose we did not notice this relationship. Then, proceeding as usual, we will find an answer that is not a solution to the original equation.</a:t>
            </a:r>
          </a:p>
        </p:txBody>
      </p:sp>
      <p:graphicFrame>
        <p:nvGraphicFramePr>
          <p:cNvPr id="16388" name="Object 4"/>
          <p:cNvGraphicFramePr>
            <a:graphicFrameLocks noChangeAspect="1"/>
          </p:cNvGraphicFramePr>
          <p:nvPr/>
        </p:nvGraphicFramePr>
        <p:xfrm>
          <a:off x="3378200" y="1281752"/>
          <a:ext cx="1651000" cy="444500"/>
        </p:xfrm>
        <a:graphic>
          <a:graphicData uri="http://schemas.openxmlformats.org/presentationml/2006/ole">
            <mc:AlternateContent xmlns:mc="http://schemas.openxmlformats.org/markup-compatibility/2006">
              <mc:Choice xmlns:v="urn:schemas-microsoft-com:vml" Requires="v">
                <p:oleObj name="Equation" r:id="rId2" imgW="1651000" imgH="444500" progId="Equation.DSMT4">
                  <p:embed/>
                </p:oleObj>
              </mc:Choice>
              <mc:Fallback>
                <p:oleObj name="Equation" r:id="rId2" imgW="1651000" imgH="44450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78200" y="1281752"/>
                        <a:ext cx="16510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38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38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xfrm>
            <a:off x="457200" y="182880"/>
            <a:ext cx="8229600" cy="914400"/>
          </a:xfrm>
          <a:prstGeom prst="rect">
            <a:avLst/>
          </a:prstGeom>
        </p:spPr>
        <p:txBody>
          <a:bodyPr/>
          <a:lstStyle/>
          <a:p>
            <a:r>
              <a:rPr lang="en-US" dirty="0"/>
              <a:t>Example 4: Solving Equations with One Radical </a:t>
            </a:r>
            <a:r>
              <a:rPr lang="en-US" dirty="0">
                <a:solidFill>
                  <a:schemeClr val="accent1"/>
                </a:solidFill>
              </a:rPr>
              <a:t> (cont.)</a:t>
            </a:r>
            <a:endParaRPr lang="en-US" sz="3200" dirty="0">
              <a:solidFill>
                <a:schemeClr val="accent1"/>
              </a:solidFill>
            </a:endParaRPr>
          </a:p>
        </p:txBody>
      </p:sp>
      <p:sp>
        <p:nvSpPr>
          <p:cNvPr id="17412" name="Rectangle 5"/>
          <p:cNvSpPr>
            <a:spLocks noChangeArrowheads="1"/>
          </p:cNvSpPr>
          <p:nvPr/>
        </p:nvSpPr>
        <p:spPr bwMode="auto">
          <a:xfrm>
            <a:off x="455613" y="3228975"/>
            <a:ext cx="8226425" cy="2654300"/>
          </a:xfrm>
          <a:prstGeom prst="rect">
            <a:avLst/>
          </a:prstGeom>
          <a:noFill/>
          <a:ln w="9525" algn="ctr">
            <a:noFill/>
            <a:miter lim="800000"/>
            <a:headEnd/>
            <a:tailEnd/>
          </a:ln>
          <a:effectLst/>
        </p:spPr>
        <p:txBody>
          <a:bodyPr>
            <a:spAutoFit/>
          </a:bodyPr>
          <a:lstStyle/>
          <a:p>
            <a:pPr marL="342900" indent="-342900"/>
            <a:r>
              <a:rPr lang="en-US" sz="2800" b="1" dirty="0"/>
              <a:t>Check	</a:t>
            </a:r>
          </a:p>
          <a:p>
            <a:pPr marL="342900" indent="-342900"/>
            <a:endParaRPr lang="en-US" sz="2800" b="1" dirty="0"/>
          </a:p>
          <a:p>
            <a:pPr marL="342900" indent="-342900"/>
            <a:endParaRPr lang="en-US" sz="2800" b="1" dirty="0"/>
          </a:p>
          <a:p>
            <a:pPr marL="342900" indent="-342900"/>
            <a:endParaRPr lang="en-US" sz="2800" b="1" dirty="0"/>
          </a:p>
          <a:p>
            <a:pPr marL="342900" indent="-342900"/>
            <a:endParaRPr lang="en-US" sz="2800" b="1" dirty="0"/>
          </a:p>
          <a:p>
            <a:pPr lvl="1"/>
            <a:r>
              <a:rPr lang="en-US" sz="2800" dirty="0"/>
              <a:t>So, 8 does </a:t>
            </a:r>
            <a:r>
              <a:rPr lang="en-US" sz="2800" b="1" dirty="0"/>
              <a:t>not</a:t>
            </a:r>
            <a:r>
              <a:rPr lang="en-US" sz="2800" dirty="0"/>
              <a:t> check, therefore there is </a:t>
            </a:r>
            <a:r>
              <a:rPr lang="en-US" sz="2800" b="1" dirty="0">
                <a:solidFill>
                  <a:srgbClr val="FF0008"/>
                </a:solidFill>
              </a:rPr>
              <a:t>no solution</a:t>
            </a:r>
            <a:r>
              <a:rPr lang="en-US" sz="2800" dirty="0"/>
              <a:t>.</a:t>
            </a:r>
          </a:p>
        </p:txBody>
      </p:sp>
      <p:graphicFrame>
        <p:nvGraphicFramePr>
          <p:cNvPr id="10244" name="Object 4"/>
          <p:cNvGraphicFramePr>
            <a:graphicFrameLocks noChangeAspect="1"/>
          </p:cNvGraphicFramePr>
          <p:nvPr/>
        </p:nvGraphicFramePr>
        <p:xfrm>
          <a:off x="2778456" y="1219200"/>
          <a:ext cx="1663700" cy="444500"/>
        </p:xfrm>
        <a:graphic>
          <a:graphicData uri="http://schemas.openxmlformats.org/presentationml/2006/ole">
            <mc:AlternateContent xmlns:mc="http://schemas.openxmlformats.org/markup-compatibility/2006">
              <mc:Choice xmlns:v="urn:schemas-microsoft-com:vml" Requires="v">
                <p:oleObj name="Equation" r:id="rId2" imgW="1663700" imgH="444500" progId="Equation.DSMT4">
                  <p:embed/>
                </p:oleObj>
              </mc:Choice>
              <mc:Fallback>
                <p:oleObj name="Equation" r:id="rId2" imgW="1663700" imgH="444500" progId="Equation.DSMT4">
                  <p:embed/>
                  <p:pic>
                    <p:nvPicPr>
                      <p:cNvPr id="0" name="Picture 1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78456" y="1219200"/>
                        <a:ext cx="16637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5" name="Object 5"/>
          <p:cNvGraphicFramePr>
            <a:graphicFrameLocks noChangeAspect="1"/>
          </p:cNvGraphicFramePr>
          <p:nvPr/>
        </p:nvGraphicFramePr>
        <p:xfrm>
          <a:off x="2393950" y="1689100"/>
          <a:ext cx="4699000" cy="698500"/>
        </p:xfrm>
        <a:graphic>
          <a:graphicData uri="http://schemas.openxmlformats.org/presentationml/2006/ole">
            <mc:AlternateContent xmlns:mc="http://schemas.openxmlformats.org/markup-compatibility/2006">
              <mc:Choice xmlns:v="urn:schemas-microsoft-com:vml" Requires="v">
                <p:oleObj name="Equation" r:id="rId4" imgW="4698720" imgH="698400" progId="Equation.DSMT4">
                  <p:embed/>
                </p:oleObj>
              </mc:Choice>
              <mc:Fallback>
                <p:oleObj name="Equation" r:id="rId4" imgW="4698720" imgH="698400" progId="Equation.DSMT4">
                  <p:embed/>
                  <p:pic>
                    <p:nvPicPr>
                      <p:cNvPr id="0" name="Picture 1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393950" y="1689100"/>
                        <a:ext cx="46990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6" name="Object 6"/>
          <p:cNvGraphicFramePr>
            <a:graphicFrameLocks noChangeAspect="1"/>
          </p:cNvGraphicFramePr>
          <p:nvPr/>
        </p:nvGraphicFramePr>
        <p:xfrm>
          <a:off x="3048000" y="2430440"/>
          <a:ext cx="1193800" cy="292100"/>
        </p:xfrm>
        <a:graphic>
          <a:graphicData uri="http://schemas.openxmlformats.org/presentationml/2006/ole">
            <mc:AlternateContent xmlns:mc="http://schemas.openxmlformats.org/markup-compatibility/2006">
              <mc:Choice xmlns:v="urn:schemas-microsoft-com:vml" Requires="v">
                <p:oleObj name="Equation" r:id="rId6" imgW="1193800" imgH="292100" progId="Equation.DSMT4">
                  <p:embed/>
                </p:oleObj>
              </mc:Choice>
              <mc:Fallback>
                <p:oleObj name="Equation" r:id="rId6" imgW="1193800" imgH="292100" progId="Equation.DSMT4">
                  <p:embed/>
                  <p:pic>
                    <p:nvPicPr>
                      <p:cNvPr id="0" name="Picture 1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048000" y="2430440"/>
                        <a:ext cx="1193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7" name="Object 7"/>
          <p:cNvGraphicFramePr>
            <a:graphicFrameLocks noChangeAspect="1"/>
          </p:cNvGraphicFramePr>
          <p:nvPr/>
        </p:nvGraphicFramePr>
        <p:xfrm>
          <a:off x="3518848" y="2811440"/>
          <a:ext cx="723900" cy="292100"/>
        </p:xfrm>
        <a:graphic>
          <a:graphicData uri="http://schemas.openxmlformats.org/presentationml/2006/ole">
            <mc:AlternateContent xmlns:mc="http://schemas.openxmlformats.org/markup-compatibility/2006">
              <mc:Choice xmlns:v="urn:schemas-microsoft-com:vml" Requires="v">
                <p:oleObj name="Equation" r:id="rId8" imgW="723586" imgH="291973" progId="Equation.DSMT4">
                  <p:embed/>
                </p:oleObj>
              </mc:Choice>
              <mc:Fallback>
                <p:oleObj name="Equation" r:id="rId8" imgW="723586" imgH="291973" progId="Equation.DSMT4">
                  <p:embed/>
                  <p:pic>
                    <p:nvPicPr>
                      <p:cNvPr id="0" name="Picture 1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518848" y="2811440"/>
                        <a:ext cx="723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8" name="Object 8"/>
          <p:cNvGraphicFramePr>
            <a:graphicFrameLocks noChangeAspect="1"/>
          </p:cNvGraphicFramePr>
          <p:nvPr/>
        </p:nvGraphicFramePr>
        <p:xfrm>
          <a:off x="2616200" y="3397250"/>
          <a:ext cx="1866900" cy="685800"/>
        </p:xfrm>
        <a:graphic>
          <a:graphicData uri="http://schemas.openxmlformats.org/presentationml/2006/ole">
            <mc:AlternateContent xmlns:mc="http://schemas.openxmlformats.org/markup-compatibility/2006">
              <mc:Choice xmlns:v="urn:schemas-microsoft-com:vml" Requires="v">
                <p:oleObj name="Equation" r:id="rId10" imgW="1866600" imgH="685800" progId="Equation.DSMT4">
                  <p:embed/>
                </p:oleObj>
              </mc:Choice>
              <mc:Fallback>
                <p:oleObj name="Equation" r:id="rId10" imgW="1866600" imgH="685800" progId="Equation.DSMT4">
                  <p:embed/>
                  <p:pic>
                    <p:nvPicPr>
                      <p:cNvPr id="0" name="Picture 1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616200" y="3397250"/>
                        <a:ext cx="18669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9" name="Object 9"/>
          <p:cNvGraphicFramePr>
            <a:graphicFrameLocks noChangeAspect="1"/>
          </p:cNvGraphicFramePr>
          <p:nvPr/>
        </p:nvGraphicFramePr>
        <p:xfrm>
          <a:off x="3314700" y="4108450"/>
          <a:ext cx="1168400" cy="647700"/>
        </p:xfrm>
        <a:graphic>
          <a:graphicData uri="http://schemas.openxmlformats.org/presentationml/2006/ole">
            <mc:AlternateContent xmlns:mc="http://schemas.openxmlformats.org/markup-compatibility/2006">
              <mc:Choice xmlns:v="urn:schemas-microsoft-com:vml" Requires="v">
                <p:oleObj name="Equation" r:id="rId12" imgW="1168200" imgH="647640" progId="Equation.DSMT4">
                  <p:embed/>
                </p:oleObj>
              </mc:Choice>
              <mc:Fallback>
                <p:oleObj name="Equation" r:id="rId12" imgW="1168200" imgH="647640" progId="Equation.DSMT4">
                  <p:embed/>
                  <p:pic>
                    <p:nvPicPr>
                      <p:cNvPr id="0" name="Picture 1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314700" y="4108450"/>
                        <a:ext cx="11684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50" name="Object 10"/>
          <p:cNvGraphicFramePr>
            <a:graphicFrameLocks noChangeAspect="1"/>
          </p:cNvGraphicFramePr>
          <p:nvPr/>
        </p:nvGraphicFramePr>
        <p:xfrm>
          <a:off x="3587750" y="5011056"/>
          <a:ext cx="901700" cy="292100"/>
        </p:xfrm>
        <a:graphic>
          <a:graphicData uri="http://schemas.openxmlformats.org/presentationml/2006/ole">
            <mc:AlternateContent xmlns:mc="http://schemas.openxmlformats.org/markup-compatibility/2006">
              <mc:Choice xmlns:v="urn:schemas-microsoft-com:vml" Requires="v">
                <p:oleObj name="Equation" r:id="rId14" imgW="901309" imgH="291973" progId="Equation.DSMT4">
                  <p:embed/>
                </p:oleObj>
              </mc:Choice>
              <mc:Fallback>
                <p:oleObj name="Equation" r:id="rId14" imgW="901309" imgH="291973" progId="Equation.DSMT4">
                  <p:embed/>
                  <p:pic>
                    <p:nvPicPr>
                      <p:cNvPr id="0" name="Picture 17"/>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587750" y="5011056"/>
                        <a:ext cx="901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4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7412">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24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24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25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7412">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p:cNvSpPr>
          <p:nvPr/>
        </p:nvSpPr>
        <p:spPr>
          <a:xfrm>
            <a:off x="457200" y="1280160"/>
            <a:ext cx="8229600" cy="1384995"/>
          </a:xfrm>
          <a:prstGeom prst="rect">
            <a:avLst/>
          </a:prstGeom>
          <a:solidFill>
            <a:schemeClr val="accent3"/>
          </a:solidFill>
          <a:ln w="28575">
            <a:solidFill>
              <a:srgbClr val="000000"/>
            </a:solidFill>
          </a:ln>
        </p:spPr>
        <p:txBody>
          <a:bodyPr wrap="square">
            <a:spAutoFit/>
          </a:bodyPr>
          <a:lstStyle/>
          <a:p>
            <a:pPr>
              <a:spcBef>
                <a:spcPct val="50000"/>
              </a:spcBef>
            </a:pPr>
            <a:r>
              <a:rPr lang="en-US" sz="2800" dirty="0">
                <a:solidFill>
                  <a:srgbClr val="000000"/>
                </a:solidFill>
              </a:rPr>
              <a:t>It is possible that after checking the answers, you may find that none of the answers are solutions. In this case the answer is </a:t>
            </a:r>
            <a:r>
              <a:rPr lang="en-US" sz="2800" b="1" dirty="0">
                <a:solidFill>
                  <a:srgbClr val="C00000"/>
                </a:solidFill>
              </a:rPr>
              <a:t>no solution</a:t>
            </a:r>
            <a:r>
              <a:rPr lang="en-US" sz="2800" dirty="0">
                <a:solidFill>
                  <a:srgbClr val="000000"/>
                </a:solidFill>
              </a:rPr>
              <a:t>.</a:t>
            </a:r>
          </a:p>
        </p:txBody>
      </p:sp>
      <p:sp>
        <p:nvSpPr>
          <p:cNvPr id="7170" name="Rectangle 4"/>
          <p:cNvSpPr>
            <a:spLocks noGrp="1"/>
          </p:cNvSpPr>
          <p:nvPr>
            <p:ph type="title"/>
          </p:nvPr>
        </p:nvSpPr>
        <p:spPr>
          <a:xfrm>
            <a:off x="457200" y="182880"/>
            <a:ext cx="8229600" cy="914400"/>
          </a:xfrm>
          <a:prstGeom prst="rect">
            <a:avLst/>
          </a:prstGeom>
          <a:noFill/>
        </p:spPr>
        <p:txBody>
          <a:bodyPr/>
          <a:lstStyle/>
          <a:p>
            <a:r>
              <a:rPr lang="en-US" dirty="0"/>
              <a:t>Note</a:t>
            </a:r>
            <a:endParaRPr lang="en-US" sz="3200" dirty="0">
              <a:solidFill>
                <a:schemeClr val="accent1"/>
              </a:solidFill>
            </a:endParaRPr>
          </a:p>
        </p:txBody>
      </p:sp>
    </p:spTree>
    <p:extLst>
      <p:ext uri="{BB962C8B-B14F-4D97-AF65-F5344CB8AC3E}">
        <p14:creationId xmlns:p14="http://schemas.microsoft.com/office/powerpoint/2010/main" val="24706260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Completion Example 5: Solving Equations with One Radical</a:t>
            </a:r>
          </a:p>
        </p:txBody>
      </p:sp>
      <p:sp>
        <p:nvSpPr>
          <p:cNvPr id="19459" name="Rectangle 3"/>
          <p:cNvSpPr>
            <a:spLocks noGrp="1"/>
          </p:cNvSpPr>
          <p:nvPr>
            <p:ph type="body" sz="half" idx="4294967295"/>
          </p:nvPr>
        </p:nvSpPr>
        <p:spPr>
          <a:xfrm>
            <a:off x="457200" y="1280160"/>
            <a:ext cx="8226425" cy="4572000"/>
          </a:xfrm>
          <a:prstGeom prst="rect">
            <a:avLst/>
          </a:prstGeom>
          <a:noFill/>
        </p:spPr>
        <p:txBody>
          <a:bodyPr/>
          <a:lstStyle/>
          <a:p>
            <a:pPr>
              <a:buFont typeface="Courier New" pitchFamily="49" charset="0"/>
              <a:buNone/>
            </a:pPr>
            <a:r>
              <a:rPr lang="en-US" sz="2800" i="0" dirty="0">
                <a:solidFill>
                  <a:schemeClr val="tx1"/>
                </a:solidFill>
              </a:rPr>
              <a:t>Solve the equation: </a:t>
            </a:r>
          </a:p>
          <a:p>
            <a:pPr>
              <a:spcBef>
                <a:spcPct val="50000"/>
              </a:spcBef>
              <a:buFont typeface="Courier New" pitchFamily="49" charset="0"/>
              <a:buNone/>
            </a:pPr>
            <a:r>
              <a:rPr lang="en-US" sz="2800" b="1" i="0" dirty="0">
                <a:solidFill>
                  <a:schemeClr val="tx1"/>
                </a:solidFill>
              </a:rPr>
              <a:t>Solution</a:t>
            </a:r>
            <a:endParaRPr lang="en-US" sz="2800" dirty="0">
              <a:solidFill>
                <a:schemeClr val="tx1"/>
              </a:solidFill>
            </a:endParaRPr>
          </a:p>
        </p:txBody>
      </p:sp>
      <p:graphicFrame>
        <p:nvGraphicFramePr>
          <p:cNvPr id="19460" name="Object 4"/>
          <p:cNvGraphicFramePr>
            <a:graphicFrameLocks noChangeAspect="1"/>
          </p:cNvGraphicFramePr>
          <p:nvPr>
            <p:extLst>
              <p:ext uri="{D42A27DB-BD31-4B8C-83A1-F6EECF244321}">
                <p14:modId xmlns:p14="http://schemas.microsoft.com/office/powerpoint/2010/main" val="1238653330"/>
              </p:ext>
            </p:extLst>
          </p:nvPr>
        </p:nvGraphicFramePr>
        <p:xfrm>
          <a:off x="3421063" y="1295400"/>
          <a:ext cx="2260600" cy="508000"/>
        </p:xfrm>
        <a:graphic>
          <a:graphicData uri="http://schemas.openxmlformats.org/presentationml/2006/ole">
            <mc:AlternateContent xmlns:mc="http://schemas.openxmlformats.org/markup-compatibility/2006">
              <mc:Choice xmlns:v="urn:schemas-microsoft-com:vml" Requires="v">
                <p:oleObj name="Equation" r:id="rId2" imgW="2260440" imgH="507960" progId="Equation.DSMT4">
                  <p:embed/>
                </p:oleObj>
              </mc:Choice>
              <mc:Fallback>
                <p:oleObj name="Equation" r:id="rId2" imgW="2260440" imgH="507960" progId="Equation.DSMT4">
                  <p:embed/>
                  <p:pic>
                    <p:nvPicPr>
                      <p:cNvPr id="0" name="Picture 16"/>
                      <p:cNvPicPr>
                        <a:picLocks noChangeAspect="1" noChangeArrowheads="1"/>
                      </p:cNvPicPr>
                      <p:nvPr/>
                    </p:nvPicPr>
                    <p:blipFill>
                      <a:blip r:embed="rId3"/>
                      <a:srcRect/>
                      <a:stretch>
                        <a:fillRect/>
                      </a:stretch>
                    </p:blipFill>
                    <p:spPr bwMode="auto">
                      <a:xfrm>
                        <a:off x="3421063" y="1295400"/>
                        <a:ext cx="2260600" cy="508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9461" name="Object 5"/>
          <p:cNvGraphicFramePr>
            <a:graphicFrameLocks noChangeAspect="1"/>
          </p:cNvGraphicFramePr>
          <p:nvPr/>
        </p:nvGraphicFramePr>
        <p:xfrm>
          <a:off x="2184400" y="2667000"/>
          <a:ext cx="5359400" cy="3060700"/>
        </p:xfrm>
        <a:graphic>
          <a:graphicData uri="http://schemas.openxmlformats.org/presentationml/2006/ole">
            <mc:AlternateContent xmlns:mc="http://schemas.openxmlformats.org/markup-compatibility/2006">
              <mc:Choice xmlns:v="urn:schemas-microsoft-com:vml" Requires="v">
                <p:oleObj name="Equation" r:id="rId4" imgW="5359400" imgH="3060700" progId="Equation.DSMT4">
                  <p:embed/>
                </p:oleObj>
              </mc:Choice>
              <mc:Fallback>
                <p:oleObj name="Equation" r:id="rId4" imgW="5359400" imgH="3060700" progId="Equation.DSMT4">
                  <p:embed/>
                  <p:pic>
                    <p:nvPicPr>
                      <p:cNvPr id="0" name="Picture 1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84400" y="2667000"/>
                        <a:ext cx="5359400" cy="3060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90214" name="Object 6"/>
          <p:cNvGraphicFramePr>
            <a:graphicFrameLocks noChangeAspect="1"/>
          </p:cNvGraphicFramePr>
          <p:nvPr/>
        </p:nvGraphicFramePr>
        <p:xfrm>
          <a:off x="2266950" y="3257550"/>
          <a:ext cx="1143000" cy="508000"/>
        </p:xfrm>
        <a:graphic>
          <a:graphicData uri="http://schemas.openxmlformats.org/presentationml/2006/ole">
            <mc:AlternateContent xmlns:mc="http://schemas.openxmlformats.org/markup-compatibility/2006">
              <mc:Choice xmlns:v="urn:schemas-microsoft-com:vml" Requires="v">
                <p:oleObj name="Equation" r:id="rId6" imgW="1143000" imgH="508000" progId="Equation.DSMT4">
                  <p:embed/>
                </p:oleObj>
              </mc:Choice>
              <mc:Fallback>
                <p:oleObj name="Equation" r:id="rId6" imgW="1143000" imgH="508000" progId="Equation.DSMT4">
                  <p:embed/>
                  <p:pic>
                    <p:nvPicPr>
                      <p:cNvPr id="0" name="Picture 18"/>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266950" y="3257550"/>
                        <a:ext cx="1143000" cy="508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90215" name="Object 7"/>
          <p:cNvGraphicFramePr>
            <a:graphicFrameLocks noChangeAspect="1"/>
          </p:cNvGraphicFramePr>
          <p:nvPr/>
        </p:nvGraphicFramePr>
        <p:xfrm>
          <a:off x="4330700" y="3409950"/>
          <a:ext cx="850900" cy="355600"/>
        </p:xfrm>
        <a:graphic>
          <a:graphicData uri="http://schemas.openxmlformats.org/presentationml/2006/ole">
            <mc:AlternateContent xmlns:mc="http://schemas.openxmlformats.org/markup-compatibility/2006">
              <mc:Choice xmlns:v="urn:schemas-microsoft-com:vml" Requires="v">
                <p:oleObj name="Equation" r:id="rId8" imgW="850531" imgH="355446" progId="Equation.DSMT4">
                  <p:embed/>
                </p:oleObj>
              </mc:Choice>
              <mc:Fallback>
                <p:oleObj name="Equation" r:id="rId8" imgW="850531" imgH="355446" progId="Equation.DSMT4">
                  <p:embed/>
                  <p:pic>
                    <p:nvPicPr>
                      <p:cNvPr id="0" name="Picture 19"/>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330700" y="3409950"/>
                        <a:ext cx="850900" cy="355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90216" name="Object 8"/>
          <p:cNvGraphicFramePr>
            <a:graphicFrameLocks noChangeAspect="1"/>
          </p:cNvGraphicFramePr>
          <p:nvPr/>
        </p:nvGraphicFramePr>
        <p:xfrm>
          <a:off x="2705100" y="4070350"/>
          <a:ext cx="876300" cy="355600"/>
        </p:xfrm>
        <a:graphic>
          <a:graphicData uri="http://schemas.openxmlformats.org/presentationml/2006/ole">
            <mc:AlternateContent xmlns:mc="http://schemas.openxmlformats.org/markup-compatibility/2006">
              <mc:Choice xmlns:v="urn:schemas-microsoft-com:vml" Requires="v">
                <p:oleObj name="Equation" r:id="rId10" imgW="875920" imgH="355446" progId="Equation.DSMT4">
                  <p:embed/>
                </p:oleObj>
              </mc:Choice>
              <mc:Fallback>
                <p:oleObj name="Equation" r:id="rId10" imgW="875920" imgH="355446" progId="Equation.DSMT4">
                  <p:embed/>
                  <p:pic>
                    <p:nvPicPr>
                      <p:cNvPr id="0" name="Picture 20"/>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705100" y="4070350"/>
                        <a:ext cx="876300" cy="355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90217" name="Object 9"/>
          <p:cNvGraphicFramePr>
            <a:graphicFrameLocks noChangeAspect="1"/>
          </p:cNvGraphicFramePr>
          <p:nvPr/>
        </p:nvGraphicFramePr>
        <p:xfrm>
          <a:off x="4267200" y="4111399"/>
          <a:ext cx="203200" cy="292100"/>
        </p:xfrm>
        <a:graphic>
          <a:graphicData uri="http://schemas.openxmlformats.org/presentationml/2006/ole">
            <mc:AlternateContent xmlns:mc="http://schemas.openxmlformats.org/markup-compatibility/2006">
              <mc:Choice xmlns:v="urn:schemas-microsoft-com:vml" Requires="v">
                <p:oleObj name="Equation" r:id="rId12" imgW="203112" imgH="291973" progId="Equation.DSMT4">
                  <p:embed/>
                </p:oleObj>
              </mc:Choice>
              <mc:Fallback>
                <p:oleObj name="Equation" r:id="rId12" imgW="203112" imgH="291973" progId="Equation.DSMT4">
                  <p:embed/>
                  <p:pic>
                    <p:nvPicPr>
                      <p:cNvPr id="0" name="Picture 21"/>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267200" y="4111399"/>
                        <a:ext cx="2032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90220" name="Object 12"/>
          <p:cNvGraphicFramePr>
            <a:graphicFrameLocks noChangeAspect="1"/>
          </p:cNvGraphicFramePr>
          <p:nvPr/>
        </p:nvGraphicFramePr>
        <p:xfrm>
          <a:off x="4310742" y="5257800"/>
          <a:ext cx="863600" cy="355600"/>
        </p:xfrm>
        <a:graphic>
          <a:graphicData uri="http://schemas.openxmlformats.org/presentationml/2006/ole">
            <mc:AlternateContent xmlns:mc="http://schemas.openxmlformats.org/markup-compatibility/2006">
              <mc:Choice xmlns:v="urn:schemas-microsoft-com:vml" Requires="v">
                <p:oleObj name="Equation" r:id="rId14" imgW="863225" imgH="355446" progId="Equation.DSMT4">
                  <p:embed/>
                </p:oleObj>
              </mc:Choice>
              <mc:Fallback>
                <p:oleObj name="Equation" r:id="rId14" imgW="863225" imgH="355446" progId="Equation.DSMT4">
                  <p:embed/>
                  <p:pic>
                    <p:nvPicPr>
                      <p:cNvPr id="0" name="Picture 22"/>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310742" y="5257800"/>
                        <a:ext cx="863600" cy="355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 name="Object 9"/>
          <p:cNvGraphicFramePr>
            <a:graphicFrameLocks noChangeAspect="1"/>
          </p:cNvGraphicFramePr>
          <p:nvPr/>
        </p:nvGraphicFramePr>
        <p:xfrm>
          <a:off x="5696856" y="4067628"/>
          <a:ext cx="368300" cy="279400"/>
        </p:xfrm>
        <a:graphic>
          <a:graphicData uri="http://schemas.openxmlformats.org/presentationml/2006/ole">
            <mc:AlternateContent xmlns:mc="http://schemas.openxmlformats.org/markup-compatibility/2006">
              <mc:Choice xmlns:v="urn:schemas-microsoft-com:vml" Requires="v">
                <p:oleObj name="Equation" r:id="rId16" imgW="368300" imgH="279400" progId="Equation.DSMT4">
                  <p:embed/>
                </p:oleObj>
              </mc:Choice>
              <mc:Fallback>
                <p:oleObj name="Equation" r:id="rId16" imgW="368300" imgH="279400" progId="Equation.DSMT4">
                  <p:embed/>
                  <p:pic>
                    <p:nvPicPr>
                      <p:cNvPr id="0" name="Picture 23"/>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5696856" y="4067628"/>
                        <a:ext cx="3683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 name="Object 9"/>
          <p:cNvGraphicFramePr>
            <a:graphicFrameLocks noChangeAspect="1"/>
          </p:cNvGraphicFramePr>
          <p:nvPr/>
        </p:nvGraphicFramePr>
        <p:xfrm>
          <a:off x="6981372" y="4100286"/>
          <a:ext cx="215900" cy="279400"/>
        </p:xfrm>
        <a:graphic>
          <a:graphicData uri="http://schemas.openxmlformats.org/presentationml/2006/ole">
            <mc:AlternateContent xmlns:mc="http://schemas.openxmlformats.org/markup-compatibility/2006">
              <mc:Choice xmlns:v="urn:schemas-microsoft-com:vml" Requires="v">
                <p:oleObj name="Equation" r:id="rId18" imgW="215806" imgH="279279" progId="Equation.DSMT4">
                  <p:embed/>
                </p:oleObj>
              </mc:Choice>
              <mc:Fallback>
                <p:oleObj name="Equation" r:id="rId18" imgW="215806" imgH="279279" progId="Equation.DSMT4">
                  <p:embed/>
                  <p:pic>
                    <p:nvPicPr>
                      <p:cNvPr id="0" name="Picture 24"/>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6981372" y="4100286"/>
                        <a:ext cx="2159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 name="Object 9"/>
          <p:cNvGraphicFramePr>
            <a:graphicFrameLocks noChangeAspect="1"/>
          </p:cNvGraphicFramePr>
          <p:nvPr/>
        </p:nvGraphicFramePr>
        <p:xfrm>
          <a:off x="4308475" y="4733470"/>
          <a:ext cx="203200" cy="292100"/>
        </p:xfrm>
        <a:graphic>
          <a:graphicData uri="http://schemas.openxmlformats.org/presentationml/2006/ole">
            <mc:AlternateContent xmlns:mc="http://schemas.openxmlformats.org/markup-compatibility/2006">
              <mc:Choice xmlns:v="urn:schemas-microsoft-com:vml" Requires="v">
                <p:oleObj name="Equation" r:id="rId20" imgW="203112" imgH="291973" progId="Equation.DSMT4">
                  <p:embed/>
                </p:oleObj>
              </mc:Choice>
              <mc:Fallback>
                <p:oleObj name="Equation" r:id="rId20" imgW="203112" imgH="291973" progId="Equation.DSMT4">
                  <p:embed/>
                  <p:pic>
                    <p:nvPicPr>
                      <p:cNvPr id="0" name="Picture 25"/>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4308475" y="4733470"/>
                        <a:ext cx="203200" cy="292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bject 9"/>
          <p:cNvGraphicFramePr>
            <a:graphicFrameLocks noChangeAspect="1"/>
          </p:cNvGraphicFramePr>
          <p:nvPr/>
        </p:nvGraphicFramePr>
        <p:xfrm>
          <a:off x="5738813" y="4718274"/>
          <a:ext cx="368300" cy="279400"/>
        </p:xfrm>
        <a:graphic>
          <a:graphicData uri="http://schemas.openxmlformats.org/presentationml/2006/ole">
            <mc:AlternateContent xmlns:mc="http://schemas.openxmlformats.org/markup-compatibility/2006">
              <mc:Choice xmlns:v="urn:schemas-microsoft-com:vml" Requires="v">
                <p:oleObj name="Equation" r:id="rId22" imgW="368300" imgH="279400" progId="Equation.DSMT4">
                  <p:embed/>
                </p:oleObj>
              </mc:Choice>
              <mc:Fallback>
                <p:oleObj name="Equation" r:id="rId22" imgW="368300" imgH="279400" progId="Equation.DSMT4">
                  <p:embed/>
                  <p:pic>
                    <p:nvPicPr>
                      <p:cNvPr id="0" name="Picture 26"/>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5738813" y="4718274"/>
                        <a:ext cx="3683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 name="Object 9"/>
          <p:cNvGraphicFramePr>
            <a:graphicFrameLocks noChangeAspect="1"/>
          </p:cNvGraphicFramePr>
          <p:nvPr/>
        </p:nvGraphicFramePr>
        <p:xfrm>
          <a:off x="7035800" y="4737553"/>
          <a:ext cx="190500" cy="279400"/>
        </p:xfrm>
        <a:graphic>
          <a:graphicData uri="http://schemas.openxmlformats.org/presentationml/2006/ole">
            <mc:AlternateContent xmlns:mc="http://schemas.openxmlformats.org/markup-compatibility/2006">
              <mc:Choice xmlns:v="urn:schemas-microsoft-com:vml" Requires="v">
                <p:oleObj name="Equation" r:id="rId24" imgW="190500" imgH="279400" progId="Equation.DSMT4">
                  <p:embed/>
                </p:oleObj>
              </mc:Choice>
              <mc:Fallback>
                <p:oleObj name="Equation" r:id="rId24" imgW="190500" imgH="279400" progId="Equation.DSMT4">
                  <p:embed/>
                  <p:pic>
                    <p:nvPicPr>
                      <p:cNvPr id="0" name="Picture 27"/>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7035800" y="4737553"/>
                        <a:ext cx="1905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79" name="Object 15"/>
          <p:cNvGraphicFramePr>
            <a:graphicFrameLocks noChangeAspect="1"/>
          </p:cNvGraphicFramePr>
          <p:nvPr/>
        </p:nvGraphicFramePr>
        <p:xfrm>
          <a:off x="5805714" y="5286828"/>
          <a:ext cx="698500" cy="355600"/>
        </p:xfrm>
        <a:graphic>
          <a:graphicData uri="http://schemas.openxmlformats.org/presentationml/2006/ole">
            <mc:AlternateContent xmlns:mc="http://schemas.openxmlformats.org/markup-compatibility/2006">
              <mc:Choice xmlns:v="urn:schemas-microsoft-com:vml" Requires="v">
                <p:oleObj name="Equation" r:id="rId26" imgW="698197" imgH="355446" progId="Equation.DSMT4">
                  <p:embed/>
                </p:oleObj>
              </mc:Choice>
              <mc:Fallback>
                <p:oleObj name="Equation" r:id="rId26" imgW="698197" imgH="355446" progId="Equation.DSMT4">
                  <p:embed/>
                  <p:pic>
                    <p:nvPicPr>
                      <p:cNvPr id="0" name="Picture 28"/>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5805714" y="5286828"/>
                        <a:ext cx="6985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9021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9021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9021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9021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5"/>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6"/>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990220"/>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1127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0482" name="Object 14"/>
          <p:cNvGraphicFramePr>
            <a:graphicFrameLocks noChangeAspect="1"/>
          </p:cNvGraphicFramePr>
          <p:nvPr>
            <p:extLst>
              <p:ext uri="{D42A27DB-BD31-4B8C-83A1-F6EECF244321}">
                <p14:modId xmlns:p14="http://schemas.microsoft.com/office/powerpoint/2010/main" val="1519915814"/>
              </p:ext>
            </p:extLst>
          </p:nvPr>
        </p:nvGraphicFramePr>
        <p:xfrm>
          <a:off x="711200" y="1104900"/>
          <a:ext cx="6451600" cy="3924300"/>
        </p:xfrm>
        <a:graphic>
          <a:graphicData uri="http://schemas.openxmlformats.org/presentationml/2006/ole">
            <mc:AlternateContent xmlns:mc="http://schemas.openxmlformats.org/markup-compatibility/2006">
              <mc:Choice xmlns:v="urn:schemas-microsoft-com:vml" Requires="v">
                <p:oleObj name="Equation" r:id="rId2" imgW="6451560" imgH="3924000" progId="Equation.DSMT4">
                  <p:embed/>
                </p:oleObj>
              </mc:Choice>
              <mc:Fallback>
                <p:oleObj name="Equation" r:id="rId2" imgW="6451560" imgH="3924000" progId="Equation.DSMT4">
                  <p:embed/>
                  <p:pic>
                    <p:nvPicPr>
                      <p:cNvPr id="0" name="Picture 10"/>
                      <p:cNvPicPr>
                        <a:picLocks noChangeAspect="1" noChangeArrowheads="1"/>
                      </p:cNvPicPr>
                      <p:nvPr/>
                    </p:nvPicPr>
                    <p:blipFill>
                      <a:blip r:embed="rId3"/>
                      <a:srcRect/>
                      <a:stretch>
                        <a:fillRect/>
                      </a:stretch>
                    </p:blipFill>
                    <p:spPr bwMode="auto">
                      <a:xfrm>
                        <a:off x="711200" y="1104900"/>
                        <a:ext cx="6451600" cy="3924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0483" name="Rectangle 2"/>
          <p:cNvSpPr>
            <a:spLocks noGrp="1"/>
          </p:cNvSpPr>
          <p:nvPr>
            <p:ph type="title"/>
          </p:nvPr>
        </p:nvSpPr>
        <p:spPr>
          <a:xfrm>
            <a:off x="457200" y="182880"/>
            <a:ext cx="8229600" cy="914400"/>
          </a:xfrm>
          <a:prstGeom prst="rect">
            <a:avLst/>
          </a:prstGeom>
        </p:spPr>
        <p:txBody>
          <a:bodyPr/>
          <a:lstStyle/>
          <a:p>
            <a:r>
              <a:rPr lang="en-US" sz="3200" dirty="0">
                <a:solidFill>
                  <a:schemeClr val="accent1"/>
                </a:solidFill>
              </a:rPr>
              <a:t>Completion Example 5: Solving Equations with One Radical (cont.)</a:t>
            </a:r>
          </a:p>
        </p:txBody>
      </p:sp>
      <p:graphicFrame>
        <p:nvGraphicFramePr>
          <p:cNvPr id="992277" name="Object 21"/>
          <p:cNvGraphicFramePr>
            <a:graphicFrameLocks noGrp="1" noChangeAspect="1"/>
          </p:cNvGraphicFramePr>
          <p:nvPr>
            <p:ph idx="1"/>
            <p:extLst>
              <p:ext uri="{D42A27DB-BD31-4B8C-83A1-F6EECF244321}">
                <p14:modId xmlns:p14="http://schemas.microsoft.com/office/powerpoint/2010/main" val="1281902070"/>
              </p:ext>
            </p:extLst>
          </p:nvPr>
        </p:nvGraphicFramePr>
        <p:xfrm>
          <a:off x="2687864" y="2667000"/>
          <a:ext cx="495300" cy="838200"/>
        </p:xfrm>
        <a:graphic>
          <a:graphicData uri="http://schemas.openxmlformats.org/presentationml/2006/ole">
            <mc:AlternateContent xmlns:mc="http://schemas.openxmlformats.org/markup-compatibility/2006">
              <mc:Choice xmlns:v="urn:schemas-microsoft-com:vml" Requires="v">
                <p:oleObj name="Equation" r:id="rId4" imgW="495085" imgH="837836" progId="Equation.DSMT4">
                  <p:embed/>
                </p:oleObj>
              </mc:Choice>
              <mc:Fallback>
                <p:oleObj name="Equation" r:id="rId4" imgW="495085" imgH="837836" progId="Equation.DSMT4">
                  <p:embed/>
                  <p:pic>
                    <p:nvPicPr>
                      <p:cNvPr id="0" name="Picture 11"/>
                      <p:cNvPicPr>
                        <a:picLocks noGrp="1"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687864" y="2667000"/>
                        <a:ext cx="4953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92279" name="Object 23"/>
          <p:cNvGraphicFramePr>
            <a:graphicFrameLocks noGrp="1" noChangeAspect="1"/>
          </p:cNvGraphicFramePr>
          <p:nvPr>
            <p:ph sz="half" idx="4294967295"/>
            <p:extLst>
              <p:ext uri="{D42A27DB-BD31-4B8C-83A1-F6EECF244321}">
                <p14:modId xmlns:p14="http://schemas.microsoft.com/office/powerpoint/2010/main" val="4244574033"/>
              </p:ext>
            </p:extLst>
          </p:nvPr>
        </p:nvGraphicFramePr>
        <p:xfrm>
          <a:off x="6540500" y="3124200"/>
          <a:ext cx="190500" cy="279400"/>
        </p:xfrm>
        <a:graphic>
          <a:graphicData uri="http://schemas.openxmlformats.org/presentationml/2006/ole">
            <mc:AlternateContent xmlns:mc="http://schemas.openxmlformats.org/markup-compatibility/2006">
              <mc:Choice xmlns:v="urn:schemas-microsoft-com:vml" Requires="v">
                <p:oleObj name="Equation" r:id="rId6" imgW="190500" imgH="279400" progId="Equation.DSMT4">
                  <p:embed/>
                </p:oleObj>
              </mc:Choice>
              <mc:Fallback>
                <p:oleObj name="Equation" r:id="rId6" imgW="190500" imgH="279400" progId="Equation.DSMT4">
                  <p:embed/>
                  <p:pic>
                    <p:nvPicPr>
                      <p:cNvPr id="0" name="Picture 12"/>
                      <p:cNvPicPr>
                        <a:picLocks noGrp="1"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540500" y="3124200"/>
                        <a:ext cx="1905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92272" name="Object 16"/>
          <p:cNvGraphicFramePr>
            <a:graphicFrameLocks noChangeAspect="1"/>
          </p:cNvGraphicFramePr>
          <p:nvPr>
            <p:extLst>
              <p:ext uri="{D42A27DB-BD31-4B8C-83A1-F6EECF244321}">
                <p14:modId xmlns:p14="http://schemas.microsoft.com/office/powerpoint/2010/main" val="1705379865"/>
              </p:ext>
            </p:extLst>
          </p:nvPr>
        </p:nvGraphicFramePr>
        <p:xfrm>
          <a:off x="838200" y="1143000"/>
          <a:ext cx="863600" cy="355600"/>
        </p:xfrm>
        <a:graphic>
          <a:graphicData uri="http://schemas.openxmlformats.org/presentationml/2006/ole">
            <mc:AlternateContent xmlns:mc="http://schemas.openxmlformats.org/markup-compatibility/2006">
              <mc:Choice xmlns:v="urn:schemas-microsoft-com:vml" Requires="v">
                <p:oleObj name="Equation" r:id="rId8" imgW="863225" imgH="355446" progId="Equation.DSMT4">
                  <p:embed/>
                </p:oleObj>
              </mc:Choice>
              <mc:Fallback>
                <p:oleObj name="Equation" r:id="rId8" imgW="863225" imgH="355446" progId="Equation.DSMT4">
                  <p:embed/>
                  <p:pic>
                    <p:nvPicPr>
                      <p:cNvPr id="0" name="Picture 13"/>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838200" y="1143000"/>
                        <a:ext cx="863600" cy="355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92275" name="Object 19"/>
          <p:cNvGraphicFramePr>
            <a:graphicFrameLocks noChangeAspect="1"/>
          </p:cNvGraphicFramePr>
          <p:nvPr>
            <p:extLst>
              <p:ext uri="{D42A27DB-BD31-4B8C-83A1-F6EECF244321}">
                <p14:modId xmlns:p14="http://schemas.microsoft.com/office/powerpoint/2010/main" val="1289802276"/>
              </p:ext>
            </p:extLst>
          </p:nvPr>
        </p:nvGraphicFramePr>
        <p:xfrm>
          <a:off x="1295400" y="1524000"/>
          <a:ext cx="495300" cy="838200"/>
        </p:xfrm>
        <a:graphic>
          <a:graphicData uri="http://schemas.openxmlformats.org/presentationml/2006/ole">
            <mc:AlternateContent xmlns:mc="http://schemas.openxmlformats.org/markup-compatibility/2006">
              <mc:Choice xmlns:v="urn:schemas-microsoft-com:vml" Requires="v">
                <p:oleObj name="Equation" r:id="rId10" imgW="495085" imgH="837836" progId="Equation.DSMT4">
                  <p:embed/>
                </p:oleObj>
              </mc:Choice>
              <mc:Fallback>
                <p:oleObj name="Equation" r:id="rId10" imgW="495085" imgH="837836" progId="Equation.DSMT4">
                  <p:embed/>
                  <p:pic>
                    <p:nvPicPr>
                      <p:cNvPr id="0" name="Picture 1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95400" y="1524000"/>
                        <a:ext cx="4953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92276" name="Object 20"/>
          <p:cNvGraphicFramePr>
            <a:graphicFrameLocks noChangeAspect="1"/>
          </p:cNvGraphicFramePr>
          <p:nvPr>
            <p:extLst>
              <p:ext uri="{D42A27DB-BD31-4B8C-83A1-F6EECF244321}">
                <p14:modId xmlns:p14="http://schemas.microsoft.com/office/powerpoint/2010/main" val="131557902"/>
              </p:ext>
            </p:extLst>
          </p:nvPr>
        </p:nvGraphicFramePr>
        <p:xfrm>
          <a:off x="5130800" y="1905000"/>
          <a:ext cx="190500" cy="279400"/>
        </p:xfrm>
        <a:graphic>
          <a:graphicData uri="http://schemas.openxmlformats.org/presentationml/2006/ole">
            <mc:AlternateContent xmlns:mc="http://schemas.openxmlformats.org/markup-compatibility/2006">
              <mc:Choice xmlns:v="urn:schemas-microsoft-com:vml" Requires="v">
                <p:oleObj name="Equation" r:id="rId11" imgW="190500" imgH="279400" progId="Equation.DSMT4">
                  <p:embed/>
                </p:oleObj>
              </mc:Choice>
              <mc:Fallback>
                <p:oleObj name="Equation" r:id="rId11" imgW="190500" imgH="279400" progId="Equation.DSMT4">
                  <p:embed/>
                  <p:pic>
                    <p:nvPicPr>
                      <p:cNvPr id="0" name="Picture 1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130800" y="1905000"/>
                        <a:ext cx="1905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92281" name="Object 25"/>
          <p:cNvGraphicFramePr>
            <a:graphicFrameLocks noChangeAspect="1"/>
          </p:cNvGraphicFramePr>
          <p:nvPr>
            <p:extLst>
              <p:ext uri="{D42A27DB-BD31-4B8C-83A1-F6EECF244321}">
                <p14:modId xmlns:p14="http://schemas.microsoft.com/office/powerpoint/2010/main" val="2946206449"/>
              </p:ext>
            </p:extLst>
          </p:nvPr>
        </p:nvGraphicFramePr>
        <p:xfrm>
          <a:off x="3688827" y="4648200"/>
          <a:ext cx="215900" cy="279400"/>
        </p:xfrm>
        <a:graphic>
          <a:graphicData uri="http://schemas.openxmlformats.org/presentationml/2006/ole">
            <mc:AlternateContent xmlns:mc="http://schemas.openxmlformats.org/markup-compatibility/2006">
              <mc:Choice xmlns:v="urn:schemas-microsoft-com:vml" Requires="v">
                <p:oleObj name="Equation" r:id="rId12" imgW="190500" imgH="279400" progId="Equation.DSMT4">
                  <p:embed/>
                </p:oleObj>
              </mc:Choice>
              <mc:Fallback>
                <p:oleObj name="Equation" r:id="rId12" imgW="190500" imgH="279400" progId="Equation.DSMT4">
                  <p:embed/>
                  <p:pic>
                    <p:nvPicPr>
                      <p:cNvPr id="0" name="Picture 1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688827" y="4648200"/>
                        <a:ext cx="215900" cy="279400"/>
                      </a:xfrm>
                      <a:prstGeom prst="rect">
                        <a:avLst/>
                      </a:prstGeom>
                      <a:noFill/>
                    </p:spPr>
                  </p:pic>
                </p:oleObj>
              </mc:Fallback>
            </mc:AlternateContent>
          </a:graphicData>
        </a:graphic>
      </p:graphicFrame>
      <p:graphicFrame>
        <p:nvGraphicFramePr>
          <p:cNvPr id="12297" name="Object 9"/>
          <p:cNvGraphicFramePr>
            <a:graphicFrameLocks noChangeAspect="1"/>
          </p:cNvGraphicFramePr>
          <p:nvPr>
            <p:extLst>
              <p:ext uri="{D42A27DB-BD31-4B8C-83A1-F6EECF244321}">
                <p14:modId xmlns:p14="http://schemas.microsoft.com/office/powerpoint/2010/main" val="212764336"/>
              </p:ext>
            </p:extLst>
          </p:nvPr>
        </p:nvGraphicFramePr>
        <p:xfrm>
          <a:off x="4597400" y="1143000"/>
          <a:ext cx="698500" cy="355600"/>
        </p:xfrm>
        <a:graphic>
          <a:graphicData uri="http://schemas.openxmlformats.org/presentationml/2006/ole">
            <mc:AlternateContent xmlns:mc="http://schemas.openxmlformats.org/markup-compatibility/2006">
              <mc:Choice xmlns:v="urn:schemas-microsoft-com:vml" Requires="v">
                <p:oleObj name="Equation" r:id="rId14" imgW="698197" imgH="355446" progId="Equation.DSMT4">
                  <p:embed/>
                </p:oleObj>
              </mc:Choice>
              <mc:Fallback>
                <p:oleObj name="Equation" r:id="rId14" imgW="698197" imgH="355446" progId="Equation.DSMT4">
                  <p:embed/>
                  <p:pic>
                    <p:nvPicPr>
                      <p:cNvPr id="0" name="Picture 17"/>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597400" y="1143000"/>
                        <a:ext cx="6985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9227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9227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9227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9227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9227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99228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p:cNvSpPr>
          <p:nvPr>
            <p:ph type="title"/>
          </p:nvPr>
        </p:nvSpPr>
        <p:spPr>
          <a:xfrm>
            <a:off x="457200" y="182880"/>
            <a:ext cx="8229600" cy="914400"/>
          </a:xfrm>
          <a:prstGeom prst="rect">
            <a:avLst/>
          </a:prstGeom>
        </p:spPr>
        <p:txBody>
          <a:bodyPr/>
          <a:lstStyle/>
          <a:p>
            <a:r>
              <a:rPr lang="en-US" dirty="0"/>
              <a:t>Example 6: Solving Equations with Two Radicals </a:t>
            </a:r>
          </a:p>
        </p:txBody>
      </p:sp>
      <p:sp>
        <p:nvSpPr>
          <p:cNvPr id="21507" name="Rectangle 3"/>
          <p:cNvSpPr>
            <a:spLocks noGrp="1"/>
          </p:cNvSpPr>
          <p:nvPr>
            <p:ph idx="1"/>
          </p:nvPr>
        </p:nvSpPr>
        <p:spPr>
          <a:xfrm>
            <a:off x="457200" y="1280160"/>
            <a:ext cx="8229600" cy="4688840"/>
          </a:xfrm>
          <a:prstGeom prst="rect">
            <a:avLst/>
          </a:prstGeom>
        </p:spPr>
        <p:txBody>
          <a:bodyPr/>
          <a:lstStyle/>
          <a:p>
            <a:pPr marL="0" indent="0">
              <a:buFont typeface="Courier New" pitchFamily="49" charset="0"/>
              <a:buNone/>
            </a:pPr>
            <a:r>
              <a:rPr lang="en-US" i="0" dirty="0">
                <a:solidFill>
                  <a:schemeClr val="tx1"/>
                </a:solidFill>
              </a:rPr>
              <a:t>Solve the equation:</a:t>
            </a:r>
          </a:p>
          <a:p>
            <a:pPr marL="0" indent="0">
              <a:spcBef>
                <a:spcPts val="600"/>
              </a:spcBef>
              <a:buFont typeface="Courier New" pitchFamily="49" charset="0"/>
              <a:buNone/>
            </a:pPr>
            <a:r>
              <a:rPr lang="en-US" b="1" i="0" dirty="0">
                <a:solidFill>
                  <a:schemeClr val="tx1"/>
                </a:solidFill>
              </a:rPr>
              <a:t>Solution</a:t>
            </a:r>
          </a:p>
          <a:p>
            <a:pPr marL="0" indent="0">
              <a:spcBef>
                <a:spcPts val="0"/>
              </a:spcBef>
              <a:buFont typeface="Courier New" pitchFamily="49" charset="0"/>
              <a:buNone/>
            </a:pPr>
            <a:r>
              <a:rPr lang="en-US" i="0" dirty="0">
                <a:solidFill>
                  <a:schemeClr val="tx1"/>
                </a:solidFill>
              </a:rPr>
              <a:t>There are two radicals on opposite sides of the equation. Squaring both sides will give a new equation with no radicals.</a:t>
            </a:r>
          </a:p>
        </p:txBody>
      </p:sp>
      <p:graphicFrame>
        <p:nvGraphicFramePr>
          <p:cNvPr id="21508" name="Object 4"/>
          <p:cNvGraphicFramePr>
            <a:graphicFrameLocks noChangeAspect="1"/>
          </p:cNvGraphicFramePr>
          <p:nvPr/>
        </p:nvGraphicFramePr>
        <p:xfrm>
          <a:off x="3390900" y="1295400"/>
          <a:ext cx="2400300" cy="444500"/>
        </p:xfrm>
        <a:graphic>
          <a:graphicData uri="http://schemas.openxmlformats.org/presentationml/2006/ole">
            <mc:AlternateContent xmlns:mc="http://schemas.openxmlformats.org/markup-compatibility/2006">
              <mc:Choice xmlns:v="urn:schemas-microsoft-com:vml" Requires="v">
                <p:oleObj name="Equation" r:id="rId2" imgW="2400300" imgH="444500" progId="Equation.DSMT4">
                  <p:embed/>
                </p:oleObj>
              </mc:Choice>
              <mc:Fallback>
                <p:oleObj name="Equation" r:id="rId2" imgW="2400300" imgH="44450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90900" y="1295400"/>
                        <a:ext cx="24003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316" name="Object 4"/>
          <p:cNvGraphicFramePr>
            <a:graphicFrameLocks noChangeAspect="1"/>
          </p:cNvGraphicFramePr>
          <p:nvPr/>
        </p:nvGraphicFramePr>
        <p:xfrm>
          <a:off x="1892300" y="3531066"/>
          <a:ext cx="2413000" cy="444500"/>
        </p:xfrm>
        <a:graphic>
          <a:graphicData uri="http://schemas.openxmlformats.org/presentationml/2006/ole">
            <mc:AlternateContent xmlns:mc="http://schemas.openxmlformats.org/markup-compatibility/2006">
              <mc:Choice xmlns:v="urn:schemas-microsoft-com:vml" Requires="v">
                <p:oleObj name="Equation" r:id="rId4" imgW="2413000" imgH="444500" progId="Equation.DSMT4">
                  <p:embed/>
                </p:oleObj>
              </mc:Choice>
              <mc:Fallback>
                <p:oleObj name="Equation" r:id="rId4" imgW="2413000" imgH="44450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892300" y="3531066"/>
                        <a:ext cx="24130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17" name="Object 5"/>
          <p:cNvGraphicFramePr>
            <a:graphicFrameLocks noChangeAspect="1"/>
          </p:cNvGraphicFramePr>
          <p:nvPr/>
        </p:nvGraphicFramePr>
        <p:xfrm>
          <a:off x="1524000" y="4005044"/>
          <a:ext cx="3136900" cy="698500"/>
        </p:xfrm>
        <a:graphic>
          <a:graphicData uri="http://schemas.openxmlformats.org/presentationml/2006/ole">
            <mc:AlternateContent xmlns:mc="http://schemas.openxmlformats.org/markup-compatibility/2006">
              <mc:Choice xmlns:v="urn:schemas-microsoft-com:vml" Requires="v">
                <p:oleObj name="Equation" r:id="rId6" imgW="3136900" imgH="698500" progId="Equation.DSMT4">
                  <p:embed/>
                </p:oleObj>
              </mc:Choice>
              <mc:Fallback>
                <p:oleObj name="Equation" r:id="rId6" imgW="3136900" imgH="69850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524000" y="4005044"/>
                        <a:ext cx="31369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18" name="Object 6"/>
          <p:cNvGraphicFramePr>
            <a:graphicFrameLocks noChangeAspect="1"/>
          </p:cNvGraphicFramePr>
          <p:nvPr/>
        </p:nvGraphicFramePr>
        <p:xfrm>
          <a:off x="2171700" y="4788133"/>
          <a:ext cx="1866900" cy="292100"/>
        </p:xfrm>
        <a:graphic>
          <a:graphicData uri="http://schemas.openxmlformats.org/presentationml/2006/ole">
            <mc:AlternateContent xmlns:mc="http://schemas.openxmlformats.org/markup-compatibility/2006">
              <mc:Choice xmlns:v="urn:schemas-microsoft-com:vml" Requires="v">
                <p:oleObj name="Equation" r:id="rId8" imgW="1866900" imgH="292100" progId="Equation.DSMT4">
                  <p:embed/>
                </p:oleObj>
              </mc:Choice>
              <mc:Fallback>
                <p:oleObj name="Equation" r:id="rId8" imgW="1866900" imgH="29210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171700" y="4788133"/>
                        <a:ext cx="1866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19" name="Object 7"/>
          <p:cNvGraphicFramePr>
            <a:graphicFrameLocks noChangeAspect="1"/>
          </p:cNvGraphicFramePr>
          <p:nvPr/>
        </p:nvGraphicFramePr>
        <p:xfrm>
          <a:off x="2670484" y="5257800"/>
          <a:ext cx="6045200" cy="381000"/>
        </p:xfrm>
        <a:graphic>
          <a:graphicData uri="http://schemas.openxmlformats.org/presentationml/2006/ole">
            <mc:AlternateContent xmlns:mc="http://schemas.openxmlformats.org/markup-compatibility/2006">
              <mc:Choice xmlns:v="urn:schemas-microsoft-com:vml" Requires="v">
                <p:oleObj name="Equation" r:id="rId10" imgW="6045120" imgH="380880" progId="Equation.DSMT4">
                  <p:embed/>
                </p:oleObj>
              </mc:Choice>
              <mc:Fallback>
                <p:oleObj name="Equation" r:id="rId10" imgW="6045120" imgH="38088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670484" y="5257800"/>
                        <a:ext cx="6045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20" name="Object 8"/>
          <p:cNvGraphicFramePr>
            <a:graphicFrameLocks noChangeAspect="1"/>
          </p:cNvGraphicFramePr>
          <p:nvPr/>
        </p:nvGraphicFramePr>
        <p:xfrm>
          <a:off x="2679700" y="5676900"/>
          <a:ext cx="711200" cy="292100"/>
        </p:xfrm>
        <a:graphic>
          <a:graphicData uri="http://schemas.openxmlformats.org/presentationml/2006/ole">
            <mc:AlternateContent xmlns:mc="http://schemas.openxmlformats.org/markup-compatibility/2006">
              <mc:Choice xmlns:v="urn:schemas-microsoft-com:vml" Requires="v">
                <p:oleObj name="Equation" r:id="rId12" imgW="710891" imgH="291973" progId="Equation.DSMT4">
                  <p:embed/>
                </p:oleObj>
              </mc:Choice>
              <mc:Fallback>
                <p:oleObj name="Equation" r:id="rId12" imgW="710891" imgH="291973" progId="Equation.DSMT4">
                  <p:embed/>
                  <p:pic>
                    <p:nvPicPr>
                      <p:cNvPr id="0" name="Picture 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679700" y="5676900"/>
                        <a:ext cx="711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50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150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31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31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331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331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33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xfrm>
            <a:off x="457200" y="182880"/>
            <a:ext cx="8229600" cy="914400"/>
          </a:xfrm>
          <a:prstGeom prst="rect">
            <a:avLst/>
          </a:prstGeom>
        </p:spPr>
        <p:txBody>
          <a:bodyPr/>
          <a:lstStyle/>
          <a:p>
            <a:r>
              <a:rPr lang="en-US" dirty="0"/>
              <a:t>Example 6: Solving Equations with Two Radicals (cont.)</a:t>
            </a:r>
            <a:endParaRPr lang="en-US" sz="3200" dirty="0">
              <a:solidFill>
                <a:schemeClr val="accent1"/>
              </a:solidFill>
            </a:endParaRPr>
          </a:p>
        </p:txBody>
      </p:sp>
      <p:sp>
        <p:nvSpPr>
          <p:cNvPr id="22532" name="Rectangle 6"/>
          <p:cNvSpPr>
            <a:spLocks noChangeArrowheads="1"/>
          </p:cNvSpPr>
          <p:nvPr/>
        </p:nvSpPr>
        <p:spPr bwMode="auto">
          <a:xfrm>
            <a:off x="457200" y="1366158"/>
            <a:ext cx="4572000" cy="1797415"/>
          </a:xfrm>
          <a:prstGeom prst="rect">
            <a:avLst/>
          </a:prstGeom>
          <a:noFill/>
          <a:ln w="9525" algn="ctr">
            <a:noFill/>
            <a:miter lim="800000"/>
            <a:headEnd/>
            <a:tailEnd/>
          </a:ln>
          <a:effectLst/>
        </p:spPr>
        <p:txBody>
          <a:bodyPr>
            <a:spAutoFit/>
          </a:bodyPr>
          <a:lstStyle/>
          <a:p>
            <a:pPr marL="342900" indent="-342900"/>
            <a:r>
              <a:rPr lang="en-US" sz="2800" b="1" dirty="0"/>
              <a:t>Check	</a:t>
            </a:r>
          </a:p>
          <a:p>
            <a:pPr marL="342900" indent="-342900">
              <a:spcBef>
                <a:spcPct val="60000"/>
              </a:spcBef>
            </a:pPr>
            <a:endParaRPr lang="en-US" sz="2800" b="1" dirty="0"/>
          </a:p>
          <a:p>
            <a:pPr marL="342900" indent="-342900">
              <a:spcBef>
                <a:spcPts val="1200"/>
              </a:spcBef>
            </a:pPr>
            <a:r>
              <a:rPr lang="en-US" sz="2800" dirty="0"/>
              <a:t>There is one solution, </a:t>
            </a:r>
            <a:r>
              <a:rPr lang="en-US" sz="2800" dirty="0">
                <a:solidFill>
                  <a:srgbClr val="FF0008"/>
                </a:solidFill>
              </a:rPr>
              <a:t>3</a:t>
            </a:r>
            <a:r>
              <a:rPr lang="en-US" sz="2800" dirty="0"/>
              <a:t>.</a:t>
            </a:r>
          </a:p>
        </p:txBody>
      </p:sp>
      <p:graphicFrame>
        <p:nvGraphicFramePr>
          <p:cNvPr id="14345" name="Object 9"/>
          <p:cNvGraphicFramePr>
            <a:graphicFrameLocks noChangeAspect="1"/>
          </p:cNvGraphicFramePr>
          <p:nvPr>
            <p:extLst>
              <p:ext uri="{D42A27DB-BD31-4B8C-83A1-F6EECF244321}">
                <p14:modId xmlns:p14="http://schemas.microsoft.com/office/powerpoint/2010/main" val="422596832"/>
              </p:ext>
            </p:extLst>
          </p:nvPr>
        </p:nvGraphicFramePr>
        <p:xfrm>
          <a:off x="1701800" y="1212850"/>
          <a:ext cx="2857500" cy="685800"/>
        </p:xfrm>
        <a:graphic>
          <a:graphicData uri="http://schemas.openxmlformats.org/presentationml/2006/ole">
            <mc:AlternateContent xmlns:mc="http://schemas.openxmlformats.org/markup-compatibility/2006">
              <mc:Choice xmlns:v="urn:schemas-microsoft-com:vml" Requires="v">
                <p:oleObj name="Equation" r:id="rId2" imgW="2857320" imgH="685800" progId="Equation.DSMT4">
                  <p:embed/>
                </p:oleObj>
              </mc:Choice>
              <mc:Fallback>
                <p:oleObj name="Equation" r:id="rId2" imgW="2857320" imgH="685800" progId="Equation.DSMT4">
                  <p:embed/>
                  <p:pic>
                    <p:nvPicPr>
                      <p:cNvPr id="0" name="Picture 1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01800" y="1212850"/>
                        <a:ext cx="28575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6" name="Object 10"/>
          <p:cNvGraphicFramePr>
            <a:graphicFrameLocks noChangeAspect="1"/>
          </p:cNvGraphicFramePr>
          <p:nvPr/>
        </p:nvGraphicFramePr>
        <p:xfrm>
          <a:off x="2432712" y="2089110"/>
          <a:ext cx="1244600" cy="444500"/>
        </p:xfrm>
        <a:graphic>
          <a:graphicData uri="http://schemas.openxmlformats.org/presentationml/2006/ole">
            <mc:AlternateContent xmlns:mc="http://schemas.openxmlformats.org/markup-compatibility/2006">
              <mc:Choice xmlns:v="urn:schemas-microsoft-com:vml" Requires="v">
                <p:oleObj name="Equation" r:id="rId4" imgW="1244600" imgH="444500" progId="Equation.DSMT4">
                  <p:embed/>
                </p:oleObj>
              </mc:Choice>
              <mc:Fallback>
                <p:oleObj name="Equation" r:id="rId4" imgW="1244600" imgH="444500" progId="Equation.DSMT4">
                  <p:embed/>
                  <p:pic>
                    <p:nvPicPr>
                      <p:cNvPr id="0" name="Picture 17"/>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32712" y="2089110"/>
                        <a:ext cx="12446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4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34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2532">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a:xfrm>
            <a:off x="457200" y="182880"/>
            <a:ext cx="8229600" cy="914400"/>
          </a:xfrm>
          <a:prstGeom prst="rect">
            <a:avLst/>
          </a:prstGeom>
        </p:spPr>
        <p:txBody>
          <a:bodyPr/>
          <a:lstStyle/>
          <a:p>
            <a:r>
              <a:rPr lang="en-US" dirty="0"/>
              <a:t>Example 7: Solving Equations with Two Radicals </a:t>
            </a:r>
          </a:p>
        </p:txBody>
      </p:sp>
      <p:sp>
        <p:nvSpPr>
          <p:cNvPr id="23555" name="Rectangle 3"/>
          <p:cNvSpPr>
            <a:spLocks noGrp="1"/>
          </p:cNvSpPr>
          <p:nvPr>
            <p:ph idx="1"/>
          </p:nvPr>
        </p:nvSpPr>
        <p:spPr>
          <a:xfrm>
            <a:off x="457200" y="1280160"/>
            <a:ext cx="8229600" cy="3410164"/>
          </a:xfrm>
          <a:prstGeom prst="rect">
            <a:avLst/>
          </a:prstGeom>
          <a:noFill/>
        </p:spPr>
        <p:txBody>
          <a:bodyPr>
            <a:spAutoFit/>
          </a:bodyPr>
          <a:lstStyle/>
          <a:p>
            <a:pPr>
              <a:spcBef>
                <a:spcPct val="50000"/>
              </a:spcBef>
            </a:pPr>
            <a:r>
              <a:rPr lang="en-US" dirty="0"/>
              <a:t>Solve the equation: </a:t>
            </a:r>
            <a:r>
              <a:rPr lang="en-US" b="1" i="0" dirty="0">
                <a:solidFill>
                  <a:schemeClr val="tx1"/>
                </a:solidFill>
              </a:rPr>
              <a:t>	</a:t>
            </a:r>
          </a:p>
          <a:p>
            <a:pPr marL="0" indent="0">
              <a:spcBef>
                <a:spcPct val="50000"/>
              </a:spcBef>
              <a:buFont typeface="Courier New" pitchFamily="49" charset="0"/>
              <a:buNone/>
            </a:pPr>
            <a:r>
              <a:rPr lang="en-US" b="1" i="0" dirty="0">
                <a:solidFill>
                  <a:schemeClr val="tx1"/>
                </a:solidFill>
              </a:rPr>
              <a:t>Solution</a:t>
            </a:r>
          </a:p>
          <a:p>
            <a:pPr marL="0" indent="0">
              <a:buFont typeface="Courier New" pitchFamily="49" charset="0"/>
              <a:buNone/>
            </a:pPr>
            <a:r>
              <a:rPr lang="en-US" i="0" dirty="0">
                <a:solidFill>
                  <a:schemeClr val="tx1"/>
                </a:solidFill>
              </a:rPr>
              <a:t>Where there is a sum or difference of radicals, squaring is easier if the radicals are on different sides of the equation. Also, squaring both sides of the equation is easier if one of the radicals is by itself on one side of the equation.</a:t>
            </a:r>
            <a:endParaRPr lang="en-US" dirty="0">
              <a:solidFill>
                <a:schemeClr val="tx1"/>
              </a:solidFill>
            </a:endParaRPr>
          </a:p>
        </p:txBody>
      </p:sp>
      <p:graphicFrame>
        <p:nvGraphicFramePr>
          <p:cNvPr id="23556" name="Object 4"/>
          <p:cNvGraphicFramePr>
            <a:graphicFrameLocks noChangeAspect="1"/>
          </p:cNvGraphicFramePr>
          <p:nvPr/>
        </p:nvGraphicFramePr>
        <p:xfrm>
          <a:off x="3377734" y="1308100"/>
          <a:ext cx="2540000" cy="444500"/>
        </p:xfrm>
        <a:graphic>
          <a:graphicData uri="http://schemas.openxmlformats.org/presentationml/2006/ole">
            <mc:AlternateContent xmlns:mc="http://schemas.openxmlformats.org/markup-compatibility/2006">
              <mc:Choice xmlns:v="urn:schemas-microsoft-com:vml" Requires="v">
                <p:oleObj name="Equation" r:id="rId2" imgW="2540000" imgH="444500" progId="Equation.DSMT4">
                  <p:embed/>
                </p:oleObj>
              </mc:Choice>
              <mc:Fallback>
                <p:oleObj name="Equation" r:id="rId2" imgW="2540000" imgH="44450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77734" y="1308100"/>
                        <a:ext cx="25400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55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355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p:nvPr>
        </p:nvSpPr>
        <p:spPr>
          <a:xfrm>
            <a:off x="457200" y="182880"/>
            <a:ext cx="8229600" cy="914400"/>
          </a:xfrm>
          <a:prstGeom prst="rect">
            <a:avLst/>
          </a:prstGeom>
        </p:spPr>
        <p:txBody>
          <a:bodyPr/>
          <a:lstStyle/>
          <a:p>
            <a:r>
              <a:rPr lang="en-US" dirty="0"/>
              <a:t>Example 7: Solving Equations with Two Radicals </a:t>
            </a:r>
            <a:r>
              <a:rPr lang="en-US" sz="3200" dirty="0">
                <a:solidFill>
                  <a:schemeClr val="accent1"/>
                </a:solidFill>
              </a:rPr>
              <a:t> (cont.)</a:t>
            </a:r>
          </a:p>
        </p:txBody>
      </p:sp>
      <p:graphicFrame>
        <p:nvGraphicFramePr>
          <p:cNvPr id="16387" name="Object 3"/>
          <p:cNvGraphicFramePr>
            <a:graphicFrameLocks noChangeAspect="1"/>
          </p:cNvGraphicFramePr>
          <p:nvPr>
            <p:extLst>
              <p:ext uri="{D42A27DB-BD31-4B8C-83A1-F6EECF244321}">
                <p14:modId xmlns:p14="http://schemas.microsoft.com/office/powerpoint/2010/main" val="199900260"/>
              </p:ext>
            </p:extLst>
          </p:nvPr>
        </p:nvGraphicFramePr>
        <p:xfrm>
          <a:off x="330200" y="1309048"/>
          <a:ext cx="2565400" cy="444500"/>
        </p:xfrm>
        <a:graphic>
          <a:graphicData uri="http://schemas.openxmlformats.org/presentationml/2006/ole">
            <mc:AlternateContent xmlns:mc="http://schemas.openxmlformats.org/markup-compatibility/2006">
              <mc:Choice xmlns:v="urn:schemas-microsoft-com:vml" Requires="v">
                <p:oleObj name="Equation" r:id="rId2" imgW="2565400" imgH="444500" progId="Equation.DSMT4">
                  <p:embed/>
                </p:oleObj>
              </mc:Choice>
              <mc:Fallback>
                <p:oleObj name="Equation" r:id="rId2" imgW="2565400" imgH="444500" progId="Equation.DSMT4">
                  <p:embed/>
                  <p:pic>
                    <p:nvPicPr>
                      <p:cNvPr id="0" name="Picture 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0200" y="1309048"/>
                        <a:ext cx="25654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90" name="Object 6"/>
          <p:cNvGraphicFramePr>
            <a:graphicFrameLocks noChangeAspect="1"/>
          </p:cNvGraphicFramePr>
          <p:nvPr>
            <p:extLst>
              <p:ext uri="{D42A27DB-BD31-4B8C-83A1-F6EECF244321}">
                <p14:modId xmlns:p14="http://schemas.microsoft.com/office/powerpoint/2010/main" val="1740988526"/>
              </p:ext>
            </p:extLst>
          </p:nvPr>
        </p:nvGraphicFramePr>
        <p:xfrm>
          <a:off x="1803400" y="1930491"/>
          <a:ext cx="6959600" cy="444500"/>
        </p:xfrm>
        <a:graphic>
          <a:graphicData uri="http://schemas.openxmlformats.org/presentationml/2006/ole">
            <mc:AlternateContent xmlns:mc="http://schemas.openxmlformats.org/markup-compatibility/2006">
              <mc:Choice xmlns:v="urn:schemas-microsoft-com:vml" Requires="v">
                <p:oleObj name="Equation" r:id="rId4" imgW="6959520" imgH="444240" progId="Equation.DSMT4">
                  <p:embed/>
                </p:oleObj>
              </mc:Choice>
              <mc:Fallback>
                <p:oleObj name="Equation" r:id="rId4" imgW="6959520" imgH="444240" progId="Equation.DSMT4">
                  <p:embed/>
                  <p:pic>
                    <p:nvPicPr>
                      <p:cNvPr id="0" name="Picture 13"/>
                      <p:cNvPicPr>
                        <a:picLocks noChangeAspect="1" noChangeArrowheads="1"/>
                      </p:cNvPicPr>
                      <p:nvPr/>
                    </p:nvPicPr>
                    <p:blipFill>
                      <a:blip r:embed="rId5"/>
                      <a:srcRect/>
                      <a:stretch>
                        <a:fillRect/>
                      </a:stretch>
                    </p:blipFill>
                    <p:spPr bwMode="auto">
                      <a:xfrm>
                        <a:off x="1803400" y="1930491"/>
                        <a:ext cx="69596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91" name="Object 7"/>
          <p:cNvGraphicFramePr>
            <a:graphicFrameLocks noChangeAspect="1"/>
          </p:cNvGraphicFramePr>
          <p:nvPr/>
        </p:nvGraphicFramePr>
        <p:xfrm>
          <a:off x="1439840" y="2541896"/>
          <a:ext cx="6502400" cy="698500"/>
        </p:xfrm>
        <a:graphic>
          <a:graphicData uri="http://schemas.openxmlformats.org/presentationml/2006/ole">
            <mc:AlternateContent xmlns:mc="http://schemas.openxmlformats.org/markup-compatibility/2006">
              <mc:Choice xmlns:v="urn:schemas-microsoft-com:vml" Requires="v">
                <p:oleObj name="Equation" r:id="rId6" imgW="6502400" imgH="698500" progId="Equation.DSMT4">
                  <p:embed/>
                </p:oleObj>
              </mc:Choice>
              <mc:Fallback>
                <p:oleObj name="Equation" r:id="rId6" imgW="6502400" imgH="698500" progId="Equation.DSMT4">
                  <p:embed/>
                  <p:pic>
                    <p:nvPicPr>
                      <p:cNvPr id="0" name="Picture 1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439840" y="2541896"/>
                        <a:ext cx="65024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93" name="Object 9"/>
          <p:cNvGraphicFramePr>
            <a:graphicFrameLocks noChangeAspect="1"/>
          </p:cNvGraphicFramePr>
          <p:nvPr>
            <p:extLst>
              <p:ext uri="{D42A27DB-BD31-4B8C-83A1-F6EECF244321}">
                <p14:modId xmlns:p14="http://schemas.microsoft.com/office/powerpoint/2010/main" val="3464465310"/>
              </p:ext>
            </p:extLst>
          </p:nvPr>
        </p:nvGraphicFramePr>
        <p:xfrm>
          <a:off x="6013525" y="3370729"/>
          <a:ext cx="2286000" cy="889000"/>
        </p:xfrm>
        <a:graphic>
          <a:graphicData uri="http://schemas.openxmlformats.org/presentationml/2006/ole">
            <mc:AlternateContent xmlns:mc="http://schemas.openxmlformats.org/markup-compatibility/2006">
              <mc:Choice xmlns:v="urn:schemas-microsoft-com:vml" Requires="v">
                <p:oleObj name="Equation" r:id="rId8" imgW="2286000" imgH="888840" progId="Equation.DSMT4">
                  <p:embed/>
                </p:oleObj>
              </mc:Choice>
              <mc:Fallback>
                <p:oleObj name="Equation" r:id="rId8" imgW="2286000" imgH="888840" progId="Equation.DSMT4">
                  <p:embed/>
                  <p:pic>
                    <p:nvPicPr>
                      <p:cNvPr id="0" name="Picture 15"/>
                      <p:cNvPicPr>
                        <a:picLocks noChangeAspect="1" noChangeArrowheads="1"/>
                      </p:cNvPicPr>
                      <p:nvPr/>
                    </p:nvPicPr>
                    <p:blipFill>
                      <a:blip r:embed="rId9"/>
                      <a:srcRect/>
                      <a:stretch>
                        <a:fillRect/>
                      </a:stretch>
                    </p:blipFill>
                    <p:spPr bwMode="auto">
                      <a:xfrm>
                        <a:off x="6013525" y="3370729"/>
                        <a:ext cx="22860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94" name="Object 10"/>
          <p:cNvGraphicFramePr>
            <a:graphicFrameLocks noChangeAspect="1"/>
          </p:cNvGraphicFramePr>
          <p:nvPr>
            <p:extLst>
              <p:ext uri="{D42A27DB-BD31-4B8C-83A1-F6EECF244321}">
                <p14:modId xmlns:p14="http://schemas.microsoft.com/office/powerpoint/2010/main" val="3292363610"/>
              </p:ext>
            </p:extLst>
          </p:nvPr>
        </p:nvGraphicFramePr>
        <p:xfrm>
          <a:off x="2092656" y="4203700"/>
          <a:ext cx="3175000" cy="444500"/>
        </p:xfrm>
        <a:graphic>
          <a:graphicData uri="http://schemas.openxmlformats.org/presentationml/2006/ole">
            <mc:AlternateContent xmlns:mc="http://schemas.openxmlformats.org/markup-compatibility/2006">
              <mc:Choice xmlns:v="urn:schemas-microsoft-com:vml" Requires="v">
                <p:oleObj name="Equation" r:id="rId10" imgW="3175000" imgH="444500" progId="Equation.DSMT4">
                  <p:embed/>
                </p:oleObj>
              </mc:Choice>
              <mc:Fallback>
                <p:oleObj name="Equation" r:id="rId10" imgW="3175000" imgH="444500" progId="Equation.DSMT4">
                  <p:embed/>
                  <p:pic>
                    <p:nvPicPr>
                      <p:cNvPr id="0" name="Picture 1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092656" y="4203700"/>
                        <a:ext cx="31750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95" name="Object 11"/>
          <p:cNvGraphicFramePr>
            <a:graphicFrameLocks noChangeAspect="1"/>
          </p:cNvGraphicFramePr>
          <p:nvPr>
            <p:extLst>
              <p:ext uri="{D42A27DB-BD31-4B8C-83A1-F6EECF244321}">
                <p14:modId xmlns:p14="http://schemas.microsoft.com/office/powerpoint/2010/main" val="489641909"/>
              </p:ext>
            </p:extLst>
          </p:nvPr>
        </p:nvGraphicFramePr>
        <p:xfrm>
          <a:off x="1257300" y="4926013"/>
          <a:ext cx="2857500" cy="444500"/>
        </p:xfrm>
        <a:graphic>
          <a:graphicData uri="http://schemas.openxmlformats.org/presentationml/2006/ole">
            <mc:AlternateContent xmlns:mc="http://schemas.openxmlformats.org/markup-compatibility/2006">
              <mc:Choice xmlns:v="urn:schemas-microsoft-com:vml" Requires="v">
                <p:oleObj name="Equation" r:id="rId12" imgW="2857320" imgH="444240" progId="Equation.DSMT4">
                  <p:embed/>
                </p:oleObj>
              </mc:Choice>
              <mc:Fallback>
                <p:oleObj name="Equation" r:id="rId12" imgW="2857320" imgH="444240" progId="Equation.DSMT4">
                  <p:embed/>
                  <p:pic>
                    <p:nvPicPr>
                      <p:cNvPr id="0" name="Picture 17"/>
                      <p:cNvPicPr>
                        <a:picLocks noChangeAspect="1" noChangeArrowheads="1"/>
                      </p:cNvPicPr>
                      <p:nvPr/>
                    </p:nvPicPr>
                    <p:blipFill>
                      <a:blip r:embed="rId13"/>
                      <a:srcRect/>
                      <a:stretch>
                        <a:fillRect/>
                      </a:stretch>
                    </p:blipFill>
                    <p:spPr bwMode="auto">
                      <a:xfrm>
                        <a:off x="1257300" y="4926013"/>
                        <a:ext cx="28575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 name="Object 9"/>
          <p:cNvGraphicFramePr>
            <a:graphicFrameLocks noChangeAspect="1"/>
          </p:cNvGraphicFramePr>
          <p:nvPr>
            <p:extLst>
              <p:ext uri="{D42A27DB-BD31-4B8C-83A1-F6EECF244321}">
                <p14:modId xmlns:p14="http://schemas.microsoft.com/office/powerpoint/2010/main" val="2351996670"/>
              </p:ext>
            </p:extLst>
          </p:nvPr>
        </p:nvGraphicFramePr>
        <p:xfrm>
          <a:off x="2092656" y="3352800"/>
          <a:ext cx="3835400" cy="520700"/>
        </p:xfrm>
        <a:graphic>
          <a:graphicData uri="http://schemas.openxmlformats.org/presentationml/2006/ole">
            <mc:AlternateContent xmlns:mc="http://schemas.openxmlformats.org/markup-compatibility/2006">
              <mc:Choice xmlns:v="urn:schemas-microsoft-com:vml" Requires="v">
                <p:oleObj name="Equation" r:id="rId14" imgW="3835080" imgH="520560" progId="Equation.DSMT4">
                  <p:embed/>
                </p:oleObj>
              </mc:Choice>
              <mc:Fallback>
                <p:oleObj name="Equation" r:id="rId14" imgW="3835080" imgH="520560" progId="Equation.DSMT4">
                  <p:embed/>
                  <p:pic>
                    <p:nvPicPr>
                      <p:cNvPr id="0" name=""/>
                      <p:cNvPicPr>
                        <a:picLocks noChangeAspect="1" noChangeArrowheads="1"/>
                      </p:cNvPicPr>
                      <p:nvPr/>
                    </p:nvPicPr>
                    <p:blipFill>
                      <a:blip r:embed="rId15"/>
                      <a:srcRect/>
                      <a:stretch>
                        <a:fillRect/>
                      </a:stretch>
                    </p:blipFill>
                    <p:spPr bwMode="auto">
                      <a:xfrm>
                        <a:off x="2092656" y="3352800"/>
                        <a:ext cx="3835400" cy="520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 name="Object 11"/>
          <p:cNvGraphicFramePr>
            <a:graphicFrameLocks noChangeAspect="1"/>
          </p:cNvGraphicFramePr>
          <p:nvPr>
            <p:extLst>
              <p:ext uri="{D42A27DB-BD31-4B8C-83A1-F6EECF244321}">
                <p14:modId xmlns:p14="http://schemas.microsoft.com/office/powerpoint/2010/main" val="931737788"/>
              </p:ext>
            </p:extLst>
          </p:nvPr>
        </p:nvGraphicFramePr>
        <p:xfrm>
          <a:off x="6013525" y="4775109"/>
          <a:ext cx="2616200" cy="889000"/>
        </p:xfrm>
        <a:graphic>
          <a:graphicData uri="http://schemas.openxmlformats.org/presentationml/2006/ole">
            <mc:AlternateContent xmlns:mc="http://schemas.openxmlformats.org/markup-compatibility/2006">
              <mc:Choice xmlns:v="urn:schemas-microsoft-com:vml" Requires="v">
                <p:oleObj name="Equation" r:id="rId16" imgW="2616120" imgH="888840" progId="Equation.DSMT4">
                  <p:embed/>
                </p:oleObj>
              </mc:Choice>
              <mc:Fallback>
                <p:oleObj name="Equation" r:id="rId16" imgW="2616120" imgH="888840" progId="Equation.DSMT4">
                  <p:embed/>
                  <p:pic>
                    <p:nvPicPr>
                      <p:cNvPr id="0" name=""/>
                      <p:cNvPicPr>
                        <a:picLocks noChangeAspect="1" noChangeArrowheads="1"/>
                      </p:cNvPicPr>
                      <p:nvPr/>
                    </p:nvPicPr>
                    <p:blipFill>
                      <a:blip r:embed="rId17"/>
                      <a:srcRect/>
                      <a:stretch>
                        <a:fillRect/>
                      </a:stretch>
                    </p:blipFill>
                    <p:spPr bwMode="auto">
                      <a:xfrm>
                        <a:off x="6013525" y="4775109"/>
                        <a:ext cx="26162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39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39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6393"/>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639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6395"/>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xfrm>
            <a:off x="457200" y="182880"/>
            <a:ext cx="8229600" cy="914400"/>
          </a:xfrm>
          <a:prstGeom prst="rect">
            <a:avLst/>
          </a:prstGeom>
        </p:spPr>
        <p:txBody>
          <a:bodyPr/>
          <a:lstStyle/>
          <a:p>
            <a:r>
              <a:rPr lang="en-US" dirty="0"/>
              <a:t>Procedure: Solving Equations with Radicals</a:t>
            </a:r>
          </a:p>
        </p:txBody>
      </p:sp>
      <p:sp>
        <p:nvSpPr>
          <p:cNvPr id="5" name="Rectangle 3"/>
          <p:cNvSpPr txBox="1">
            <a:spLocks/>
          </p:cNvSpPr>
          <p:nvPr/>
        </p:nvSpPr>
        <p:spPr>
          <a:xfrm>
            <a:off x="457200" y="1280160"/>
            <a:ext cx="8229600" cy="3108543"/>
          </a:xfrm>
          <a:prstGeom prst="rect">
            <a:avLst/>
          </a:prstGeom>
          <a:solidFill>
            <a:schemeClr val="accent3"/>
          </a:solidFill>
          <a:ln w="28575">
            <a:solidFill>
              <a:srgbClr val="000000"/>
            </a:solidFill>
          </a:ln>
        </p:spPr>
        <p:txBody>
          <a:bodyPr wrap="square">
            <a:spAutoFit/>
          </a:bodyPr>
          <a:lstStyle/>
          <a:p>
            <a:pPr marL="514350" indent="-514350">
              <a:spcBef>
                <a:spcPct val="50000"/>
              </a:spcBef>
              <a:buFont typeface="+mj-lt"/>
              <a:buAutoNum type="arabicPeriod"/>
            </a:pPr>
            <a:r>
              <a:rPr lang="en-US" sz="2800" dirty="0">
                <a:solidFill>
                  <a:srgbClr val="000000"/>
                </a:solidFill>
              </a:rPr>
              <a:t>Isolate one of the radicals on one side of the equation. (An equation may have more than one radical.)</a:t>
            </a:r>
          </a:p>
          <a:p>
            <a:pPr marL="514350" indent="-514350">
              <a:buFont typeface="+mj-lt"/>
              <a:buAutoNum type="arabicPeriod"/>
            </a:pPr>
            <a:r>
              <a:rPr lang="en-US" sz="2800" dirty="0">
                <a:solidFill>
                  <a:srgbClr val="000000"/>
                </a:solidFill>
              </a:rPr>
              <a:t>Raise both sides of the equation to the power corresponding to the index of the radical.</a:t>
            </a:r>
          </a:p>
          <a:p>
            <a:pPr marL="514350" indent="-514350">
              <a:buFont typeface="+mj-lt"/>
              <a:buAutoNum type="arabicPeriod"/>
            </a:pPr>
            <a:r>
              <a:rPr lang="en-US" sz="2800" dirty="0">
                <a:solidFill>
                  <a:srgbClr val="000000"/>
                </a:solidFill>
              </a:rPr>
              <a:t>If the equation still contains a radical, repeat Steps 1 and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p:cNvSpPr>
          <p:nvPr>
            <p:ph type="title"/>
          </p:nvPr>
        </p:nvSpPr>
        <p:spPr>
          <a:xfrm>
            <a:off x="457200" y="182880"/>
            <a:ext cx="8229600" cy="914400"/>
          </a:xfrm>
          <a:prstGeom prst="rect">
            <a:avLst/>
          </a:prstGeom>
        </p:spPr>
        <p:txBody>
          <a:bodyPr/>
          <a:lstStyle/>
          <a:p>
            <a:r>
              <a:rPr lang="en-US" dirty="0"/>
              <a:t>Example 7: Solving Equations with Two Radicals </a:t>
            </a:r>
            <a:r>
              <a:rPr lang="en-US" sz="3200" dirty="0">
                <a:solidFill>
                  <a:schemeClr val="accent1"/>
                </a:solidFill>
              </a:rPr>
              <a:t> (cont.)</a:t>
            </a:r>
          </a:p>
        </p:txBody>
      </p:sp>
      <p:graphicFrame>
        <p:nvGraphicFramePr>
          <p:cNvPr id="17411" name="Object 3"/>
          <p:cNvGraphicFramePr>
            <a:graphicFrameLocks noChangeAspect="1"/>
          </p:cNvGraphicFramePr>
          <p:nvPr/>
        </p:nvGraphicFramePr>
        <p:xfrm>
          <a:off x="2097396" y="1233714"/>
          <a:ext cx="6311900" cy="698500"/>
        </p:xfrm>
        <a:graphic>
          <a:graphicData uri="http://schemas.openxmlformats.org/presentationml/2006/ole">
            <mc:AlternateContent xmlns:mc="http://schemas.openxmlformats.org/markup-compatibility/2006">
              <mc:Choice xmlns:v="urn:schemas-microsoft-com:vml" Requires="v">
                <p:oleObj name="Equation" r:id="rId2" imgW="6311900" imgH="698500" progId="Equation.DSMT4">
                  <p:embed/>
                </p:oleObj>
              </mc:Choice>
              <mc:Fallback>
                <p:oleObj name="Equation" r:id="rId2" imgW="6311900" imgH="698500" progId="Equation.DSMT4">
                  <p:embed/>
                  <p:pic>
                    <p:nvPicPr>
                      <p:cNvPr id="0" name="Picture 1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97396" y="1233714"/>
                        <a:ext cx="63119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412" name="Object 4"/>
          <p:cNvGraphicFramePr>
            <a:graphicFrameLocks noChangeAspect="1"/>
          </p:cNvGraphicFramePr>
          <p:nvPr/>
        </p:nvGraphicFramePr>
        <p:xfrm>
          <a:off x="1510352" y="2192110"/>
          <a:ext cx="3822700" cy="495300"/>
        </p:xfrm>
        <a:graphic>
          <a:graphicData uri="http://schemas.openxmlformats.org/presentationml/2006/ole">
            <mc:AlternateContent xmlns:mc="http://schemas.openxmlformats.org/markup-compatibility/2006">
              <mc:Choice xmlns:v="urn:schemas-microsoft-com:vml" Requires="v">
                <p:oleObj name="Equation" r:id="rId4" imgW="3822700" imgH="495300" progId="Equation.DSMT4">
                  <p:embed/>
                </p:oleObj>
              </mc:Choice>
              <mc:Fallback>
                <p:oleObj name="Equation" r:id="rId4" imgW="3822700" imgH="495300" progId="Equation.DSMT4">
                  <p:embed/>
                  <p:pic>
                    <p:nvPicPr>
                      <p:cNvPr id="0" name="Picture 1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10352" y="2192110"/>
                        <a:ext cx="38227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413" name="Object 5"/>
          <p:cNvGraphicFramePr>
            <a:graphicFrameLocks noChangeAspect="1"/>
          </p:cNvGraphicFramePr>
          <p:nvPr/>
        </p:nvGraphicFramePr>
        <p:xfrm>
          <a:off x="1524000" y="2947307"/>
          <a:ext cx="3390900" cy="393700"/>
        </p:xfrm>
        <a:graphic>
          <a:graphicData uri="http://schemas.openxmlformats.org/presentationml/2006/ole">
            <mc:AlternateContent xmlns:mc="http://schemas.openxmlformats.org/markup-compatibility/2006">
              <mc:Choice xmlns:v="urn:schemas-microsoft-com:vml" Requires="v">
                <p:oleObj name="Equation" r:id="rId6" imgW="3390900" imgH="393700" progId="Equation.DSMT4">
                  <p:embed/>
                </p:oleObj>
              </mc:Choice>
              <mc:Fallback>
                <p:oleObj name="Equation" r:id="rId6" imgW="3390900" imgH="393700" progId="Equation.DSMT4">
                  <p:embed/>
                  <p:pic>
                    <p:nvPicPr>
                      <p:cNvPr id="0" name="Picture 1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524000" y="2947307"/>
                        <a:ext cx="33909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414" name="Object 6"/>
          <p:cNvGraphicFramePr>
            <a:graphicFrameLocks noChangeAspect="1"/>
          </p:cNvGraphicFramePr>
          <p:nvPr/>
        </p:nvGraphicFramePr>
        <p:xfrm>
          <a:off x="1510352" y="3600904"/>
          <a:ext cx="2552700" cy="393700"/>
        </p:xfrm>
        <a:graphic>
          <a:graphicData uri="http://schemas.openxmlformats.org/presentationml/2006/ole">
            <mc:AlternateContent xmlns:mc="http://schemas.openxmlformats.org/markup-compatibility/2006">
              <mc:Choice xmlns:v="urn:schemas-microsoft-com:vml" Requires="v">
                <p:oleObj name="Equation" r:id="rId8" imgW="2552700" imgH="393700" progId="Equation.DSMT4">
                  <p:embed/>
                </p:oleObj>
              </mc:Choice>
              <mc:Fallback>
                <p:oleObj name="Equation" r:id="rId8" imgW="2552700" imgH="393700" progId="Equation.DSMT4">
                  <p:embed/>
                  <p:pic>
                    <p:nvPicPr>
                      <p:cNvPr id="0" name="Picture 1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510352" y="3600904"/>
                        <a:ext cx="25527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415" name="Object 7"/>
          <p:cNvGraphicFramePr>
            <a:graphicFrameLocks noChangeAspect="1"/>
          </p:cNvGraphicFramePr>
          <p:nvPr/>
        </p:nvGraphicFramePr>
        <p:xfrm>
          <a:off x="1510352" y="4254500"/>
          <a:ext cx="6324600" cy="469900"/>
        </p:xfrm>
        <a:graphic>
          <a:graphicData uri="http://schemas.openxmlformats.org/presentationml/2006/ole">
            <mc:AlternateContent xmlns:mc="http://schemas.openxmlformats.org/markup-compatibility/2006">
              <mc:Choice xmlns:v="urn:schemas-microsoft-com:vml" Requires="v">
                <p:oleObj name="Equation" r:id="rId10" imgW="6324600" imgH="469900" progId="Equation.DSMT4">
                  <p:embed/>
                </p:oleObj>
              </mc:Choice>
              <mc:Fallback>
                <p:oleObj name="Equation" r:id="rId10" imgW="6324600" imgH="469900" progId="Equation.DSMT4">
                  <p:embed/>
                  <p:pic>
                    <p:nvPicPr>
                      <p:cNvPr id="0" name="Picture 1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510352" y="4254500"/>
                        <a:ext cx="6324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416" name="Object 8"/>
          <p:cNvGraphicFramePr>
            <a:graphicFrameLocks noChangeAspect="1"/>
          </p:cNvGraphicFramePr>
          <p:nvPr/>
        </p:nvGraphicFramePr>
        <p:xfrm>
          <a:off x="1371600" y="5040944"/>
          <a:ext cx="723900" cy="292100"/>
        </p:xfrm>
        <a:graphic>
          <a:graphicData uri="http://schemas.openxmlformats.org/presentationml/2006/ole">
            <mc:AlternateContent xmlns:mc="http://schemas.openxmlformats.org/markup-compatibility/2006">
              <mc:Choice xmlns:v="urn:schemas-microsoft-com:vml" Requires="v">
                <p:oleObj name="Equation" r:id="rId12" imgW="723586" imgH="291973" progId="Equation.DSMT4">
                  <p:embed/>
                </p:oleObj>
              </mc:Choice>
              <mc:Fallback>
                <p:oleObj name="Equation" r:id="rId12" imgW="723586" imgH="291973" progId="Equation.DSMT4">
                  <p:embed/>
                  <p:pic>
                    <p:nvPicPr>
                      <p:cNvPr id="0" name="Picture 1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371600" y="5040944"/>
                        <a:ext cx="723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417" name="Object 9"/>
          <p:cNvGraphicFramePr>
            <a:graphicFrameLocks noChangeAspect="1"/>
          </p:cNvGraphicFramePr>
          <p:nvPr/>
        </p:nvGraphicFramePr>
        <p:xfrm>
          <a:off x="2694296" y="5095536"/>
          <a:ext cx="342900" cy="241300"/>
        </p:xfrm>
        <a:graphic>
          <a:graphicData uri="http://schemas.openxmlformats.org/presentationml/2006/ole">
            <mc:AlternateContent xmlns:mc="http://schemas.openxmlformats.org/markup-compatibility/2006">
              <mc:Choice xmlns:v="urn:schemas-microsoft-com:vml" Requires="v">
                <p:oleObj name="Equation" r:id="rId14" imgW="342751" imgH="241195" progId="Equation.DSMT4">
                  <p:embed/>
                </p:oleObj>
              </mc:Choice>
              <mc:Fallback>
                <p:oleObj name="Equation" r:id="rId14" imgW="342751" imgH="241195" progId="Equation.DSMT4">
                  <p:embed/>
                  <p:pic>
                    <p:nvPicPr>
                      <p:cNvPr id="0" name="Picture 17"/>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694296" y="5095536"/>
                        <a:ext cx="342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7418" name="Object 10"/>
          <p:cNvGraphicFramePr>
            <a:graphicFrameLocks noChangeAspect="1"/>
          </p:cNvGraphicFramePr>
          <p:nvPr/>
        </p:nvGraphicFramePr>
        <p:xfrm>
          <a:off x="3622344" y="5040944"/>
          <a:ext cx="889000" cy="292100"/>
        </p:xfrm>
        <a:graphic>
          <a:graphicData uri="http://schemas.openxmlformats.org/presentationml/2006/ole">
            <mc:AlternateContent xmlns:mc="http://schemas.openxmlformats.org/markup-compatibility/2006">
              <mc:Choice xmlns:v="urn:schemas-microsoft-com:vml" Requires="v">
                <p:oleObj name="Equation" r:id="rId16" imgW="888614" imgH="291973" progId="Equation.DSMT4">
                  <p:embed/>
                </p:oleObj>
              </mc:Choice>
              <mc:Fallback>
                <p:oleObj name="Equation" r:id="rId16" imgW="888614" imgH="291973" progId="Equation.DSMT4">
                  <p:embed/>
                  <p:pic>
                    <p:nvPicPr>
                      <p:cNvPr id="0" name="Picture 18"/>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622344" y="5040944"/>
                        <a:ext cx="889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4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74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741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741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741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741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74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p:cNvSpPr>
          <p:nvPr>
            <p:ph type="title"/>
          </p:nvPr>
        </p:nvSpPr>
        <p:spPr>
          <a:xfrm>
            <a:off x="457200" y="182880"/>
            <a:ext cx="8229600" cy="914400"/>
          </a:xfrm>
          <a:prstGeom prst="rect">
            <a:avLst/>
          </a:prstGeom>
        </p:spPr>
        <p:txBody>
          <a:bodyPr/>
          <a:lstStyle/>
          <a:p>
            <a:r>
              <a:rPr lang="en-US" dirty="0"/>
              <a:t>Example 7: Solving Equations with Two Radicals </a:t>
            </a:r>
            <a:r>
              <a:rPr lang="en-US" sz="3200" dirty="0">
                <a:solidFill>
                  <a:schemeClr val="accent1"/>
                </a:solidFill>
              </a:rPr>
              <a:t> (cont.)</a:t>
            </a:r>
          </a:p>
        </p:txBody>
      </p:sp>
      <p:sp>
        <p:nvSpPr>
          <p:cNvPr id="26627" name="Rectangle 3"/>
          <p:cNvSpPr>
            <a:spLocks noGrp="1"/>
          </p:cNvSpPr>
          <p:nvPr>
            <p:ph idx="1"/>
          </p:nvPr>
        </p:nvSpPr>
        <p:spPr>
          <a:xfrm>
            <a:off x="457200" y="1226370"/>
            <a:ext cx="8229600" cy="4659737"/>
          </a:xfrm>
          <a:prstGeom prst="rect">
            <a:avLst/>
          </a:prstGeom>
          <a:noFill/>
        </p:spPr>
        <p:txBody>
          <a:bodyPr>
            <a:spAutoFit/>
          </a:bodyPr>
          <a:lstStyle/>
          <a:p>
            <a:r>
              <a:rPr lang="en-US" b="1" dirty="0">
                <a:solidFill>
                  <a:schemeClr val="tx1"/>
                </a:solidFill>
              </a:rPr>
              <a:t>Check</a:t>
            </a:r>
            <a:endParaRPr lang="en-US" b="1" i="0" dirty="0">
              <a:solidFill>
                <a:schemeClr val="tx1"/>
              </a:solidFill>
            </a:endParaRPr>
          </a:p>
          <a:p>
            <a:pPr>
              <a:buFont typeface="Courier New" pitchFamily="49" charset="0"/>
              <a:buNone/>
            </a:pPr>
            <a:r>
              <a:rPr lang="en-US" i="0" dirty="0">
                <a:solidFill>
                  <a:schemeClr val="tx1"/>
                </a:solidFill>
              </a:rPr>
              <a:t>Check</a:t>
            </a:r>
            <a:r>
              <a:rPr lang="en-US" b="1" i="0" dirty="0">
                <a:solidFill>
                  <a:schemeClr val="tx1"/>
                </a:solidFill>
              </a:rPr>
              <a:t> both answers</a:t>
            </a:r>
            <a:r>
              <a:rPr lang="en-US" i="0" dirty="0">
                <a:solidFill>
                  <a:schemeClr val="tx1"/>
                </a:solidFill>
              </a:rPr>
              <a:t> in the original equation. </a:t>
            </a:r>
          </a:p>
          <a:p>
            <a:pPr>
              <a:buFont typeface="Courier New" pitchFamily="49" charset="0"/>
              <a:buNone/>
            </a:pPr>
            <a:endParaRPr lang="en-US" i="0" dirty="0">
              <a:solidFill>
                <a:schemeClr val="tx1"/>
              </a:solidFill>
            </a:endParaRPr>
          </a:p>
          <a:p>
            <a:pPr>
              <a:buFont typeface="Courier New" pitchFamily="49" charset="0"/>
              <a:buNone/>
            </a:pPr>
            <a:endParaRPr lang="en-US" i="0" dirty="0">
              <a:solidFill>
                <a:schemeClr val="tx1"/>
              </a:solidFill>
            </a:endParaRPr>
          </a:p>
          <a:p>
            <a:pPr>
              <a:buFont typeface="Courier New" pitchFamily="49" charset="0"/>
              <a:buNone/>
            </a:pPr>
            <a:endParaRPr lang="en-US" i="0" dirty="0">
              <a:solidFill>
                <a:schemeClr val="tx1"/>
              </a:solidFill>
            </a:endParaRPr>
          </a:p>
          <a:p>
            <a:pPr>
              <a:buFont typeface="Courier New" pitchFamily="49" charset="0"/>
              <a:buNone/>
            </a:pPr>
            <a:endParaRPr lang="en-US" i="0" dirty="0">
              <a:solidFill>
                <a:schemeClr val="tx1"/>
              </a:solidFill>
            </a:endParaRPr>
          </a:p>
          <a:p>
            <a:pPr>
              <a:buFont typeface="Courier New" pitchFamily="49" charset="0"/>
              <a:buNone/>
            </a:pPr>
            <a:endParaRPr lang="en-US" i="0" dirty="0">
              <a:solidFill>
                <a:schemeClr val="tx1"/>
              </a:solidFill>
            </a:endParaRPr>
          </a:p>
          <a:p>
            <a:pPr>
              <a:buFont typeface="Courier New" pitchFamily="49" charset="0"/>
              <a:buNone/>
            </a:pPr>
            <a:endParaRPr lang="en-US" i="0" dirty="0">
              <a:solidFill>
                <a:schemeClr val="tx1"/>
              </a:solidFill>
            </a:endParaRPr>
          </a:p>
          <a:p>
            <a:pPr>
              <a:buFont typeface="Courier New" pitchFamily="49" charset="0"/>
              <a:buNone/>
            </a:pPr>
            <a:r>
              <a:rPr lang="en-US" i="0" dirty="0">
                <a:solidFill>
                  <a:schemeClr val="tx1"/>
                </a:solidFill>
              </a:rPr>
              <a:t>25 is </a:t>
            </a:r>
            <a:r>
              <a:rPr lang="en-US" b="1" i="0" dirty="0">
                <a:solidFill>
                  <a:schemeClr val="tx1"/>
                </a:solidFill>
              </a:rPr>
              <a:t>not</a:t>
            </a:r>
            <a:r>
              <a:rPr lang="en-US" i="0" dirty="0">
                <a:solidFill>
                  <a:schemeClr val="tx1"/>
                </a:solidFill>
              </a:rPr>
              <a:t> a solution.  The only solution is </a:t>
            </a:r>
            <a:r>
              <a:rPr lang="en-US" i="0" dirty="0">
                <a:solidFill>
                  <a:srgbClr val="FF0008"/>
                </a:solidFill>
              </a:rPr>
              <a:t>9</a:t>
            </a:r>
            <a:r>
              <a:rPr lang="en-US" i="0" dirty="0">
                <a:solidFill>
                  <a:schemeClr val="tx1"/>
                </a:solidFill>
              </a:rPr>
              <a:t>.</a:t>
            </a:r>
          </a:p>
        </p:txBody>
      </p:sp>
      <p:graphicFrame>
        <p:nvGraphicFramePr>
          <p:cNvPr id="18435" name="Object 3"/>
          <p:cNvGraphicFramePr>
            <a:graphicFrameLocks noChangeAspect="1"/>
          </p:cNvGraphicFramePr>
          <p:nvPr>
            <p:extLst>
              <p:ext uri="{D42A27DB-BD31-4B8C-83A1-F6EECF244321}">
                <p14:modId xmlns:p14="http://schemas.microsoft.com/office/powerpoint/2010/main" val="2915241117"/>
              </p:ext>
            </p:extLst>
          </p:nvPr>
        </p:nvGraphicFramePr>
        <p:xfrm>
          <a:off x="901700" y="2206839"/>
          <a:ext cx="3035300" cy="685800"/>
        </p:xfrm>
        <a:graphic>
          <a:graphicData uri="http://schemas.openxmlformats.org/presentationml/2006/ole">
            <mc:AlternateContent xmlns:mc="http://schemas.openxmlformats.org/markup-compatibility/2006">
              <mc:Choice xmlns:v="urn:schemas-microsoft-com:vml" Requires="v">
                <p:oleObj name="Equation" r:id="rId2" imgW="3035160" imgH="685800" progId="Equation.DSMT4">
                  <p:embed/>
                </p:oleObj>
              </mc:Choice>
              <mc:Fallback>
                <p:oleObj name="Equation" r:id="rId2" imgW="3035160" imgH="685800" progId="Equation.DSMT4">
                  <p:embed/>
                  <p:pic>
                    <p:nvPicPr>
                      <p:cNvPr id="0" name="Picture 1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01700" y="2206839"/>
                        <a:ext cx="30353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36" name="Object 4"/>
          <p:cNvGraphicFramePr>
            <a:graphicFrameLocks noChangeAspect="1"/>
          </p:cNvGraphicFramePr>
          <p:nvPr>
            <p:extLst>
              <p:ext uri="{D42A27DB-BD31-4B8C-83A1-F6EECF244321}">
                <p14:modId xmlns:p14="http://schemas.microsoft.com/office/powerpoint/2010/main" val="448549005"/>
              </p:ext>
            </p:extLst>
          </p:nvPr>
        </p:nvGraphicFramePr>
        <p:xfrm>
          <a:off x="2495550" y="3146639"/>
          <a:ext cx="1447800" cy="647700"/>
        </p:xfrm>
        <a:graphic>
          <a:graphicData uri="http://schemas.openxmlformats.org/presentationml/2006/ole">
            <mc:AlternateContent xmlns:mc="http://schemas.openxmlformats.org/markup-compatibility/2006">
              <mc:Choice xmlns:v="urn:schemas-microsoft-com:vml" Requires="v">
                <p:oleObj name="Equation" r:id="rId4" imgW="1447560" imgH="647640" progId="Equation.DSMT4">
                  <p:embed/>
                </p:oleObj>
              </mc:Choice>
              <mc:Fallback>
                <p:oleObj name="Equation" r:id="rId4" imgW="1447560" imgH="647640" progId="Equation.DSMT4">
                  <p:embed/>
                  <p:pic>
                    <p:nvPicPr>
                      <p:cNvPr id="0" name="Picture 1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95550" y="3146639"/>
                        <a:ext cx="14478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37" name="Object 5"/>
          <p:cNvGraphicFramePr>
            <a:graphicFrameLocks noChangeAspect="1"/>
          </p:cNvGraphicFramePr>
          <p:nvPr>
            <p:extLst>
              <p:ext uri="{D42A27DB-BD31-4B8C-83A1-F6EECF244321}">
                <p14:modId xmlns:p14="http://schemas.microsoft.com/office/powerpoint/2010/main" val="2974985283"/>
              </p:ext>
            </p:extLst>
          </p:nvPr>
        </p:nvGraphicFramePr>
        <p:xfrm>
          <a:off x="2787650" y="3984517"/>
          <a:ext cx="1155700" cy="647700"/>
        </p:xfrm>
        <a:graphic>
          <a:graphicData uri="http://schemas.openxmlformats.org/presentationml/2006/ole">
            <mc:AlternateContent xmlns:mc="http://schemas.openxmlformats.org/markup-compatibility/2006">
              <mc:Choice xmlns:v="urn:schemas-microsoft-com:vml" Requires="v">
                <p:oleObj name="Equation" r:id="rId6" imgW="1155600" imgH="647640" progId="Equation.DSMT4">
                  <p:embed/>
                </p:oleObj>
              </mc:Choice>
              <mc:Fallback>
                <p:oleObj name="Equation" r:id="rId6" imgW="1155600" imgH="647640" progId="Equation.DSMT4">
                  <p:embed/>
                  <p:pic>
                    <p:nvPicPr>
                      <p:cNvPr id="0" name="Picture 1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787650" y="3984517"/>
                        <a:ext cx="11557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38" name="Object 6"/>
          <p:cNvGraphicFramePr>
            <a:graphicFrameLocks noChangeAspect="1"/>
          </p:cNvGraphicFramePr>
          <p:nvPr>
            <p:extLst>
              <p:ext uri="{D42A27DB-BD31-4B8C-83A1-F6EECF244321}">
                <p14:modId xmlns:p14="http://schemas.microsoft.com/office/powerpoint/2010/main" val="3868992324"/>
              </p:ext>
            </p:extLst>
          </p:nvPr>
        </p:nvGraphicFramePr>
        <p:xfrm>
          <a:off x="3281363" y="4919237"/>
          <a:ext cx="673100" cy="279400"/>
        </p:xfrm>
        <a:graphic>
          <a:graphicData uri="http://schemas.openxmlformats.org/presentationml/2006/ole">
            <mc:AlternateContent xmlns:mc="http://schemas.openxmlformats.org/markup-compatibility/2006">
              <mc:Choice xmlns:v="urn:schemas-microsoft-com:vml" Requires="v">
                <p:oleObj name="Equation" r:id="rId8" imgW="672808" imgH="279279" progId="Equation.DSMT4">
                  <p:embed/>
                </p:oleObj>
              </mc:Choice>
              <mc:Fallback>
                <p:oleObj name="Equation" r:id="rId8" imgW="672808" imgH="279279" progId="Equation.DSMT4">
                  <p:embed/>
                  <p:pic>
                    <p:nvPicPr>
                      <p:cNvPr id="0" name="Picture 1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281363" y="4919237"/>
                        <a:ext cx="6731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39" name="Object 7"/>
          <p:cNvGraphicFramePr>
            <a:graphicFrameLocks noChangeAspect="1"/>
          </p:cNvGraphicFramePr>
          <p:nvPr>
            <p:extLst>
              <p:ext uri="{D42A27DB-BD31-4B8C-83A1-F6EECF244321}">
                <p14:modId xmlns:p14="http://schemas.microsoft.com/office/powerpoint/2010/main" val="1669531555"/>
              </p:ext>
            </p:extLst>
          </p:nvPr>
        </p:nvGraphicFramePr>
        <p:xfrm>
          <a:off x="4330700" y="2226837"/>
          <a:ext cx="3352800" cy="685800"/>
        </p:xfrm>
        <a:graphic>
          <a:graphicData uri="http://schemas.openxmlformats.org/presentationml/2006/ole">
            <mc:AlternateContent xmlns:mc="http://schemas.openxmlformats.org/markup-compatibility/2006">
              <mc:Choice xmlns:v="urn:schemas-microsoft-com:vml" Requires="v">
                <p:oleObj name="Equation" r:id="rId10" imgW="3352680" imgH="685800" progId="Equation.DSMT4">
                  <p:embed/>
                </p:oleObj>
              </mc:Choice>
              <mc:Fallback>
                <p:oleObj name="Equation" r:id="rId10" imgW="3352680" imgH="685800" progId="Equation.DSMT4">
                  <p:embed/>
                  <p:pic>
                    <p:nvPicPr>
                      <p:cNvPr id="0" name="Picture 1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330700" y="2226837"/>
                        <a:ext cx="33528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40" name="Object 8"/>
          <p:cNvGraphicFramePr>
            <a:graphicFrameLocks noChangeAspect="1"/>
          </p:cNvGraphicFramePr>
          <p:nvPr>
            <p:extLst>
              <p:ext uri="{D42A27DB-BD31-4B8C-83A1-F6EECF244321}">
                <p14:modId xmlns:p14="http://schemas.microsoft.com/office/powerpoint/2010/main" val="3491942108"/>
              </p:ext>
            </p:extLst>
          </p:nvPr>
        </p:nvGraphicFramePr>
        <p:xfrm>
          <a:off x="6070600" y="3159339"/>
          <a:ext cx="1625600" cy="647700"/>
        </p:xfrm>
        <a:graphic>
          <a:graphicData uri="http://schemas.openxmlformats.org/presentationml/2006/ole">
            <mc:AlternateContent xmlns:mc="http://schemas.openxmlformats.org/markup-compatibility/2006">
              <mc:Choice xmlns:v="urn:schemas-microsoft-com:vml" Requires="v">
                <p:oleObj name="Equation" r:id="rId12" imgW="1625400" imgH="647640" progId="Equation.DSMT4">
                  <p:embed/>
                </p:oleObj>
              </mc:Choice>
              <mc:Fallback>
                <p:oleObj name="Equation" r:id="rId12" imgW="1625400" imgH="647640" progId="Equation.DSMT4">
                  <p:embed/>
                  <p:pic>
                    <p:nvPicPr>
                      <p:cNvPr id="0" name="Picture 1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070600" y="3159339"/>
                        <a:ext cx="16256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41" name="Object 9"/>
          <p:cNvGraphicFramePr>
            <a:graphicFrameLocks noChangeAspect="1"/>
          </p:cNvGraphicFramePr>
          <p:nvPr>
            <p:extLst>
              <p:ext uri="{D42A27DB-BD31-4B8C-83A1-F6EECF244321}">
                <p14:modId xmlns:p14="http://schemas.microsoft.com/office/powerpoint/2010/main" val="679089591"/>
              </p:ext>
            </p:extLst>
          </p:nvPr>
        </p:nvGraphicFramePr>
        <p:xfrm>
          <a:off x="6521450" y="3979437"/>
          <a:ext cx="1168400" cy="647700"/>
        </p:xfrm>
        <a:graphic>
          <a:graphicData uri="http://schemas.openxmlformats.org/presentationml/2006/ole">
            <mc:AlternateContent xmlns:mc="http://schemas.openxmlformats.org/markup-compatibility/2006">
              <mc:Choice xmlns:v="urn:schemas-microsoft-com:vml" Requires="v">
                <p:oleObj name="Equation" r:id="rId14" imgW="1168200" imgH="647640" progId="Equation.DSMT4">
                  <p:embed/>
                </p:oleObj>
              </mc:Choice>
              <mc:Fallback>
                <p:oleObj name="Equation" r:id="rId14" imgW="1168200" imgH="647640" progId="Equation.DSMT4">
                  <p:embed/>
                  <p:pic>
                    <p:nvPicPr>
                      <p:cNvPr id="0" name="Picture 17"/>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521450" y="3979437"/>
                        <a:ext cx="11684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8442" name="Object 10"/>
          <p:cNvGraphicFramePr>
            <a:graphicFrameLocks noChangeAspect="1"/>
          </p:cNvGraphicFramePr>
          <p:nvPr>
            <p:extLst>
              <p:ext uri="{D42A27DB-BD31-4B8C-83A1-F6EECF244321}">
                <p14:modId xmlns:p14="http://schemas.microsoft.com/office/powerpoint/2010/main" val="2520593951"/>
              </p:ext>
            </p:extLst>
          </p:nvPr>
        </p:nvGraphicFramePr>
        <p:xfrm>
          <a:off x="6843713" y="4921269"/>
          <a:ext cx="863600" cy="381000"/>
        </p:xfrm>
        <a:graphic>
          <a:graphicData uri="http://schemas.openxmlformats.org/presentationml/2006/ole">
            <mc:AlternateContent xmlns:mc="http://schemas.openxmlformats.org/markup-compatibility/2006">
              <mc:Choice xmlns:v="urn:schemas-microsoft-com:vml" Requires="v">
                <p:oleObj name="Equation" r:id="rId16" imgW="863225" imgH="380835" progId="Equation.DSMT4">
                  <p:embed/>
                </p:oleObj>
              </mc:Choice>
              <mc:Fallback>
                <p:oleObj name="Equation" r:id="rId16" imgW="863225" imgH="380835" progId="Equation.DSMT4">
                  <p:embed/>
                  <p:pic>
                    <p:nvPicPr>
                      <p:cNvPr id="0" name="Picture 18"/>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6843713" y="4921269"/>
                        <a:ext cx="8636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43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43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843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843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843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844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844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844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6627">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p:cNvSpPr>
          <p:nvPr>
            <p:ph type="title"/>
          </p:nvPr>
        </p:nvSpPr>
        <p:spPr>
          <a:xfrm>
            <a:off x="457200" y="182880"/>
            <a:ext cx="8229600" cy="914400"/>
          </a:xfrm>
          <a:prstGeom prst="rect">
            <a:avLst/>
          </a:prstGeom>
        </p:spPr>
        <p:txBody>
          <a:bodyPr/>
          <a:lstStyle/>
          <a:p>
            <a:r>
              <a:rPr lang="en-US" dirty="0"/>
              <a:t>Example 8: Solving Equations Containing a </a:t>
            </a:r>
            <a:br>
              <a:rPr lang="en-US" dirty="0"/>
            </a:br>
            <a:r>
              <a:rPr lang="en-US" dirty="0"/>
              <a:t>Cube Root </a:t>
            </a:r>
          </a:p>
        </p:txBody>
      </p:sp>
      <p:sp>
        <p:nvSpPr>
          <p:cNvPr id="27651" name="Rectangle 3"/>
          <p:cNvSpPr>
            <a:spLocks noGrp="1"/>
          </p:cNvSpPr>
          <p:nvPr>
            <p:ph idx="1"/>
          </p:nvPr>
        </p:nvSpPr>
        <p:spPr>
          <a:prstGeom prst="rect">
            <a:avLst/>
          </a:prstGeom>
        </p:spPr>
        <p:txBody>
          <a:bodyPr/>
          <a:lstStyle/>
          <a:p>
            <a:pPr marL="0" indent="0">
              <a:buFont typeface="Courier New" pitchFamily="49" charset="0"/>
              <a:buNone/>
            </a:pPr>
            <a:r>
              <a:rPr lang="en-US" i="0" dirty="0">
                <a:solidFill>
                  <a:schemeClr val="tx1"/>
                </a:solidFill>
              </a:rPr>
              <a:t>Solve the following equation containing a cube root. </a:t>
            </a:r>
          </a:p>
          <a:p>
            <a:pPr marL="0" indent="0">
              <a:spcBef>
                <a:spcPct val="55000"/>
              </a:spcBef>
              <a:buFont typeface="Courier New" pitchFamily="49" charset="0"/>
              <a:buNone/>
            </a:pPr>
            <a:endParaRPr lang="en-US" b="1" i="0" dirty="0">
              <a:solidFill>
                <a:schemeClr val="tx1"/>
              </a:solidFill>
            </a:endParaRPr>
          </a:p>
          <a:p>
            <a:pPr marL="0" indent="0">
              <a:spcBef>
                <a:spcPts val="600"/>
              </a:spcBef>
              <a:buFont typeface="Courier New" pitchFamily="49" charset="0"/>
              <a:buNone/>
            </a:pPr>
            <a:r>
              <a:rPr lang="en-US" b="1" i="0" dirty="0">
                <a:solidFill>
                  <a:schemeClr val="tx1"/>
                </a:solidFill>
              </a:rPr>
              <a:t>Solution</a:t>
            </a:r>
          </a:p>
          <a:p>
            <a:pPr marL="0" indent="0">
              <a:spcBef>
                <a:spcPts val="600"/>
              </a:spcBef>
              <a:buFont typeface="Courier New" pitchFamily="49" charset="0"/>
              <a:buNone/>
            </a:pPr>
            <a:r>
              <a:rPr lang="en-US" i="0" dirty="0">
                <a:solidFill>
                  <a:schemeClr val="tx1"/>
                </a:solidFill>
              </a:rPr>
              <a:t>First, get the radical by itself on one side of the equation. Then, since this radical is a cube root, cube both sides of the equation.</a:t>
            </a:r>
          </a:p>
          <a:p>
            <a:pPr marL="0" indent="0">
              <a:buFont typeface="Courier New" pitchFamily="49" charset="0"/>
              <a:buNone/>
            </a:pPr>
            <a:endParaRPr lang="en-US" dirty="0">
              <a:solidFill>
                <a:schemeClr val="tx1"/>
              </a:solidFill>
            </a:endParaRPr>
          </a:p>
        </p:txBody>
      </p:sp>
      <p:graphicFrame>
        <p:nvGraphicFramePr>
          <p:cNvPr id="27652" name="Object 5"/>
          <p:cNvGraphicFramePr>
            <a:graphicFrameLocks noChangeAspect="1"/>
          </p:cNvGraphicFramePr>
          <p:nvPr/>
        </p:nvGraphicFramePr>
        <p:xfrm>
          <a:off x="3340100" y="1905000"/>
          <a:ext cx="2070100" cy="444500"/>
        </p:xfrm>
        <a:graphic>
          <a:graphicData uri="http://schemas.openxmlformats.org/presentationml/2006/ole">
            <mc:AlternateContent xmlns:mc="http://schemas.openxmlformats.org/markup-compatibility/2006">
              <mc:Choice xmlns:v="urn:schemas-microsoft-com:vml" Requires="v">
                <p:oleObj name="Equation" r:id="rId2" imgW="2070100" imgH="444500" progId="Equation.DSMT4">
                  <p:embed/>
                </p:oleObj>
              </mc:Choice>
              <mc:Fallback>
                <p:oleObj name="Equation" r:id="rId2" imgW="2070100" imgH="44450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40100" y="1905000"/>
                        <a:ext cx="20701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7651">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765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p:cNvSpPr>
          <p:nvPr>
            <p:ph type="title"/>
          </p:nvPr>
        </p:nvSpPr>
        <p:spPr>
          <a:xfrm>
            <a:off x="457200" y="182880"/>
            <a:ext cx="8229600" cy="914400"/>
          </a:xfrm>
          <a:prstGeom prst="rect">
            <a:avLst/>
          </a:prstGeom>
        </p:spPr>
        <p:txBody>
          <a:bodyPr/>
          <a:lstStyle/>
          <a:p>
            <a:r>
              <a:rPr lang="en-US" dirty="0"/>
              <a:t>Example 8: Solving Equations containing a </a:t>
            </a:r>
            <a:br>
              <a:rPr lang="en-US" dirty="0"/>
            </a:br>
            <a:r>
              <a:rPr lang="en-US" dirty="0"/>
              <a:t>Cube Root </a:t>
            </a:r>
            <a:r>
              <a:rPr lang="en-US" sz="3200" dirty="0">
                <a:solidFill>
                  <a:schemeClr val="accent1"/>
                </a:solidFill>
              </a:rPr>
              <a:t>(cont.)</a:t>
            </a:r>
          </a:p>
        </p:txBody>
      </p:sp>
      <p:graphicFrame>
        <p:nvGraphicFramePr>
          <p:cNvPr id="20483" name="Object 3"/>
          <p:cNvGraphicFramePr>
            <a:graphicFrameLocks noChangeAspect="1"/>
          </p:cNvGraphicFramePr>
          <p:nvPr/>
        </p:nvGraphicFramePr>
        <p:xfrm>
          <a:off x="2411104" y="1537648"/>
          <a:ext cx="2070100" cy="444500"/>
        </p:xfrm>
        <a:graphic>
          <a:graphicData uri="http://schemas.openxmlformats.org/presentationml/2006/ole">
            <mc:AlternateContent xmlns:mc="http://schemas.openxmlformats.org/markup-compatibility/2006">
              <mc:Choice xmlns:v="urn:schemas-microsoft-com:vml" Requires="v">
                <p:oleObj name="Equation" r:id="rId2" imgW="2070100" imgH="444500" progId="Equation.DSMT4">
                  <p:embed/>
                </p:oleObj>
              </mc:Choice>
              <mc:Fallback>
                <p:oleObj name="Equation" r:id="rId2" imgW="2070100" imgH="444500" progId="Equation.DSMT4">
                  <p:embed/>
                  <p:pic>
                    <p:nvPicPr>
                      <p:cNvPr id="0" name="Picture 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11104" y="1537648"/>
                        <a:ext cx="20701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484" name="Object 4"/>
          <p:cNvGraphicFramePr>
            <a:graphicFrameLocks noChangeAspect="1"/>
          </p:cNvGraphicFramePr>
          <p:nvPr>
            <p:extLst>
              <p:ext uri="{D42A27DB-BD31-4B8C-83A1-F6EECF244321}">
                <p14:modId xmlns:p14="http://schemas.microsoft.com/office/powerpoint/2010/main" val="808602451"/>
              </p:ext>
            </p:extLst>
          </p:nvPr>
        </p:nvGraphicFramePr>
        <p:xfrm>
          <a:off x="2873375" y="2214563"/>
          <a:ext cx="4152900" cy="482600"/>
        </p:xfrm>
        <a:graphic>
          <a:graphicData uri="http://schemas.openxmlformats.org/presentationml/2006/ole">
            <mc:AlternateContent xmlns:mc="http://schemas.openxmlformats.org/markup-compatibility/2006">
              <mc:Choice xmlns:v="urn:schemas-microsoft-com:vml" Requires="v">
                <p:oleObj name="Equation" r:id="rId4" imgW="4152600" imgH="482400" progId="Equation.DSMT4">
                  <p:embed/>
                </p:oleObj>
              </mc:Choice>
              <mc:Fallback>
                <p:oleObj name="Equation" r:id="rId4" imgW="4152600" imgH="482400" progId="Equation.DSMT4">
                  <p:embed/>
                  <p:pic>
                    <p:nvPicPr>
                      <p:cNvPr id="0" name="Picture 9"/>
                      <p:cNvPicPr>
                        <a:picLocks noChangeAspect="1" noChangeArrowheads="1"/>
                      </p:cNvPicPr>
                      <p:nvPr/>
                    </p:nvPicPr>
                    <p:blipFill>
                      <a:blip r:embed="rId5"/>
                      <a:srcRect/>
                      <a:stretch>
                        <a:fillRect/>
                      </a:stretch>
                    </p:blipFill>
                    <p:spPr bwMode="auto">
                      <a:xfrm>
                        <a:off x="2873375" y="2214563"/>
                        <a:ext cx="41529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485" name="Object 5"/>
          <p:cNvGraphicFramePr>
            <a:graphicFrameLocks noChangeAspect="1"/>
          </p:cNvGraphicFramePr>
          <p:nvPr/>
        </p:nvGraphicFramePr>
        <p:xfrm>
          <a:off x="2489200" y="2929782"/>
          <a:ext cx="3987800" cy="698500"/>
        </p:xfrm>
        <a:graphic>
          <a:graphicData uri="http://schemas.openxmlformats.org/presentationml/2006/ole">
            <mc:AlternateContent xmlns:mc="http://schemas.openxmlformats.org/markup-compatibility/2006">
              <mc:Choice xmlns:v="urn:schemas-microsoft-com:vml" Requires="v">
                <p:oleObj name="Equation" r:id="rId6" imgW="3987800" imgH="698500" progId="Equation.DSMT4">
                  <p:embed/>
                </p:oleObj>
              </mc:Choice>
              <mc:Fallback>
                <p:oleObj name="Equation" r:id="rId6" imgW="3987800" imgH="698500" progId="Equation.DSMT4">
                  <p:embed/>
                  <p:pic>
                    <p:nvPicPr>
                      <p:cNvPr id="0" name="Picture 1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489200" y="2929782"/>
                        <a:ext cx="39878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486" name="Object 6"/>
          <p:cNvGraphicFramePr>
            <a:graphicFrameLocks noChangeAspect="1"/>
          </p:cNvGraphicFramePr>
          <p:nvPr/>
        </p:nvGraphicFramePr>
        <p:xfrm>
          <a:off x="3156612" y="3860800"/>
          <a:ext cx="3695700" cy="330200"/>
        </p:xfrm>
        <a:graphic>
          <a:graphicData uri="http://schemas.openxmlformats.org/presentationml/2006/ole">
            <mc:AlternateContent xmlns:mc="http://schemas.openxmlformats.org/markup-compatibility/2006">
              <mc:Choice xmlns:v="urn:schemas-microsoft-com:vml" Requires="v">
                <p:oleObj name="Equation" r:id="rId8" imgW="3695700" imgH="330200" progId="Equation.DSMT4">
                  <p:embed/>
                </p:oleObj>
              </mc:Choice>
              <mc:Fallback>
                <p:oleObj name="Equation" r:id="rId8" imgW="3695700" imgH="330200" progId="Equation.DSMT4">
                  <p:embed/>
                  <p:pic>
                    <p:nvPicPr>
                      <p:cNvPr id="0" name="Picture 1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156612" y="3860800"/>
                        <a:ext cx="36957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487" name="Object 7"/>
          <p:cNvGraphicFramePr>
            <a:graphicFrameLocks noChangeAspect="1"/>
          </p:cNvGraphicFramePr>
          <p:nvPr/>
        </p:nvGraphicFramePr>
        <p:xfrm>
          <a:off x="3761096" y="4419600"/>
          <a:ext cx="774700" cy="838200"/>
        </p:xfrm>
        <a:graphic>
          <a:graphicData uri="http://schemas.openxmlformats.org/presentationml/2006/ole">
            <mc:AlternateContent xmlns:mc="http://schemas.openxmlformats.org/markup-compatibility/2006">
              <mc:Choice xmlns:v="urn:schemas-microsoft-com:vml" Requires="v">
                <p:oleObj name="Equation" r:id="rId10" imgW="774364" imgH="837836" progId="Equation.DSMT4">
                  <p:embed/>
                </p:oleObj>
              </mc:Choice>
              <mc:Fallback>
                <p:oleObj name="Equation" r:id="rId10" imgW="774364" imgH="837836" progId="Equation.DSMT4">
                  <p:embed/>
                  <p:pic>
                    <p:nvPicPr>
                      <p:cNvPr id="0" name="Picture 1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761096" y="4419600"/>
                        <a:ext cx="774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48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48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48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48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p:cNvSpPr>
          <p:nvPr>
            <p:ph type="title"/>
          </p:nvPr>
        </p:nvSpPr>
        <p:spPr>
          <a:xfrm>
            <a:off x="457200" y="182880"/>
            <a:ext cx="8229600" cy="914400"/>
          </a:xfrm>
          <a:prstGeom prst="rect">
            <a:avLst/>
          </a:prstGeom>
        </p:spPr>
        <p:txBody>
          <a:bodyPr/>
          <a:lstStyle/>
          <a:p>
            <a:r>
              <a:rPr lang="en-US" dirty="0"/>
              <a:t>Example 8: Solving Equations containing a </a:t>
            </a:r>
            <a:br>
              <a:rPr lang="en-US" dirty="0"/>
            </a:br>
            <a:r>
              <a:rPr lang="en-US" dirty="0"/>
              <a:t>Cube Root </a:t>
            </a:r>
            <a:r>
              <a:rPr lang="en-US" sz="3200" dirty="0">
                <a:solidFill>
                  <a:schemeClr val="accent1"/>
                </a:solidFill>
              </a:rPr>
              <a:t>(cont.)</a:t>
            </a:r>
          </a:p>
        </p:txBody>
      </p:sp>
      <p:sp>
        <p:nvSpPr>
          <p:cNvPr id="29699" name="Rectangle 3"/>
          <p:cNvSpPr>
            <a:spLocks noGrp="1"/>
          </p:cNvSpPr>
          <p:nvPr>
            <p:ph idx="1"/>
          </p:nvPr>
        </p:nvSpPr>
        <p:spPr>
          <a:xfrm>
            <a:off x="457200" y="1692450"/>
            <a:ext cx="8229600" cy="523220"/>
          </a:xfrm>
          <a:prstGeom prst="rect">
            <a:avLst/>
          </a:prstGeom>
          <a:noFill/>
        </p:spPr>
        <p:txBody>
          <a:bodyPr>
            <a:spAutoFit/>
          </a:bodyPr>
          <a:lstStyle/>
          <a:p>
            <a:pPr>
              <a:buFont typeface="Courier New" pitchFamily="49" charset="0"/>
              <a:buNone/>
            </a:pPr>
            <a:r>
              <a:rPr lang="en-US" b="1" i="0" dirty="0">
                <a:solidFill>
                  <a:schemeClr val="tx1"/>
                </a:solidFill>
              </a:rPr>
              <a:t>Check</a:t>
            </a:r>
            <a:r>
              <a:rPr lang="en-US" i="0" dirty="0">
                <a:solidFill>
                  <a:schemeClr val="tx1"/>
                </a:solidFill>
              </a:rPr>
              <a:t> in the original equation.</a:t>
            </a:r>
            <a:r>
              <a:rPr lang="en-US" dirty="0">
                <a:solidFill>
                  <a:schemeClr val="tx1"/>
                </a:solidFill>
              </a:rPr>
              <a:t> </a:t>
            </a:r>
          </a:p>
        </p:txBody>
      </p:sp>
      <p:graphicFrame>
        <p:nvGraphicFramePr>
          <p:cNvPr id="29701" name="Object 5"/>
          <p:cNvGraphicFramePr>
            <a:graphicFrameLocks noChangeAspect="1"/>
          </p:cNvGraphicFramePr>
          <p:nvPr>
            <p:extLst>
              <p:ext uri="{D42A27DB-BD31-4B8C-83A1-F6EECF244321}">
                <p14:modId xmlns:p14="http://schemas.microsoft.com/office/powerpoint/2010/main" val="1929108404"/>
              </p:ext>
            </p:extLst>
          </p:nvPr>
        </p:nvGraphicFramePr>
        <p:xfrm>
          <a:off x="4800600" y="5130117"/>
          <a:ext cx="3594100" cy="825500"/>
        </p:xfrm>
        <a:graphic>
          <a:graphicData uri="http://schemas.openxmlformats.org/presentationml/2006/ole">
            <mc:AlternateContent xmlns:mc="http://schemas.openxmlformats.org/markup-compatibility/2006">
              <mc:Choice xmlns:v="urn:schemas-microsoft-com:vml" Requires="v">
                <p:oleObj name="Equation" r:id="rId2" imgW="3594100" imgH="825500" progId="Equation.DSMT4">
                  <p:embed/>
                </p:oleObj>
              </mc:Choice>
              <mc:Fallback>
                <p:oleObj name="Equation" r:id="rId2" imgW="3594100" imgH="825500" progId="Equation.DSMT4">
                  <p:embed/>
                  <p:pic>
                    <p:nvPicPr>
                      <p:cNvPr id="0" name="Picture 9"/>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00600" y="5130117"/>
                        <a:ext cx="3594100" cy="825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1508" name="Object 4"/>
          <p:cNvGraphicFramePr>
            <a:graphicFrameLocks noChangeAspect="1"/>
          </p:cNvGraphicFramePr>
          <p:nvPr>
            <p:extLst>
              <p:ext uri="{D42A27DB-BD31-4B8C-83A1-F6EECF244321}">
                <p14:modId xmlns:p14="http://schemas.microsoft.com/office/powerpoint/2010/main" val="1994380710"/>
              </p:ext>
            </p:extLst>
          </p:nvPr>
        </p:nvGraphicFramePr>
        <p:xfrm>
          <a:off x="1460500" y="2279650"/>
          <a:ext cx="2463800" cy="1041400"/>
        </p:xfrm>
        <a:graphic>
          <a:graphicData uri="http://schemas.openxmlformats.org/presentationml/2006/ole">
            <mc:AlternateContent xmlns:mc="http://schemas.openxmlformats.org/markup-compatibility/2006">
              <mc:Choice xmlns:v="urn:schemas-microsoft-com:vml" Requires="v">
                <p:oleObj name="Equation" r:id="rId4" imgW="2463480" imgH="1041120" progId="Equation.DSMT4">
                  <p:embed/>
                </p:oleObj>
              </mc:Choice>
              <mc:Fallback>
                <p:oleObj name="Equation" r:id="rId4" imgW="2463480" imgH="1041120" progId="Equation.DSMT4">
                  <p:embed/>
                  <p:pic>
                    <p:nvPicPr>
                      <p:cNvPr id="0" name="Picture 10"/>
                      <p:cNvPicPr>
                        <a:picLocks noChangeAspect="1" noChangeArrowheads="1"/>
                      </p:cNvPicPr>
                      <p:nvPr/>
                    </p:nvPicPr>
                    <p:blipFill>
                      <a:blip r:embed="rId5"/>
                      <a:srcRect/>
                      <a:stretch>
                        <a:fillRect/>
                      </a:stretch>
                    </p:blipFill>
                    <p:spPr bwMode="auto">
                      <a:xfrm>
                        <a:off x="1460500" y="2279650"/>
                        <a:ext cx="2463800" cy="1041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1509" name="Object 5"/>
          <p:cNvGraphicFramePr>
            <a:graphicFrameLocks noChangeAspect="1"/>
          </p:cNvGraphicFramePr>
          <p:nvPr>
            <p:extLst>
              <p:ext uri="{D42A27DB-BD31-4B8C-83A1-F6EECF244321}">
                <p14:modId xmlns:p14="http://schemas.microsoft.com/office/powerpoint/2010/main" val="2291963607"/>
              </p:ext>
            </p:extLst>
          </p:nvPr>
        </p:nvGraphicFramePr>
        <p:xfrm>
          <a:off x="2044700" y="3295183"/>
          <a:ext cx="1892300" cy="647700"/>
        </p:xfrm>
        <a:graphic>
          <a:graphicData uri="http://schemas.openxmlformats.org/presentationml/2006/ole">
            <mc:AlternateContent xmlns:mc="http://schemas.openxmlformats.org/markup-compatibility/2006">
              <mc:Choice xmlns:v="urn:schemas-microsoft-com:vml" Requires="v">
                <p:oleObj name="Equation" r:id="rId6" imgW="1892160" imgH="647640" progId="Equation.DSMT4">
                  <p:embed/>
                </p:oleObj>
              </mc:Choice>
              <mc:Fallback>
                <p:oleObj name="Equation" r:id="rId6" imgW="1892160" imgH="647640" progId="Equation.DSMT4">
                  <p:embed/>
                  <p:pic>
                    <p:nvPicPr>
                      <p:cNvPr id="0" name="Picture 1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044700" y="3295183"/>
                        <a:ext cx="18923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1510" name="Object 6"/>
          <p:cNvGraphicFramePr>
            <a:graphicFrameLocks noChangeAspect="1"/>
          </p:cNvGraphicFramePr>
          <p:nvPr>
            <p:extLst>
              <p:ext uri="{D42A27DB-BD31-4B8C-83A1-F6EECF244321}">
                <p14:modId xmlns:p14="http://schemas.microsoft.com/office/powerpoint/2010/main" val="3252521113"/>
              </p:ext>
            </p:extLst>
          </p:nvPr>
        </p:nvGraphicFramePr>
        <p:xfrm>
          <a:off x="2501900" y="3983887"/>
          <a:ext cx="1435100" cy="647700"/>
        </p:xfrm>
        <a:graphic>
          <a:graphicData uri="http://schemas.openxmlformats.org/presentationml/2006/ole">
            <mc:AlternateContent xmlns:mc="http://schemas.openxmlformats.org/markup-compatibility/2006">
              <mc:Choice xmlns:v="urn:schemas-microsoft-com:vml" Requires="v">
                <p:oleObj name="Equation" r:id="rId8" imgW="1434960" imgH="647640" progId="Equation.DSMT4">
                  <p:embed/>
                </p:oleObj>
              </mc:Choice>
              <mc:Fallback>
                <p:oleObj name="Equation" r:id="rId8" imgW="1434960" imgH="647640" progId="Equation.DSMT4">
                  <p:embed/>
                  <p:pic>
                    <p:nvPicPr>
                      <p:cNvPr id="0" name="Picture 1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501900" y="3983887"/>
                        <a:ext cx="14351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1511" name="Object 7"/>
          <p:cNvGraphicFramePr>
            <a:graphicFrameLocks noChangeAspect="1"/>
          </p:cNvGraphicFramePr>
          <p:nvPr>
            <p:extLst>
              <p:ext uri="{D42A27DB-BD31-4B8C-83A1-F6EECF244321}">
                <p14:modId xmlns:p14="http://schemas.microsoft.com/office/powerpoint/2010/main" val="3205536333"/>
              </p:ext>
            </p:extLst>
          </p:nvPr>
        </p:nvGraphicFramePr>
        <p:xfrm>
          <a:off x="2792186" y="4610100"/>
          <a:ext cx="1155700" cy="647700"/>
        </p:xfrm>
        <a:graphic>
          <a:graphicData uri="http://schemas.openxmlformats.org/presentationml/2006/ole">
            <mc:AlternateContent xmlns:mc="http://schemas.openxmlformats.org/markup-compatibility/2006">
              <mc:Choice xmlns:v="urn:schemas-microsoft-com:vml" Requires="v">
                <p:oleObj name="Equation" r:id="rId10" imgW="1155600" imgH="647640" progId="Equation.DSMT4">
                  <p:embed/>
                </p:oleObj>
              </mc:Choice>
              <mc:Fallback>
                <p:oleObj name="Equation" r:id="rId10" imgW="1155600" imgH="647640" progId="Equation.DSMT4">
                  <p:embed/>
                  <p:pic>
                    <p:nvPicPr>
                      <p:cNvPr id="0" name="Picture 13"/>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792186" y="4610100"/>
                        <a:ext cx="11557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1512" name="Object 8"/>
          <p:cNvGraphicFramePr>
            <a:graphicFrameLocks noChangeAspect="1"/>
          </p:cNvGraphicFramePr>
          <p:nvPr>
            <p:extLst>
              <p:ext uri="{D42A27DB-BD31-4B8C-83A1-F6EECF244321}">
                <p14:modId xmlns:p14="http://schemas.microsoft.com/office/powerpoint/2010/main" val="3048909249"/>
              </p:ext>
            </p:extLst>
          </p:nvPr>
        </p:nvGraphicFramePr>
        <p:xfrm>
          <a:off x="3238500" y="5385761"/>
          <a:ext cx="698500" cy="292100"/>
        </p:xfrm>
        <a:graphic>
          <a:graphicData uri="http://schemas.openxmlformats.org/presentationml/2006/ole">
            <mc:AlternateContent xmlns:mc="http://schemas.openxmlformats.org/markup-compatibility/2006">
              <mc:Choice xmlns:v="urn:schemas-microsoft-com:vml" Requires="v">
                <p:oleObj name="Equation" r:id="rId12" imgW="698197" imgH="291973" progId="Equation.DSMT4">
                  <p:embed/>
                </p:oleObj>
              </mc:Choice>
              <mc:Fallback>
                <p:oleObj name="Equation" r:id="rId12" imgW="698197" imgH="291973" progId="Equation.DSMT4">
                  <p:embed/>
                  <p:pic>
                    <p:nvPicPr>
                      <p:cNvPr id="0" name="Picture 14"/>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238500" y="5385761"/>
                        <a:ext cx="698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 name="Rectangle 3">
            <a:extLst>
              <a:ext uri="{FF2B5EF4-FFF2-40B4-BE49-F238E27FC236}">
                <a16:creationId xmlns:a16="http://schemas.microsoft.com/office/drawing/2014/main" id="{1CFE02F1-9476-B5A1-A0CC-DD986C543B27}"/>
              </a:ext>
            </a:extLst>
          </p:cNvPr>
          <p:cNvSpPr txBox="1">
            <a:spLocks/>
          </p:cNvSpPr>
          <p:nvPr/>
        </p:nvSpPr>
        <p:spPr>
          <a:xfrm>
            <a:off x="457200" y="1113816"/>
            <a:ext cx="1079500" cy="523220"/>
          </a:xfrm>
          <a:prstGeom prst="rect">
            <a:avLst/>
          </a:prstGeom>
          <a:noFill/>
        </p:spPr>
        <p:txBody>
          <a:bodyPr wrap="square">
            <a:sp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 typeface="Courier New" pitchFamily="49" charset="0"/>
              <a:buNone/>
            </a:pPr>
            <a:r>
              <a:rPr lang="en-US" b="1" dirty="0">
                <a:solidFill>
                  <a:schemeClr val="tx1"/>
                </a:solidFill>
              </a:rPr>
              <a:t>Check</a:t>
            </a:r>
            <a:endParaRPr lang="en-US"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50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150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15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15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15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970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txBox="1">
            <a:spLocks/>
          </p:cNvSpPr>
          <p:nvPr/>
        </p:nvSpPr>
        <p:spPr>
          <a:xfrm>
            <a:off x="457200" y="1280160"/>
            <a:ext cx="8229600" cy="1815882"/>
          </a:xfrm>
          <a:prstGeom prst="rect">
            <a:avLst/>
          </a:prstGeom>
          <a:solidFill>
            <a:schemeClr val="accent3"/>
          </a:solidFill>
          <a:ln w="28575">
            <a:solidFill>
              <a:srgbClr val="000000"/>
            </a:solidFill>
          </a:ln>
        </p:spPr>
        <p:txBody>
          <a:bodyPr wrap="square">
            <a:spAutoFit/>
          </a:bodyPr>
          <a:lstStyle/>
          <a:p>
            <a:pPr marL="514350" indent="-514350">
              <a:spcBef>
                <a:spcPct val="50000"/>
              </a:spcBef>
              <a:buFont typeface="+mj-lt"/>
              <a:buAutoNum type="arabicPeriod" startAt="4"/>
            </a:pPr>
            <a:r>
              <a:rPr lang="en-US" sz="2800" dirty="0">
                <a:solidFill>
                  <a:srgbClr val="000000"/>
                </a:solidFill>
              </a:rPr>
              <a:t>Solve the equation after all the radicals have been eliminated.</a:t>
            </a:r>
          </a:p>
          <a:p>
            <a:pPr marL="514350" indent="-514350">
              <a:buFont typeface="+mj-lt"/>
              <a:buAutoNum type="arabicPeriod" startAt="4"/>
            </a:pPr>
            <a:r>
              <a:rPr lang="en-US" sz="2800" dirty="0">
                <a:solidFill>
                  <a:srgbClr val="000000"/>
                </a:solidFill>
              </a:rPr>
              <a:t>Be sure to check all possible solutions in the original equation and eliminate any extraneous solutions.</a:t>
            </a:r>
          </a:p>
        </p:txBody>
      </p:sp>
      <p:sp>
        <p:nvSpPr>
          <p:cNvPr id="7170" name="Rectangle 4"/>
          <p:cNvSpPr>
            <a:spLocks noGrp="1"/>
          </p:cNvSpPr>
          <p:nvPr>
            <p:ph type="title"/>
          </p:nvPr>
        </p:nvSpPr>
        <p:spPr>
          <a:xfrm>
            <a:off x="457200" y="182880"/>
            <a:ext cx="8229600" cy="914400"/>
          </a:xfrm>
          <a:prstGeom prst="rect">
            <a:avLst/>
          </a:prstGeom>
          <a:noFill/>
        </p:spPr>
        <p:txBody>
          <a:bodyPr/>
          <a:lstStyle/>
          <a:p>
            <a:r>
              <a:rPr lang="en-US" dirty="0"/>
              <a:t>Procedure: Solving Equations with Radicals (cont.)</a:t>
            </a:r>
            <a:endParaRPr lang="en-US" sz="3200" dirty="0">
              <a:solidFill>
                <a:schemeClr val="accent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xfrm>
            <a:off x="457200" y="182880"/>
            <a:ext cx="8229600" cy="914400"/>
          </a:xfrm>
          <a:prstGeom prst="rect">
            <a:avLst/>
          </a:prstGeom>
        </p:spPr>
        <p:txBody>
          <a:bodyPr/>
          <a:lstStyle/>
          <a:p>
            <a:r>
              <a:rPr lang="en-US" dirty="0"/>
              <a:t>Example 1: Solving Equations with One Radical </a:t>
            </a:r>
          </a:p>
        </p:txBody>
      </p:sp>
      <p:sp>
        <p:nvSpPr>
          <p:cNvPr id="8195" name="Rectangle 3"/>
          <p:cNvSpPr>
            <a:spLocks noGrp="1"/>
          </p:cNvSpPr>
          <p:nvPr>
            <p:ph idx="1"/>
          </p:nvPr>
        </p:nvSpPr>
        <p:spPr>
          <a:xfrm>
            <a:off x="457200" y="1280160"/>
            <a:ext cx="8229600" cy="1815882"/>
          </a:xfrm>
          <a:prstGeom prst="rect">
            <a:avLst/>
          </a:prstGeom>
          <a:noFill/>
        </p:spPr>
        <p:txBody>
          <a:bodyPr>
            <a:spAutoFit/>
          </a:bodyPr>
          <a:lstStyle/>
          <a:p>
            <a:pPr marL="0" indent="0">
              <a:buFont typeface="Courier New" pitchFamily="49" charset="0"/>
              <a:buNone/>
            </a:pPr>
            <a:r>
              <a:rPr lang="en-US" i="0" dirty="0">
                <a:solidFill>
                  <a:schemeClr val="tx1"/>
                </a:solidFill>
              </a:rPr>
              <a:t>Solve the equation:</a:t>
            </a:r>
          </a:p>
          <a:p>
            <a:pPr marL="0" indent="0">
              <a:spcBef>
                <a:spcPts val="0"/>
              </a:spcBef>
              <a:buFont typeface="Courier New" pitchFamily="49" charset="0"/>
              <a:buNone/>
            </a:pPr>
            <a:r>
              <a:rPr lang="en-US" b="1" i="0" dirty="0">
                <a:solidFill>
                  <a:schemeClr val="tx1"/>
                </a:solidFill>
              </a:rPr>
              <a:t>Solution</a:t>
            </a:r>
          </a:p>
          <a:p>
            <a:pPr marL="0" indent="0">
              <a:spcBef>
                <a:spcPts val="0"/>
              </a:spcBef>
              <a:buFont typeface="Courier New" pitchFamily="49" charset="0"/>
              <a:buNone/>
            </a:pPr>
            <a:r>
              <a:rPr lang="en-US" i="0" dirty="0">
                <a:solidFill>
                  <a:schemeClr val="tx1"/>
                </a:solidFill>
              </a:rPr>
              <a:t>The radical is by itself on one side of the equation, so square both sides.</a:t>
            </a:r>
            <a:endParaRPr lang="en-US" dirty="0">
              <a:solidFill>
                <a:schemeClr val="tx1"/>
              </a:solidFill>
            </a:endParaRPr>
          </a:p>
        </p:txBody>
      </p:sp>
      <p:graphicFrame>
        <p:nvGraphicFramePr>
          <p:cNvPr id="8196" name="Object 4"/>
          <p:cNvGraphicFramePr>
            <a:graphicFrameLocks noChangeAspect="1"/>
          </p:cNvGraphicFramePr>
          <p:nvPr/>
        </p:nvGraphicFramePr>
        <p:xfrm>
          <a:off x="3373656" y="1219200"/>
          <a:ext cx="1765300" cy="495300"/>
        </p:xfrm>
        <a:graphic>
          <a:graphicData uri="http://schemas.openxmlformats.org/presentationml/2006/ole">
            <mc:AlternateContent xmlns:mc="http://schemas.openxmlformats.org/markup-compatibility/2006">
              <mc:Choice xmlns:v="urn:schemas-microsoft-com:vml" Requires="v">
                <p:oleObj name="Equation" r:id="rId2" imgW="1764534" imgH="495085" progId="Equation.DSMT4">
                  <p:embed/>
                </p:oleObj>
              </mc:Choice>
              <mc:Fallback>
                <p:oleObj name="Equation" r:id="rId2" imgW="1764534" imgH="495085"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73656" y="1219200"/>
                        <a:ext cx="1765300" cy="49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8" name="Object 4"/>
          <p:cNvGraphicFramePr>
            <a:graphicFrameLocks noChangeAspect="1"/>
          </p:cNvGraphicFramePr>
          <p:nvPr/>
        </p:nvGraphicFramePr>
        <p:xfrm>
          <a:off x="2425700" y="3026678"/>
          <a:ext cx="1765300" cy="495300"/>
        </p:xfrm>
        <a:graphic>
          <a:graphicData uri="http://schemas.openxmlformats.org/presentationml/2006/ole">
            <mc:AlternateContent xmlns:mc="http://schemas.openxmlformats.org/markup-compatibility/2006">
              <mc:Choice xmlns:v="urn:schemas-microsoft-com:vml" Requires="v">
                <p:oleObj name="Equation" r:id="rId4" imgW="1764534" imgH="495085" progId="Equation.DSMT4">
                  <p:embed/>
                </p:oleObj>
              </mc:Choice>
              <mc:Fallback>
                <p:oleObj name="Equation" r:id="rId4" imgW="1764534" imgH="495085"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25700" y="3026678"/>
                        <a:ext cx="17653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9" name="Object 5"/>
          <p:cNvGraphicFramePr>
            <a:graphicFrameLocks noChangeAspect="1"/>
          </p:cNvGraphicFramePr>
          <p:nvPr>
            <p:extLst>
              <p:ext uri="{D42A27DB-BD31-4B8C-83A1-F6EECF244321}">
                <p14:modId xmlns:p14="http://schemas.microsoft.com/office/powerpoint/2010/main" val="1157563591"/>
              </p:ext>
            </p:extLst>
          </p:nvPr>
        </p:nvGraphicFramePr>
        <p:xfrm>
          <a:off x="1997384" y="3505200"/>
          <a:ext cx="4610100" cy="812800"/>
        </p:xfrm>
        <a:graphic>
          <a:graphicData uri="http://schemas.openxmlformats.org/presentationml/2006/ole">
            <mc:AlternateContent xmlns:mc="http://schemas.openxmlformats.org/markup-compatibility/2006">
              <mc:Choice xmlns:v="urn:schemas-microsoft-com:vml" Requires="v">
                <p:oleObj name="Equation" r:id="rId6" imgW="4609800" imgH="812520" progId="Equation.DSMT4">
                  <p:embed/>
                </p:oleObj>
              </mc:Choice>
              <mc:Fallback>
                <p:oleObj name="Equation" r:id="rId6" imgW="4609800" imgH="81252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997384" y="3505200"/>
                        <a:ext cx="4610100" cy="812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0" name="Object 6"/>
          <p:cNvGraphicFramePr>
            <a:graphicFrameLocks noChangeAspect="1"/>
          </p:cNvGraphicFramePr>
          <p:nvPr/>
        </p:nvGraphicFramePr>
        <p:xfrm>
          <a:off x="2186760" y="4249738"/>
          <a:ext cx="6540500" cy="431800"/>
        </p:xfrm>
        <a:graphic>
          <a:graphicData uri="http://schemas.openxmlformats.org/presentationml/2006/ole">
            <mc:AlternateContent xmlns:mc="http://schemas.openxmlformats.org/markup-compatibility/2006">
              <mc:Choice xmlns:v="urn:schemas-microsoft-com:vml" Requires="v">
                <p:oleObj name="Equation" r:id="rId8" imgW="6540480" imgH="431640" progId="Equation.DSMT4">
                  <p:embed/>
                </p:oleObj>
              </mc:Choice>
              <mc:Fallback>
                <p:oleObj name="Equation" r:id="rId8" imgW="6540480" imgH="43164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186760" y="4249738"/>
                        <a:ext cx="65405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1" name="Object 7"/>
          <p:cNvGraphicFramePr>
            <a:graphicFrameLocks noChangeAspect="1"/>
          </p:cNvGraphicFramePr>
          <p:nvPr/>
        </p:nvGraphicFramePr>
        <p:xfrm>
          <a:off x="1765300" y="4707622"/>
          <a:ext cx="2451100" cy="393700"/>
        </p:xfrm>
        <a:graphic>
          <a:graphicData uri="http://schemas.openxmlformats.org/presentationml/2006/ole">
            <mc:AlternateContent xmlns:mc="http://schemas.openxmlformats.org/markup-compatibility/2006">
              <mc:Choice xmlns:v="urn:schemas-microsoft-com:vml" Requires="v">
                <p:oleObj name="Equation" r:id="rId10" imgW="2451100" imgH="393700" progId="Equation.DSMT4">
                  <p:embed/>
                </p:oleObj>
              </mc:Choice>
              <mc:Fallback>
                <p:oleObj name="Equation" r:id="rId10" imgW="2451100" imgH="39370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765300" y="4707622"/>
                        <a:ext cx="24511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2" name="Object 8"/>
          <p:cNvGraphicFramePr>
            <a:graphicFrameLocks noChangeAspect="1"/>
          </p:cNvGraphicFramePr>
          <p:nvPr/>
        </p:nvGraphicFramePr>
        <p:xfrm>
          <a:off x="1303492" y="5173663"/>
          <a:ext cx="5384800" cy="469900"/>
        </p:xfrm>
        <a:graphic>
          <a:graphicData uri="http://schemas.openxmlformats.org/presentationml/2006/ole">
            <mc:AlternateContent xmlns:mc="http://schemas.openxmlformats.org/markup-compatibility/2006">
              <mc:Choice xmlns:v="urn:schemas-microsoft-com:vml" Requires="v">
                <p:oleObj name="Equation" r:id="rId12" imgW="5384520" imgH="469800" progId="Equation.DSMT4">
                  <p:embed/>
                </p:oleObj>
              </mc:Choice>
              <mc:Fallback>
                <p:oleObj name="Equation" r:id="rId12" imgW="5384520" imgH="469800" progId="Equation.DSMT4">
                  <p:embed/>
                  <p:pic>
                    <p:nvPicPr>
                      <p:cNvPr id="0" name="Picture 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1303492" y="5173663"/>
                        <a:ext cx="5384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3" name="Object 9"/>
          <p:cNvGraphicFramePr>
            <a:graphicFrameLocks noChangeAspect="1"/>
          </p:cNvGraphicFramePr>
          <p:nvPr/>
        </p:nvGraphicFramePr>
        <p:xfrm>
          <a:off x="1765300" y="5685056"/>
          <a:ext cx="939800" cy="292100"/>
        </p:xfrm>
        <a:graphic>
          <a:graphicData uri="http://schemas.openxmlformats.org/presentationml/2006/ole">
            <mc:AlternateContent xmlns:mc="http://schemas.openxmlformats.org/markup-compatibility/2006">
              <mc:Choice xmlns:v="urn:schemas-microsoft-com:vml" Requires="v">
                <p:oleObj name="Equation" r:id="rId14" imgW="939392" imgH="291973" progId="Equation.DSMT4">
                  <p:embed/>
                </p:oleObj>
              </mc:Choice>
              <mc:Fallback>
                <p:oleObj name="Equation" r:id="rId14" imgW="939392" imgH="291973" progId="Equation.DSMT4">
                  <p:embed/>
                  <p:pic>
                    <p:nvPicPr>
                      <p:cNvPr id="0" name="Picture 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1765300" y="5685056"/>
                        <a:ext cx="939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4" name="Object 10"/>
          <p:cNvGraphicFramePr>
            <a:graphicFrameLocks noChangeAspect="1"/>
          </p:cNvGraphicFramePr>
          <p:nvPr/>
        </p:nvGraphicFramePr>
        <p:xfrm>
          <a:off x="2946400" y="5723156"/>
          <a:ext cx="342900" cy="241300"/>
        </p:xfrm>
        <a:graphic>
          <a:graphicData uri="http://schemas.openxmlformats.org/presentationml/2006/ole">
            <mc:AlternateContent xmlns:mc="http://schemas.openxmlformats.org/markup-compatibility/2006">
              <mc:Choice xmlns:v="urn:schemas-microsoft-com:vml" Requires="v">
                <p:oleObj name="Equation" r:id="rId16" imgW="342751" imgH="241195" progId="Equation.DSMT4">
                  <p:embed/>
                </p:oleObj>
              </mc:Choice>
              <mc:Fallback>
                <p:oleObj name="Equation" r:id="rId16" imgW="342751" imgH="241195" progId="Equation.DSMT4">
                  <p:embed/>
                  <p:pic>
                    <p:nvPicPr>
                      <p:cNvPr id="0" name="Picture 10"/>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2946400" y="5723156"/>
                        <a:ext cx="342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35" name="Object 11"/>
          <p:cNvGraphicFramePr>
            <a:graphicFrameLocks noChangeAspect="1"/>
          </p:cNvGraphicFramePr>
          <p:nvPr/>
        </p:nvGraphicFramePr>
        <p:xfrm>
          <a:off x="3475080" y="5685056"/>
          <a:ext cx="723900" cy="292100"/>
        </p:xfrm>
        <a:graphic>
          <a:graphicData uri="http://schemas.openxmlformats.org/presentationml/2006/ole">
            <mc:AlternateContent xmlns:mc="http://schemas.openxmlformats.org/markup-compatibility/2006">
              <mc:Choice xmlns:v="urn:schemas-microsoft-com:vml" Requires="v">
                <p:oleObj name="Equation" r:id="rId18" imgW="723586" imgH="291973" progId="Equation.DSMT4">
                  <p:embed/>
                </p:oleObj>
              </mc:Choice>
              <mc:Fallback>
                <p:oleObj name="Equation" r:id="rId18" imgW="723586" imgH="291973" progId="Equation.DSMT4">
                  <p:embed/>
                  <p:pic>
                    <p:nvPicPr>
                      <p:cNvPr id="0" name="Picture 11"/>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3475080" y="5685056"/>
                        <a:ext cx="723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2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3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3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3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03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034"/>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103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xfrm>
            <a:off x="457200" y="182880"/>
            <a:ext cx="8229600" cy="914400"/>
          </a:xfrm>
          <a:prstGeom prst="rect">
            <a:avLst/>
          </a:prstGeom>
        </p:spPr>
        <p:txBody>
          <a:bodyPr/>
          <a:lstStyle/>
          <a:p>
            <a:r>
              <a:rPr lang="en-US" dirty="0"/>
              <a:t>Example 1: Solving Equations with One Radical </a:t>
            </a:r>
            <a:r>
              <a:rPr lang="en-US" sz="3200" dirty="0">
                <a:solidFill>
                  <a:schemeClr val="accent1"/>
                </a:solidFill>
              </a:rPr>
              <a:t> (cont.)</a:t>
            </a:r>
          </a:p>
        </p:txBody>
      </p:sp>
      <p:sp>
        <p:nvSpPr>
          <p:cNvPr id="10243" name="Rectangle 4"/>
          <p:cNvSpPr>
            <a:spLocks noChangeArrowheads="1"/>
          </p:cNvSpPr>
          <p:nvPr/>
        </p:nvSpPr>
        <p:spPr bwMode="auto">
          <a:xfrm>
            <a:off x="473822" y="1112520"/>
            <a:ext cx="8226425" cy="4832092"/>
          </a:xfrm>
          <a:prstGeom prst="rect">
            <a:avLst/>
          </a:prstGeom>
          <a:noFill/>
          <a:ln w="28575" algn="ctr">
            <a:noFill/>
            <a:miter lim="800000"/>
            <a:headEnd/>
            <a:tailEnd/>
          </a:ln>
          <a:effectLst/>
        </p:spPr>
        <p:txBody>
          <a:bodyPr>
            <a:spAutoFit/>
          </a:bodyPr>
          <a:lstStyle/>
          <a:p>
            <a:pPr marL="342900" indent="-342900"/>
            <a:r>
              <a:rPr lang="en-US" sz="2800" b="1" dirty="0"/>
              <a:t>Check</a:t>
            </a:r>
          </a:p>
          <a:p>
            <a:pPr marL="342900" indent="-342900"/>
            <a:r>
              <a:rPr lang="en-US" sz="2800" dirty="0"/>
              <a:t>Check</a:t>
            </a:r>
            <a:r>
              <a:rPr lang="en-US" sz="2800" b="1" dirty="0"/>
              <a:t> both answers</a:t>
            </a:r>
            <a:r>
              <a:rPr lang="en-US" sz="2800" dirty="0"/>
              <a:t> in the original equation.</a:t>
            </a:r>
          </a:p>
          <a:p>
            <a:pPr marL="342900" indent="-342900"/>
            <a:endParaRPr lang="en-US" sz="2800" dirty="0"/>
          </a:p>
          <a:p>
            <a:pPr marL="342900" indent="-342900"/>
            <a:endParaRPr lang="en-US" sz="2800" dirty="0"/>
          </a:p>
          <a:p>
            <a:pPr marL="342900" indent="-342900"/>
            <a:endParaRPr lang="en-US" sz="2800" dirty="0"/>
          </a:p>
          <a:p>
            <a:pPr marL="342900" indent="-342900"/>
            <a:endParaRPr lang="en-US" sz="2800" dirty="0"/>
          </a:p>
          <a:p>
            <a:pPr marL="342900" indent="-342900"/>
            <a:endParaRPr lang="en-US" sz="2800" dirty="0"/>
          </a:p>
          <a:p>
            <a:pPr marL="342900" indent="-342900"/>
            <a:endParaRPr lang="en-US" sz="2800" dirty="0"/>
          </a:p>
          <a:p>
            <a:pPr marL="342900" indent="-342900"/>
            <a:endParaRPr lang="en-US" sz="2800" dirty="0"/>
          </a:p>
          <a:p>
            <a:pPr marL="342900" indent="-342900"/>
            <a:endParaRPr lang="en-US" sz="2800" dirty="0"/>
          </a:p>
          <a:p>
            <a:pPr marL="342900" indent="-342900" algn="just"/>
            <a:r>
              <a:rPr lang="en-US" sz="2800" dirty="0"/>
              <a:t>Both </a:t>
            </a:r>
            <a:r>
              <a:rPr lang="en-US" sz="2800" dirty="0">
                <a:solidFill>
                  <a:srgbClr val="FF0008"/>
                </a:solidFill>
                <a:latin typeface="Symbol" pitchFamily="18" charset="2"/>
              </a:rPr>
              <a:t>-</a:t>
            </a:r>
            <a:r>
              <a:rPr lang="en-US" sz="2800" dirty="0">
                <a:solidFill>
                  <a:srgbClr val="FF0008"/>
                </a:solidFill>
              </a:rPr>
              <a:t>6 </a:t>
            </a:r>
            <a:r>
              <a:rPr lang="en-US" sz="2800" dirty="0">
                <a:solidFill>
                  <a:srgbClr val="366092"/>
                </a:solidFill>
              </a:rPr>
              <a:t>and</a:t>
            </a:r>
            <a:r>
              <a:rPr lang="en-US" sz="2800" dirty="0">
                <a:solidFill>
                  <a:srgbClr val="FF0008"/>
                </a:solidFill>
              </a:rPr>
              <a:t> 6</a:t>
            </a:r>
            <a:r>
              <a:rPr lang="en-US" sz="2800" dirty="0"/>
              <a:t> are solutions.</a:t>
            </a:r>
          </a:p>
        </p:txBody>
      </p:sp>
      <p:graphicFrame>
        <p:nvGraphicFramePr>
          <p:cNvPr id="3075" name="Object 3"/>
          <p:cNvGraphicFramePr>
            <a:graphicFrameLocks noChangeAspect="1"/>
          </p:cNvGraphicFramePr>
          <p:nvPr>
            <p:extLst>
              <p:ext uri="{D42A27DB-BD31-4B8C-83A1-F6EECF244321}">
                <p14:modId xmlns:p14="http://schemas.microsoft.com/office/powerpoint/2010/main" val="2756875781"/>
              </p:ext>
            </p:extLst>
          </p:nvPr>
        </p:nvGraphicFramePr>
        <p:xfrm>
          <a:off x="2020953" y="2286000"/>
          <a:ext cx="2209800" cy="685800"/>
        </p:xfrm>
        <a:graphic>
          <a:graphicData uri="http://schemas.openxmlformats.org/presentationml/2006/ole">
            <mc:AlternateContent xmlns:mc="http://schemas.openxmlformats.org/markup-compatibility/2006">
              <mc:Choice xmlns:v="urn:schemas-microsoft-com:vml" Requires="v">
                <p:oleObj name="Equation" r:id="rId2" imgW="2209680" imgH="685800" progId="Equation.DSMT4">
                  <p:embed/>
                </p:oleObj>
              </mc:Choice>
              <mc:Fallback>
                <p:oleObj name="Equation" r:id="rId2" imgW="2209680" imgH="685800" progId="Equation.DSMT4">
                  <p:embed/>
                  <p:pic>
                    <p:nvPicPr>
                      <p:cNvPr id="0" name="Picture 1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20953" y="2286000"/>
                        <a:ext cx="22098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6" name="Object 4"/>
          <p:cNvGraphicFramePr>
            <a:graphicFrameLocks noChangeAspect="1"/>
          </p:cNvGraphicFramePr>
          <p:nvPr>
            <p:extLst>
              <p:ext uri="{D42A27DB-BD31-4B8C-83A1-F6EECF244321}">
                <p14:modId xmlns:p14="http://schemas.microsoft.com/office/powerpoint/2010/main" val="1830511072"/>
              </p:ext>
            </p:extLst>
          </p:nvPr>
        </p:nvGraphicFramePr>
        <p:xfrm>
          <a:off x="2405857" y="3209952"/>
          <a:ext cx="1803400" cy="647700"/>
        </p:xfrm>
        <a:graphic>
          <a:graphicData uri="http://schemas.openxmlformats.org/presentationml/2006/ole">
            <mc:AlternateContent xmlns:mc="http://schemas.openxmlformats.org/markup-compatibility/2006">
              <mc:Choice xmlns:v="urn:schemas-microsoft-com:vml" Requires="v">
                <p:oleObj name="Equation" r:id="rId4" imgW="1803240" imgH="647640" progId="Equation.DSMT4">
                  <p:embed/>
                </p:oleObj>
              </mc:Choice>
              <mc:Fallback>
                <p:oleObj name="Equation" r:id="rId4" imgW="1803240" imgH="647640" progId="Equation.DSMT4">
                  <p:embed/>
                  <p:pic>
                    <p:nvPicPr>
                      <p:cNvPr id="0" name="Picture 1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405857" y="3209952"/>
                        <a:ext cx="18034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79" name="Object 7"/>
          <p:cNvGraphicFramePr>
            <a:graphicFrameLocks noChangeAspect="1"/>
          </p:cNvGraphicFramePr>
          <p:nvPr>
            <p:extLst>
              <p:ext uri="{D42A27DB-BD31-4B8C-83A1-F6EECF244321}">
                <p14:modId xmlns:p14="http://schemas.microsoft.com/office/powerpoint/2010/main" val="1246344497"/>
              </p:ext>
            </p:extLst>
          </p:nvPr>
        </p:nvGraphicFramePr>
        <p:xfrm>
          <a:off x="5257800" y="2289602"/>
          <a:ext cx="2006600" cy="685800"/>
        </p:xfrm>
        <a:graphic>
          <a:graphicData uri="http://schemas.openxmlformats.org/presentationml/2006/ole">
            <mc:AlternateContent xmlns:mc="http://schemas.openxmlformats.org/markup-compatibility/2006">
              <mc:Choice xmlns:v="urn:schemas-microsoft-com:vml" Requires="v">
                <p:oleObj name="Equation" r:id="rId6" imgW="2006280" imgH="685800" progId="Equation.DSMT4">
                  <p:embed/>
                </p:oleObj>
              </mc:Choice>
              <mc:Fallback>
                <p:oleObj name="Equation" r:id="rId6" imgW="2006280" imgH="685800" progId="Equation.DSMT4">
                  <p:embed/>
                  <p:pic>
                    <p:nvPicPr>
                      <p:cNvPr id="0" name="Picture 1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257800" y="2289602"/>
                        <a:ext cx="20066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0" name="Object 8"/>
          <p:cNvGraphicFramePr>
            <a:graphicFrameLocks noChangeAspect="1"/>
          </p:cNvGraphicFramePr>
          <p:nvPr>
            <p:extLst>
              <p:ext uri="{D42A27DB-BD31-4B8C-83A1-F6EECF244321}">
                <p14:modId xmlns:p14="http://schemas.microsoft.com/office/powerpoint/2010/main" val="1481637954"/>
              </p:ext>
            </p:extLst>
          </p:nvPr>
        </p:nvGraphicFramePr>
        <p:xfrm>
          <a:off x="5461000" y="3238500"/>
          <a:ext cx="1803400" cy="647700"/>
        </p:xfrm>
        <a:graphic>
          <a:graphicData uri="http://schemas.openxmlformats.org/presentationml/2006/ole">
            <mc:AlternateContent xmlns:mc="http://schemas.openxmlformats.org/markup-compatibility/2006">
              <mc:Choice xmlns:v="urn:schemas-microsoft-com:vml" Requires="v">
                <p:oleObj name="Equation" r:id="rId8" imgW="1803240" imgH="647640" progId="Equation.DSMT4">
                  <p:embed/>
                </p:oleObj>
              </mc:Choice>
              <mc:Fallback>
                <p:oleObj name="Equation" r:id="rId8" imgW="1803240" imgH="647640" progId="Equation.DSMT4">
                  <p:embed/>
                  <p:pic>
                    <p:nvPicPr>
                      <p:cNvPr id="0" name="Picture 1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461000" y="3238500"/>
                        <a:ext cx="18034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1" name="Object 9"/>
          <p:cNvGraphicFramePr>
            <a:graphicFrameLocks noChangeAspect="1"/>
          </p:cNvGraphicFramePr>
          <p:nvPr>
            <p:extLst>
              <p:ext uri="{D42A27DB-BD31-4B8C-83A1-F6EECF244321}">
                <p14:modId xmlns:p14="http://schemas.microsoft.com/office/powerpoint/2010/main" val="1951701578"/>
              </p:ext>
            </p:extLst>
          </p:nvPr>
        </p:nvGraphicFramePr>
        <p:xfrm>
          <a:off x="2984501" y="4076700"/>
          <a:ext cx="1168400" cy="647700"/>
        </p:xfrm>
        <a:graphic>
          <a:graphicData uri="http://schemas.openxmlformats.org/presentationml/2006/ole">
            <mc:AlternateContent xmlns:mc="http://schemas.openxmlformats.org/markup-compatibility/2006">
              <mc:Choice xmlns:v="urn:schemas-microsoft-com:vml" Requires="v">
                <p:oleObj name="Equation" r:id="rId10" imgW="1168200" imgH="647640" progId="Equation.DSMT4">
                  <p:embed/>
                </p:oleObj>
              </mc:Choice>
              <mc:Fallback>
                <p:oleObj name="Equation" r:id="rId10" imgW="1168200" imgH="647640" progId="Equation.DSMT4">
                  <p:embed/>
                  <p:pic>
                    <p:nvPicPr>
                      <p:cNvPr id="0" name="Picture 1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984501" y="4076700"/>
                        <a:ext cx="11684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2" name="Object 10"/>
          <p:cNvGraphicFramePr>
            <a:graphicFrameLocks noChangeAspect="1"/>
          </p:cNvGraphicFramePr>
          <p:nvPr>
            <p:extLst>
              <p:ext uri="{D42A27DB-BD31-4B8C-83A1-F6EECF244321}">
                <p14:modId xmlns:p14="http://schemas.microsoft.com/office/powerpoint/2010/main" val="2080086391"/>
              </p:ext>
            </p:extLst>
          </p:nvPr>
        </p:nvGraphicFramePr>
        <p:xfrm>
          <a:off x="6096000" y="4076700"/>
          <a:ext cx="1168400" cy="647700"/>
        </p:xfrm>
        <a:graphic>
          <a:graphicData uri="http://schemas.openxmlformats.org/presentationml/2006/ole">
            <mc:AlternateContent xmlns:mc="http://schemas.openxmlformats.org/markup-compatibility/2006">
              <mc:Choice xmlns:v="urn:schemas-microsoft-com:vml" Requires="v">
                <p:oleObj name="Equation" r:id="rId12" imgW="1168200" imgH="647640" progId="Equation.DSMT4">
                  <p:embed/>
                </p:oleObj>
              </mc:Choice>
              <mc:Fallback>
                <p:oleObj name="Equation" r:id="rId12" imgW="1168200" imgH="647640" progId="Equation.DSMT4">
                  <p:embed/>
                  <p:pic>
                    <p:nvPicPr>
                      <p:cNvPr id="0" name="Picture 1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096000" y="4076700"/>
                        <a:ext cx="11684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3" name="Object 11"/>
          <p:cNvGraphicFramePr>
            <a:graphicFrameLocks noChangeAspect="1"/>
          </p:cNvGraphicFramePr>
          <p:nvPr>
            <p:extLst>
              <p:ext uri="{D42A27DB-BD31-4B8C-83A1-F6EECF244321}">
                <p14:modId xmlns:p14="http://schemas.microsoft.com/office/powerpoint/2010/main" val="45368643"/>
              </p:ext>
            </p:extLst>
          </p:nvPr>
        </p:nvGraphicFramePr>
        <p:xfrm>
          <a:off x="3426150" y="5005900"/>
          <a:ext cx="711200" cy="279400"/>
        </p:xfrm>
        <a:graphic>
          <a:graphicData uri="http://schemas.openxmlformats.org/presentationml/2006/ole">
            <mc:AlternateContent xmlns:mc="http://schemas.openxmlformats.org/markup-compatibility/2006">
              <mc:Choice xmlns:v="urn:schemas-microsoft-com:vml" Requires="v">
                <p:oleObj name="Equation" r:id="rId14" imgW="710891" imgH="279279" progId="Equation.DSMT4">
                  <p:embed/>
                </p:oleObj>
              </mc:Choice>
              <mc:Fallback>
                <p:oleObj name="Equation" r:id="rId14" imgW="710891" imgH="279279" progId="Equation.DSMT4">
                  <p:embed/>
                  <p:pic>
                    <p:nvPicPr>
                      <p:cNvPr id="0" name="Picture 1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426150" y="5005900"/>
                        <a:ext cx="711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3084" name="Object 12"/>
          <p:cNvGraphicFramePr>
            <a:graphicFrameLocks noChangeAspect="1"/>
          </p:cNvGraphicFramePr>
          <p:nvPr>
            <p:extLst>
              <p:ext uri="{D42A27DB-BD31-4B8C-83A1-F6EECF244321}">
                <p14:modId xmlns:p14="http://schemas.microsoft.com/office/powerpoint/2010/main" val="2543465666"/>
              </p:ext>
            </p:extLst>
          </p:nvPr>
        </p:nvGraphicFramePr>
        <p:xfrm>
          <a:off x="6553200" y="5005900"/>
          <a:ext cx="711200" cy="279400"/>
        </p:xfrm>
        <a:graphic>
          <a:graphicData uri="http://schemas.openxmlformats.org/presentationml/2006/ole">
            <mc:AlternateContent xmlns:mc="http://schemas.openxmlformats.org/markup-compatibility/2006">
              <mc:Choice xmlns:v="urn:schemas-microsoft-com:vml" Requires="v">
                <p:oleObj name="Equation" r:id="rId16" imgW="710891" imgH="279279" progId="Equation.DSMT4">
                  <p:embed/>
                </p:oleObj>
              </mc:Choice>
              <mc:Fallback>
                <p:oleObj name="Equation" r:id="rId16" imgW="710891" imgH="279279" progId="Equation.DSMT4">
                  <p:embed/>
                  <p:pic>
                    <p:nvPicPr>
                      <p:cNvPr id="0" name="Picture 20"/>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6553200" y="5005900"/>
                        <a:ext cx="711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7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7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8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08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07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08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08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08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024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p:cNvSpPr>
          <p:nvPr>
            <p:ph type="title"/>
          </p:nvPr>
        </p:nvSpPr>
        <p:spPr>
          <a:xfrm>
            <a:off x="457200" y="182880"/>
            <a:ext cx="8229600" cy="914400"/>
          </a:xfrm>
          <a:prstGeom prst="rect">
            <a:avLst/>
          </a:prstGeom>
        </p:spPr>
        <p:txBody>
          <a:bodyPr/>
          <a:lstStyle/>
          <a:p>
            <a:r>
              <a:rPr lang="en-US" dirty="0"/>
              <a:t>Example 2: Solving Equations with One Radical </a:t>
            </a:r>
          </a:p>
        </p:txBody>
      </p:sp>
      <p:sp>
        <p:nvSpPr>
          <p:cNvPr id="11267" name="Rectangle 3"/>
          <p:cNvSpPr>
            <a:spLocks noChangeArrowheads="1"/>
          </p:cNvSpPr>
          <p:nvPr/>
        </p:nvSpPr>
        <p:spPr bwMode="auto">
          <a:xfrm>
            <a:off x="455613" y="1280160"/>
            <a:ext cx="8226425" cy="1815882"/>
          </a:xfrm>
          <a:prstGeom prst="rect">
            <a:avLst/>
          </a:prstGeom>
          <a:noFill/>
          <a:ln w="28575" algn="ctr">
            <a:noFill/>
            <a:miter lim="800000"/>
            <a:headEnd/>
            <a:tailEnd/>
          </a:ln>
          <a:effectLst/>
        </p:spPr>
        <p:txBody>
          <a:bodyPr>
            <a:spAutoFit/>
          </a:bodyPr>
          <a:lstStyle/>
          <a:p>
            <a:r>
              <a:rPr lang="en-US" sz="2800" dirty="0"/>
              <a:t>Solve the equation: </a:t>
            </a:r>
            <a:r>
              <a:rPr lang="en-US" sz="2800" b="1" dirty="0"/>
              <a:t> </a:t>
            </a:r>
          </a:p>
          <a:p>
            <a:r>
              <a:rPr lang="en-US" sz="2800" b="1" dirty="0"/>
              <a:t>Solution</a:t>
            </a:r>
          </a:p>
          <a:p>
            <a:r>
              <a:rPr lang="en-US" sz="2800" dirty="0"/>
              <a:t>Since there is only one radical and it is by itself on one side of the equation, square both sides.</a:t>
            </a:r>
          </a:p>
        </p:txBody>
      </p:sp>
      <p:graphicFrame>
        <p:nvGraphicFramePr>
          <p:cNvPr id="11268" name="Object 5"/>
          <p:cNvGraphicFramePr>
            <a:graphicFrameLocks noChangeAspect="1"/>
          </p:cNvGraphicFramePr>
          <p:nvPr/>
        </p:nvGraphicFramePr>
        <p:xfrm>
          <a:off x="3365267" y="1219200"/>
          <a:ext cx="3060700" cy="558800"/>
        </p:xfrm>
        <a:graphic>
          <a:graphicData uri="http://schemas.openxmlformats.org/presentationml/2006/ole">
            <mc:AlternateContent xmlns:mc="http://schemas.openxmlformats.org/markup-compatibility/2006">
              <mc:Choice xmlns:v="urn:schemas-microsoft-com:vml" Requires="v">
                <p:oleObj name="Equation" r:id="rId2" imgW="3060700" imgH="558800" progId="Equation.DSMT4">
                  <p:embed/>
                </p:oleObj>
              </mc:Choice>
              <mc:Fallback>
                <p:oleObj name="Equation" r:id="rId2" imgW="3060700" imgH="558800" progId="Equation.DSMT4">
                  <p:embed/>
                  <p:pic>
                    <p:nvPicPr>
                      <p:cNvPr id="0"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65267" y="1219200"/>
                        <a:ext cx="3060700" cy="55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00" name="Object 4"/>
          <p:cNvGraphicFramePr>
            <a:graphicFrameLocks noChangeAspect="1"/>
          </p:cNvGraphicFramePr>
          <p:nvPr/>
        </p:nvGraphicFramePr>
        <p:xfrm>
          <a:off x="1241116" y="3043922"/>
          <a:ext cx="3073400" cy="558800"/>
        </p:xfrm>
        <a:graphic>
          <a:graphicData uri="http://schemas.openxmlformats.org/presentationml/2006/ole">
            <mc:AlternateContent xmlns:mc="http://schemas.openxmlformats.org/markup-compatibility/2006">
              <mc:Choice xmlns:v="urn:schemas-microsoft-com:vml" Requires="v">
                <p:oleObj name="Equation" r:id="rId4" imgW="3073400" imgH="558800" progId="Equation.DSMT4">
                  <p:embed/>
                </p:oleObj>
              </mc:Choice>
              <mc:Fallback>
                <p:oleObj name="Equation" r:id="rId4" imgW="3073400" imgH="558800" progId="Equation.DSMT4">
                  <p:embed/>
                  <p:pic>
                    <p:nvPicPr>
                      <p:cNvPr id="0"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241116" y="3043922"/>
                        <a:ext cx="3073400" cy="55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1" name="Object 5"/>
          <p:cNvGraphicFramePr>
            <a:graphicFrameLocks noChangeAspect="1"/>
          </p:cNvGraphicFramePr>
          <p:nvPr/>
        </p:nvGraphicFramePr>
        <p:xfrm>
          <a:off x="352116" y="3522663"/>
          <a:ext cx="6565900" cy="812800"/>
        </p:xfrm>
        <a:graphic>
          <a:graphicData uri="http://schemas.openxmlformats.org/presentationml/2006/ole">
            <mc:AlternateContent xmlns:mc="http://schemas.openxmlformats.org/markup-compatibility/2006">
              <mc:Choice xmlns:v="urn:schemas-microsoft-com:vml" Requires="v">
                <p:oleObj name="Equation" r:id="rId6" imgW="6565680" imgH="812520" progId="Equation.DSMT4">
                  <p:embed/>
                </p:oleObj>
              </mc:Choice>
              <mc:Fallback>
                <p:oleObj name="Equation" r:id="rId6" imgW="6565680" imgH="81252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52116" y="3522663"/>
                        <a:ext cx="6565900" cy="812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2" name="Object 6"/>
          <p:cNvGraphicFramePr>
            <a:graphicFrameLocks noChangeAspect="1"/>
          </p:cNvGraphicFramePr>
          <p:nvPr/>
        </p:nvGraphicFramePr>
        <p:xfrm>
          <a:off x="822016" y="4242033"/>
          <a:ext cx="4279900" cy="457200"/>
        </p:xfrm>
        <a:graphic>
          <a:graphicData uri="http://schemas.openxmlformats.org/presentationml/2006/ole">
            <mc:AlternateContent xmlns:mc="http://schemas.openxmlformats.org/markup-compatibility/2006">
              <mc:Choice xmlns:v="urn:schemas-microsoft-com:vml" Requires="v">
                <p:oleObj name="Equation" r:id="rId8" imgW="4279900" imgH="457200" progId="Equation.DSMT4">
                  <p:embed/>
                </p:oleObj>
              </mc:Choice>
              <mc:Fallback>
                <p:oleObj name="Equation" r:id="rId8" imgW="4279900" imgH="45720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822016" y="4242033"/>
                        <a:ext cx="42799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3" name="Object 7"/>
          <p:cNvGraphicFramePr>
            <a:graphicFrameLocks noChangeAspect="1"/>
          </p:cNvGraphicFramePr>
          <p:nvPr>
            <p:extLst>
              <p:ext uri="{D42A27DB-BD31-4B8C-83A1-F6EECF244321}">
                <p14:modId xmlns:p14="http://schemas.microsoft.com/office/powerpoint/2010/main" val="2122479547"/>
              </p:ext>
            </p:extLst>
          </p:nvPr>
        </p:nvGraphicFramePr>
        <p:xfrm>
          <a:off x="1447800" y="4826000"/>
          <a:ext cx="7226300" cy="355600"/>
        </p:xfrm>
        <a:graphic>
          <a:graphicData uri="http://schemas.openxmlformats.org/presentationml/2006/ole">
            <mc:AlternateContent xmlns:mc="http://schemas.openxmlformats.org/markup-compatibility/2006">
              <mc:Choice xmlns:v="urn:schemas-microsoft-com:vml" Requires="v">
                <p:oleObj name="Equation" r:id="rId10" imgW="7226280" imgH="355320" progId="Equation.DSMT4">
                  <p:embed/>
                </p:oleObj>
              </mc:Choice>
              <mc:Fallback>
                <p:oleObj name="Equation" r:id="rId10" imgW="7226280" imgH="355320" progId="Equation.DSMT4">
                  <p:embed/>
                  <p:pic>
                    <p:nvPicPr>
                      <p:cNvPr id="0" name="Picture 7"/>
                      <p:cNvPicPr>
                        <a:picLocks noChangeAspect="1" noChangeArrowheads="1"/>
                      </p:cNvPicPr>
                      <p:nvPr/>
                    </p:nvPicPr>
                    <p:blipFill>
                      <a:blip r:embed="rId11"/>
                      <a:srcRect/>
                      <a:stretch>
                        <a:fillRect/>
                      </a:stretch>
                    </p:blipFill>
                    <p:spPr bwMode="auto">
                      <a:xfrm>
                        <a:off x="1447800" y="4826000"/>
                        <a:ext cx="72263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4" name="Object 8"/>
          <p:cNvGraphicFramePr>
            <a:graphicFrameLocks noChangeAspect="1"/>
          </p:cNvGraphicFramePr>
          <p:nvPr/>
        </p:nvGraphicFramePr>
        <p:xfrm>
          <a:off x="809316" y="5240323"/>
          <a:ext cx="3200400" cy="355600"/>
        </p:xfrm>
        <a:graphic>
          <a:graphicData uri="http://schemas.openxmlformats.org/presentationml/2006/ole">
            <mc:AlternateContent xmlns:mc="http://schemas.openxmlformats.org/markup-compatibility/2006">
              <mc:Choice xmlns:v="urn:schemas-microsoft-com:vml" Requires="v">
                <p:oleObj name="Equation" r:id="rId12" imgW="3200400" imgH="355600" progId="Equation.DSMT4">
                  <p:embed/>
                </p:oleObj>
              </mc:Choice>
              <mc:Fallback>
                <p:oleObj name="Equation" r:id="rId12" imgW="3200400" imgH="355600" progId="Equation.DSMT4">
                  <p:embed/>
                  <p:pic>
                    <p:nvPicPr>
                      <p:cNvPr id="0" name="Picture 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809316" y="5240323"/>
                        <a:ext cx="32004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4105" name="Object 9"/>
          <p:cNvGraphicFramePr>
            <a:graphicFrameLocks noChangeAspect="1"/>
          </p:cNvGraphicFramePr>
          <p:nvPr/>
        </p:nvGraphicFramePr>
        <p:xfrm>
          <a:off x="827748" y="5638800"/>
          <a:ext cx="3238500" cy="355600"/>
        </p:xfrm>
        <a:graphic>
          <a:graphicData uri="http://schemas.openxmlformats.org/presentationml/2006/ole">
            <mc:AlternateContent xmlns:mc="http://schemas.openxmlformats.org/markup-compatibility/2006">
              <mc:Choice xmlns:v="urn:schemas-microsoft-com:vml" Requires="v">
                <p:oleObj name="Equation" r:id="rId14" imgW="3238500" imgH="355600" progId="Equation.DSMT4">
                  <p:embed/>
                </p:oleObj>
              </mc:Choice>
              <mc:Fallback>
                <p:oleObj name="Equation" r:id="rId14" imgW="3238500" imgH="355600" progId="Equation.DSMT4">
                  <p:embed/>
                  <p:pic>
                    <p:nvPicPr>
                      <p:cNvPr id="0" name="Picture 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827748" y="5638800"/>
                        <a:ext cx="32385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10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0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10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10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10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10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xfrm>
            <a:off x="457200" y="182880"/>
            <a:ext cx="8229600" cy="914400"/>
          </a:xfrm>
          <a:prstGeom prst="rect">
            <a:avLst/>
          </a:prstGeom>
        </p:spPr>
        <p:txBody>
          <a:bodyPr/>
          <a:lstStyle/>
          <a:p>
            <a:r>
              <a:rPr lang="en-US" dirty="0"/>
              <a:t>Example 2: Solving Equations with One Radical </a:t>
            </a:r>
            <a:r>
              <a:rPr lang="en-US" sz="3200" dirty="0">
                <a:solidFill>
                  <a:schemeClr val="accent1"/>
                </a:solidFill>
              </a:rPr>
              <a:t> (cont.)</a:t>
            </a:r>
          </a:p>
        </p:txBody>
      </p:sp>
      <p:sp>
        <p:nvSpPr>
          <p:cNvPr id="13315" name="Rectangle 3"/>
          <p:cNvSpPr>
            <a:spLocks noGrp="1"/>
          </p:cNvSpPr>
          <p:nvPr>
            <p:ph idx="1"/>
          </p:nvPr>
        </p:nvSpPr>
        <p:spPr>
          <a:xfrm>
            <a:off x="457200" y="1280160"/>
            <a:ext cx="8229600" cy="4142673"/>
          </a:xfrm>
          <a:prstGeom prst="rect">
            <a:avLst/>
          </a:prstGeom>
          <a:noFill/>
        </p:spPr>
        <p:txBody>
          <a:bodyPr>
            <a:spAutoFit/>
          </a:bodyPr>
          <a:lstStyle/>
          <a:p>
            <a:pPr>
              <a:buFont typeface="Courier New" pitchFamily="49" charset="0"/>
              <a:buNone/>
            </a:pPr>
            <a:r>
              <a:rPr lang="en-US" b="1" i="0" dirty="0">
                <a:solidFill>
                  <a:schemeClr val="tx1"/>
                </a:solidFill>
              </a:rPr>
              <a:t>Check</a:t>
            </a:r>
          </a:p>
          <a:p>
            <a:pPr>
              <a:buFont typeface="Courier New" pitchFamily="49" charset="0"/>
              <a:buNone/>
            </a:pPr>
            <a:endParaRPr lang="en-US" b="1" i="0" dirty="0">
              <a:solidFill>
                <a:schemeClr val="tx1"/>
              </a:solidFill>
            </a:endParaRPr>
          </a:p>
          <a:p>
            <a:pPr>
              <a:buFont typeface="Courier New" pitchFamily="49" charset="0"/>
              <a:buNone/>
            </a:pPr>
            <a:endParaRPr lang="en-US" i="0" dirty="0">
              <a:solidFill>
                <a:schemeClr val="tx1"/>
              </a:solidFill>
            </a:endParaRPr>
          </a:p>
          <a:p>
            <a:pPr>
              <a:buFont typeface="Courier New" pitchFamily="49" charset="0"/>
              <a:buNone/>
            </a:pPr>
            <a:endParaRPr lang="en-US" i="0" dirty="0">
              <a:solidFill>
                <a:schemeClr val="tx1"/>
              </a:solidFill>
            </a:endParaRPr>
          </a:p>
          <a:p>
            <a:pPr>
              <a:buFont typeface="Courier New" pitchFamily="49" charset="0"/>
              <a:buNone/>
            </a:pPr>
            <a:endParaRPr lang="en-US" i="0" dirty="0">
              <a:solidFill>
                <a:schemeClr val="tx1"/>
              </a:solidFill>
            </a:endParaRPr>
          </a:p>
          <a:p>
            <a:pPr>
              <a:buFont typeface="Courier New" pitchFamily="49" charset="0"/>
              <a:buNone/>
            </a:pPr>
            <a:endParaRPr lang="en-US" i="0" dirty="0">
              <a:solidFill>
                <a:schemeClr val="tx1"/>
              </a:solidFill>
            </a:endParaRPr>
          </a:p>
          <a:p>
            <a:pPr>
              <a:buFont typeface="Courier New" pitchFamily="49" charset="0"/>
              <a:buNone/>
            </a:pPr>
            <a:endParaRPr lang="en-US" i="0" dirty="0">
              <a:solidFill>
                <a:schemeClr val="tx1"/>
              </a:solidFill>
            </a:endParaRPr>
          </a:p>
          <a:p>
            <a:pPr>
              <a:buFont typeface="Courier New" pitchFamily="49" charset="0"/>
              <a:buNone/>
            </a:pPr>
            <a:r>
              <a:rPr lang="en-US" i="0" dirty="0">
                <a:solidFill>
                  <a:schemeClr val="tx1"/>
                </a:solidFill>
              </a:rPr>
              <a:t>There is one solution, </a:t>
            </a:r>
            <a:r>
              <a:rPr lang="en-US" i="0" dirty="0">
                <a:solidFill>
                  <a:srgbClr val="FF0008"/>
                </a:solidFill>
              </a:rPr>
              <a:t>−1</a:t>
            </a:r>
            <a:r>
              <a:rPr lang="en-US" i="0" dirty="0">
                <a:solidFill>
                  <a:schemeClr val="tx1"/>
                </a:solidFill>
              </a:rPr>
              <a:t>.</a:t>
            </a:r>
            <a:endParaRPr lang="en-US" dirty="0">
              <a:solidFill>
                <a:schemeClr val="tx1"/>
              </a:solidFill>
            </a:endParaRPr>
          </a:p>
        </p:txBody>
      </p:sp>
      <p:graphicFrame>
        <p:nvGraphicFramePr>
          <p:cNvPr id="6147" name="Object 3"/>
          <p:cNvGraphicFramePr>
            <a:graphicFrameLocks noChangeAspect="1"/>
          </p:cNvGraphicFramePr>
          <p:nvPr/>
        </p:nvGraphicFramePr>
        <p:xfrm>
          <a:off x="1974850" y="1746250"/>
          <a:ext cx="4381500" cy="685800"/>
        </p:xfrm>
        <a:graphic>
          <a:graphicData uri="http://schemas.openxmlformats.org/presentationml/2006/ole">
            <mc:AlternateContent xmlns:mc="http://schemas.openxmlformats.org/markup-compatibility/2006">
              <mc:Choice xmlns:v="urn:schemas-microsoft-com:vml" Requires="v">
                <p:oleObj name="Equation" r:id="rId2" imgW="4381200" imgH="685800" progId="Equation.DSMT4">
                  <p:embed/>
                </p:oleObj>
              </mc:Choice>
              <mc:Fallback>
                <p:oleObj name="Equation" r:id="rId2" imgW="4381200" imgH="685800" progId="Equation.DSMT4">
                  <p:embed/>
                  <p:pic>
                    <p:nvPicPr>
                      <p:cNvPr id="0" name="Picture 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74850" y="1746250"/>
                        <a:ext cx="43815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48" name="Object 4"/>
          <p:cNvGraphicFramePr>
            <a:graphicFrameLocks noChangeAspect="1"/>
          </p:cNvGraphicFramePr>
          <p:nvPr/>
        </p:nvGraphicFramePr>
        <p:xfrm>
          <a:off x="3206750" y="2660650"/>
          <a:ext cx="2260600" cy="647700"/>
        </p:xfrm>
        <a:graphic>
          <a:graphicData uri="http://schemas.openxmlformats.org/presentationml/2006/ole">
            <mc:AlternateContent xmlns:mc="http://schemas.openxmlformats.org/markup-compatibility/2006">
              <mc:Choice xmlns:v="urn:schemas-microsoft-com:vml" Requires="v">
                <p:oleObj name="Equation" r:id="rId4" imgW="2260440" imgH="647640" progId="Equation.DSMT4">
                  <p:embed/>
                </p:oleObj>
              </mc:Choice>
              <mc:Fallback>
                <p:oleObj name="Equation" r:id="rId4" imgW="2260440" imgH="647640" progId="Equation.DSMT4">
                  <p:embed/>
                  <p:pic>
                    <p:nvPicPr>
                      <p:cNvPr id="0" name="Picture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06750" y="2660650"/>
                        <a:ext cx="22606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49" name="Object 5"/>
          <p:cNvGraphicFramePr>
            <a:graphicFrameLocks noChangeAspect="1"/>
          </p:cNvGraphicFramePr>
          <p:nvPr/>
        </p:nvGraphicFramePr>
        <p:xfrm>
          <a:off x="4470400" y="3498850"/>
          <a:ext cx="1003300" cy="647700"/>
        </p:xfrm>
        <a:graphic>
          <a:graphicData uri="http://schemas.openxmlformats.org/presentationml/2006/ole">
            <mc:AlternateContent xmlns:mc="http://schemas.openxmlformats.org/markup-compatibility/2006">
              <mc:Choice xmlns:v="urn:schemas-microsoft-com:vml" Requires="v">
                <p:oleObj name="Equation" r:id="rId6" imgW="1002960" imgH="647640" progId="Equation.DSMT4">
                  <p:embed/>
                </p:oleObj>
              </mc:Choice>
              <mc:Fallback>
                <p:oleObj name="Equation" r:id="rId6" imgW="1002960" imgH="647640" progId="Equation.DSMT4">
                  <p:embed/>
                  <p:pic>
                    <p:nvPicPr>
                      <p:cNvPr id="0" name="Picture 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470400" y="3498850"/>
                        <a:ext cx="10033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50" name="Object 6"/>
          <p:cNvGraphicFramePr>
            <a:graphicFrameLocks noChangeAspect="1"/>
          </p:cNvGraphicFramePr>
          <p:nvPr/>
        </p:nvGraphicFramePr>
        <p:xfrm>
          <a:off x="4756812" y="4419600"/>
          <a:ext cx="723900" cy="292100"/>
        </p:xfrm>
        <a:graphic>
          <a:graphicData uri="http://schemas.openxmlformats.org/presentationml/2006/ole">
            <mc:AlternateContent xmlns:mc="http://schemas.openxmlformats.org/markup-compatibility/2006">
              <mc:Choice xmlns:v="urn:schemas-microsoft-com:vml" Requires="v">
                <p:oleObj name="Equation" r:id="rId8" imgW="723586" imgH="291973" progId="Equation.DSMT4">
                  <p:embed/>
                </p:oleObj>
              </mc:Choice>
              <mc:Fallback>
                <p:oleObj name="Equation" r:id="rId8" imgW="723586" imgH="291973" progId="Equation.DSMT4">
                  <p:embed/>
                  <p:pic>
                    <p:nvPicPr>
                      <p:cNvPr id="0" name="Picture 1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756812" y="4419600"/>
                        <a:ext cx="723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4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4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4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15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331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xfrm>
            <a:off x="457200" y="182880"/>
            <a:ext cx="8229600" cy="914400"/>
          </a:xfrm>
          <a:prstGeom prst="rect">
            <a:avLst/>
          </a:prstGeom>
        </p:spPr>
        <p:txBody>
          <a:bodyPr/>
          <a:lstStyle/>
          <a:p>
            <a:r>
              <a:rPr lang="en-US" dirty="0"/>
              <a:t>Example 3: Solving Equations with One Radical</a:t>
            </a:r>
            <a:endParaRPr lang="en-US" sz="3200" dirty="0">
              <a:solidFill>
                <a:schemeClr val="accent1"/>
              </a:solidFill>
            </a:endParaRPr>
          </a:p>
        </p:txBody>
      </p:sp>
      <p:sp>
        <p:nvSpPr>
          <p:cNvPr id="14339" name="Rectangle 3"/>
          <p:cNvSpPr>
            <a:spLocks noGrp="1"/>
          </p:cNvSpPr>
          <p:nvPr>
            <p:ph idx="1"/>
          </p:nvPr>
        </p:nvSpPr>
        <p:spPr>
          <a:xfrm>
            <a:off x="457200" y="1280160"/>
            <a:ext cx="8229600" cy="1191095"/>
          </a:xfrm>
          <a:prstGeom prst="rect">
            <a:avLst/>
          </a:prstGeom>
          <a:noFill/>
        </p:spPr>
        <p:txBody>
          <a:bodyPr>
            <a:spAutoFit/>
          </a:bodyPr>
          <a:lstStyle/>
          <a:p>
            <a:r>
              <a:rPr lang="en-US" dirty="0"/>
              <a:t>Solve the equation: </a:t>
            </a:r>
            <a:endParaRPr lang="en-US" b="1" i="0" dirty="0">
              <a:solidFill>
                <a:schemeClr val="tx1"/>
              </a:solidFill>
            </a:endParaRPr>
          </a:p>
          <a:p>
            <a:pPr>
              <a:spcBef>
                <a:spcPct val="55000"/>
              </a:spcBef>
              <a:buFont typeface="Courier New" pitchFamily="49" charset="0"/>
              <a:buNone/>
            </a:pPr>
            <a:r>
              <a:rPr lang="en-US" b="1" i="0" dirty="0">
                <a:solidFill>
                  <a:schemeClr val="tx1"/>
                </a:solidFill>
              </a:rPr>
              <a:t>Solution</a:t>
            </a:r>
          </a:p>
        </p:txBody>
      </p:sp>
      <p:graphicFrame>
        <p:nvGraphicFramePr>
          <p:cNvPr id="14340" name="Object 4"/>
          <p:cNvGraphicFramePr>
            <a:graphicFrameLocks noChangeAspect="1"/>
          </p:cNvGraphicFramePr>
          <p:nvPr/>
        </p:nvGraphicFramePr>
        <p:xfrm>
          <a:off x="3391133" y="1287440"/>
          <a:ext cx="2451100" cy="444500"/>
        </p:xfrm>
        <a:graphic>
          <a:graphicData uri="http://schemas.openxmlformats.org/presentationml/2006/ole">
            <mc:AlternateContent xmlns:mc="http://schemas.openxmlformats.org/markup-compatibility/2006">
              <mc:Choice xmlns:v="urn:schemas-microsoft-com:vml" Requires="v">
                <p:oleObj name="Equation" r:id="rId2" imgW="2451100" imgH="444500" progId="Equation.DSMT4">
                  <p:embed/>
                </p:oleObj>
              </mc:Choice>
              <mc:Fallback>
                <p:oleObj name="Equation" r:id="rId2" imgW="2451100" imgH="444500" progId="Equation.DSMT4">
                  <p:embed/>
                  <p:pic>
                    <p:nvPicPr>
                      <p:cNvPr id="0"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91133" y="1287440"/>
                        <a:ext cx="2451100" cy="444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172" name="Object 4"/>
          <p:cNvGraphicFramePr>
            <a:graphicFrameLocks noChangeAspect="1"/>
          </p:cNvGraphicFramePr>
          <p:nvPr/>
        </p:nvGraphicFramePr>
        <p:xfrm>
          <a:off x="1953904" y="1967552"/>
          <a:ext cx="2451100" cy="444500"/>
        </p:xfrm>
        <a:graphic>
          <a:graphicData uri="http://schemas.openxmlformats.org/presentationml/2006/ole">
            <mc:AlternateContent xmlns:mc="http://schemas.openxmlformats.org/markup-compatibility/2006">
              <mc:Choice xmlns:v="urn:schemas-microsoft-com:vml" Requires="v">
                <p:oleObj name="Equation" r:id="rId4" imgW="2451100" imgH="444500" progId="Equation.DSMT4">
                  <p:embed/>
                </p:oleObj>
              </mc:Choice>
              <mc:Fallback>
                <p:oleObj name="Equation" r:id="rId4" imgW="2451100" imgH="444500" progId="Equation.DSMT4">
                  <p:embed/>
                  <p:pic>
                    <p:nvPicPr>
                      <p:cNvPr id="0" name="Picture 1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953904" y="1967552"/>
                        <a:ext cx="24511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4" name="Object 6"/>
          <p:cNvGraphicFramePr>
            <a:graphicFrameLocks noChangeAspect="1"/>
          </p:cNvGraphicFramePr>
          <p:nvPr/>
        </p:nvGraphicFramePr>
        <p:xfrm>
          <a:off x="2397940" y="2476500"/>
          <a:ext cx="4737100" cy="444500"/>
        </p:xfrm>
        <a:graphic>
          <a:graphicData uri="http://schemas.openxmlformats.org/presentationml/2006/ole">
            <mc:AlternateContent xmlns:mc="http://schemas.openxmlformats.org/markup-compatibility/2006">
              <mc:Choice xmlns:v="urn:schemas-microsoft-com:vml" Requires="v">
                <p:oleObj name="Equation" r:id="rId6" imgW="4736880" imgH="444240" progId="Equation.DSMT4">
                  <p:embed/>
                </p:oleObj>
              </mc:Choice>
              <mc:Fallback>
                <p:oleObj name="Equation" r:id="rId6" imgW="4736880" imgH="444240" progId="Equation.DSMT4">
                  <p:embed/>
                  <p:pic>
                    <p:nvPicPr>
                      <p:cNvPr id="0" name="Picture 1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397940" y="2476500"/>
                        <a:ext cx="47371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5" name="Object 7"/>
          <p:cNvGraphicFramePr>
            <a:graphicFrameLocks noChangeAspect="1"/>
          </p:cNvGraphicFramePr>
          <p:nvPr/>
        </p:nvGraphicFramePr>
        <p:xfrm>
          <a:off x="2004240" y="2997200"/>
          <a:ext cx="5194300" cy="698500"/>
        </p:xfrm>
        <a:graphic>
          <a:graphicData uri="http://schemas.openxmlformats.org/presentationml/2006/ole">
            <mc:AlternateContent xmlns:mc="http://schemas.openxmlformats.org/markup-compatibility/2006">
              <mc:Choice xmlns:v="urn:schemas-microsoft-com:vml" Requires="v">
                <p:oleObj name="Equation" r:id="rId8" imgW="5194080" imgH="698400" progId="Equation.DSMT4">
                  <p:embed/>
                </p:oleObj>
              </mc:Choice>
              <mc:Fallback>
                <p:oleObj name="Equation" r:id="rId8" imgW="5194080" imgH="698400" progId="Equation.DSMT4">
                  <p:embed/>
                  <p:pic>
                    <p:nvPicPr>
                      <p:cNvPr id="0" name="Picture 1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004240" y="2997200"/>
                        <a:ext cx="51943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6" name="Object 8"/>
          <p:cNvGraphicFramePr>
            <a:graphicFrameLocks noChangeAspect="1"/>
          </p:cNvGraphicFramePr>
          <p:nvPr/>
        </p:nvGraphicFramePr>
        <p:xfrm>
          <a:off x="2680648" y="3665560"/>
          <a:ext cx="3187700" cy="393700"/>
        </p:xfrm>
        <a:graphic>
          <a:graphicData uri="http://schemas.openxmlformats.org/presentationml/2006/ole">
            <mc:AlternateContent xmlns:mc="http://schemas.openxmlformats.org/markup-compatibility/2006">
              <mc:Choice xmlns:v="urn:schemas-microsoft-com:vml" Requires="v">
                <p:oleObj name="Equation" r:id="rId10" imgW="3187700" imgH="393700" progId="Equation.DSMT4">
                  <p:embed/>
                </p:oleObj>
              </mc:Choice>
              <mc:Fallback>
                <p:oleObj name="Equation" r:id="rId10" imgW="3187700" imgH="393700" progId="Equation.DSMT4">
                  <p:embed/>
                  <p:pic>
                    <p:nvPicPr>
                      <p:cNvPr id="0" name="Picture 18"/>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680648" y="3665560"/>
                        <a:ext cx="31877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7" name="Object 9"/>
          <p:cNvGraphicFramePr>
            <a:graphicFrameLocks noChangeAspect="1"/>
          </p:cNvGraphicFramePr>
          <p:nvPr/>
        </p:nvGraphicFramePr>
        <p:xfrm>
          <a:off x="3497240" y="4204648"/>
          <a:ext cx="2387600" cy="393700"/>
        </p:xfrm>
        <a:graphic>
          <a:graphicData uri="http://schemas.openxmlformats.org/presentationml/2006/ole">
            <mc:AlternateContent xmlns:mc="http://schemas.openxmlformats.org/markup-compatibility/2006">
              <mc:Choice xmlns:v="urn:schemas-microsoft-com:vml" Requires="v">
                <p:oleObj name="Equation" r:id="rId12" imgW="2387600" imgH="393700" progId="Equation.DSMT4">
                  <p:embed/>
                </p:oleObj>
              </mc:Choice>
              <mc:Fallback>
                <p:oleObj name="Equation" r:id="rId12" imgW="2387600" imgH="393700" progId="Equation.DSMT4">
                  <p:embed/>
                  <p:pic>
                    <p:nvPicPr>
                      <p:cNvPr id="0" name="Picture 1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497240" y="4204648"/>
                        <a:ext cx="23876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8" name="Object 10"/>
          <p:cNvGraphicFramePr>
            <a:graphicFrameLocks noChangeAspect="1"/>
          </p:cNvGraphicFramePr>
          <p:nvPr/>
        </p:nvGraphicFramePr>
        <p:xfrm>
          <a:off x="3489016" y="4724400"/>
          <a:ext cx="4762500" cy="469900"/>
        </p:xfrm>
        <a:graphic>
          <a:graphicData uri="http://schemas.openxmlformats.org/presentationml/2006/ole">
            <mc:AlternateContent xmlns:mc="http://schemas.openxmlformats.org/markup-compatibility/2006">
              <mc:Choice xmlns:v="urn:schemas-microsoft-com:vml" Requires="v">
                <p:oleObj name="Equation" r:id="rId14" imgW="4762440" imgH="469800" progId="Equation.DSMT4">
                  <p:embed/>
                </p:oleObj>
              </mc:Choice>
              <mc:Fallback>
                <p:oleObj name="Equation" r:id="rId14" imgW="4762440" imgH="469800" progId="Equation.DSMT4">
                  <p:embed/>
                  <p:pic>
                    <p:nvPicPr>
                      <p:cNvPr id="0" name="Picture 20"/>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489016" y="4724400"/>
                        <a:ext cx="47625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79" name="Object 11"/>
          <p:cNvGraphicFramePr>
            <a:graphicFrameLocks noChangeAspect="1"/>
          </p:cNvGraphicFramePr>
          <p:nvPr/>
        </p:nvGraphicFramePr>
        <p:xfrm>
          <a:off x="3491552" y="5181600"/>
          <a:ext cx="1041400" cy="838200"/>
        </p:xfrm>
        <a:graphic>
          <a:graphicData uri="http://schemas.openxmlformats.org/presentationml/2006/ole">
            <mc:AlternateContent xmlns:mc="http://schemas.openxmlformats.org/markup-compatibility/2006">
              <mc:Choice xmlns:v="urn:schemas-microsoft-com:vml" Requires="v">
                <p:oleObj name="Equation" r:id="rId16" imgW="1041400" imgH="838200" progId="Equation.DSMT4">
                  <p:embed/>
                </p:oleObj>
              </mc:Choice>
              <mc:Fallback>
                <p:oleObj name="Equation" r:id="rId16" imgW="1041400" imgH="838200" progId="Equation.DSMT4">
                  <p:embed/>
                  <p:pic>
                    <p:nvPicPr>
                      <p:cNvPr id="0" name="Picture 21"/>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491552" y="5181600"/>
                        <a:ext cx="1041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80" name="Object 12"/>
          <p:cNvGraphicFramePr>
            <a:graphicFrameLocks noChangeAspect="1"/>
          </p:cNvGraphicFramePr>
          <p:nvPr/>
        </p:nvGraphicFramePr>
        <p:xfrm>
          <a:off x="4792640" y="5521656"/>
          <a:ext cx="342900" cy="241300"/>
        </p:xfrm>
        <a:graphic>
          <a:graphicData uri="http://schemas.openxmlformats.org/presentationml/2006/ole">
            <mc:AlternateContent xmlns:mc="http://schemas.openxmlformats.org/markup-compatibility/2006">
              <mc:Choice xmlns:v="urn:schemas-microsoft-com:vml" Requires="v">
                <p:oleObj name="Equation" r:id="rId18" imgW="342751" imgH="241195" progId="Equation.DSMT4">
                  <p:embed/>
                </p:oleObj>
              </mc:Choice>
              <mc:Fallback>
                <p:oleObj name="Equation" r:id="rId18" imgW="342751" imgH="241195" progId="Equation.DSMT4">
                  <p:embed/>
                  <p:pic>
                    <p:nvPicPr>
                      <p:cNvPr id="0" name="Picture 22"/>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4792640" y="5521656"/>
                        <a:ext cx="342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7181" name="Object 13"/>
          <p:cNvGraphicFramePr>
            <a:graphicFrameLocks noChangeAspect="1"/>
          </p:cNvGraphicFramePr>
          <p:nvPr/>
        </p:nvGraphicFramePr>
        <p:xfrm>
          <a:off x="5388592" y="5472752"/>
          <a:ext cx="736600" cy="279400"/>
        </p:xfrm>
        <a:graphic>
          <a:graphicData uri="http://schemas.openxmlformats.org/presentationml/2006/ole">
            <mc:AlternateContent xmlns:mc="http://schemas.openxmlformats.org/markup-compatibility/2006">
              <mc:Choice xmlns:v="urn:schemas-microsoft-com:vml" Requires="v">
                <p:oleObj name="Equation" r:id="rId20" imgW="736600" imgH="279400" progId="Equation.DSMT4">
                  <p:embed/>
                </p:oleObj>
              </mc:Choice>
              <mc:Fallback>
                <p:oleObj name="Equation" r:id="rId20" imgW="736600" imgH="279400" progId="Equation.DSMT4">
                  <p:embed/>
                  <p:pic>
                    <p:nvPicPr>
                      <p:cNvPr id="0" name="Picture 23"/>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5388592" y="5472752"/>
                        <a:ext cx="7366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3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7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17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17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17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17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717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717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7180"/>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718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p:cNvSpPr>
          <p:nvPr>
            <p:ph type="title"/>
          </p:nvPr>
        </p:nvSpPr>
        <p:spPr>
          <a:xfrm>
            <a:off x="457200" y="182880"/>
            <a:ext cx="8229600" cy="914400"/>
          </a:xfrm>
          <a:prstGeom prst="rect">
            <a:avLst/>
          </a:prstGeom>
        </p:spPr>
        <p:txBody>
          <a:bodyPr/>
          <a:lstStyle/>
          <a:p>
            <a:r>
              <a:rPr lang="en-US" dirty="0"/>
              <a:t>Example 3: Solving Equations with One Radical </a:t>
            </a:r>
            <a:r>
              <a:rPr lang="en-US" dirty="0">
                <a:solidFill>
                  <a:schemeClr val="accent1"/>
                </a:solidFill>
              </a:rPr>
              <a:t> (cont.)</a:t>
            </a:r>
            <a:endParaRPr lang="en-US" sz="3200" dirty="0">
              <a:solidFill>
                <a:schemeClr val="accent1"/>
              </a:solidFill>
            </a:endParaRPr>
          </a:p>
        </p:txBody>
      </p:sp>
      <p:sp>
        <p:nvSpPr>
          <p:cNvPr id="15363" name="Rectangle 3"/>
          <p:cNvSpPr>
            <a:spLocks noGrp="1"/>
          </p:cNvSpPr>
          <p:nvPr>
            <p:ph idx="1"/>
          </p:nvPr>
        </p:nvSpPr>
        <p:spPr>
          <a:xfrm>
            <a:off x="401994" y="1714901"/>
            <a:ext cx="8229600" cy="523220"/>
          </a:xfrm>
          <a:prstGeom prst="rect">
            <a:avLst/>
          </a:prstGeom>
          <a:noFill/>
        </p:spPr>
        <p:txBody>
          <a:bodyPr>
            <a:spAutoFit/>
          </a:bodyPr>
          <a:lstStyle/>
          <a:p>
            <a:pPr algn="just">
              <a:spcBef>
                <a:spcPct val="0"/>
              </a:spcBef>
              <a:buFont typeface="Courier New" pitchFamily="49" charset="0"/>
              <a:buNone/>
            </a:pPr>
            <a:r>
              <a:rPr lang="en-US" i="0" dirty="0">
                <a:solidFill>
                  <a:schemeClr val="tx1"/>
                </a:solidFill>
              </a:rPr>
              <a:t>Check</a:t>
            </a:r>
            <a:r>
              <a:rPr lang="en-US" b="1" i="0" dirty="0">
                <a:solidFill>
                  <a:schemeClr val="tx1"/>
                </a:solidFill>
              </a:rPr>
              <a:t> both answers</a:t>
            </a:r>
            <a:r>
              <a:rPr lang="en-US" i="0" dirty="0">
                <a:solidFill>
                  <a:schemeClr val="tx1"/>
                </a:solidFill>
              </a:rPr>
              <a:t> in the original equation.</a:t>
            </a:r>
          </a:p>
        </p:txBody>
      </p:sp>
      <p:graphicFrame>
        <p:nvGraphicFramePr>
          <p:cNvPr id="8196" name="Object 4"/>
          <p:cNvGraphicFramePr>
            <a:graphicFrameLocks noChangeAspect="1"/>
          </p:cNvGraphicFramePr>
          <p:nvPr>
            <p:extLst>
              <p:ext uri="{D42A27DB-BD31-4B8C-83A1-F6EECF244321}">
                <p14:modId xmlns:p14="http://schemas.microsoft.com/office/powerpoint/2010/main" val="629470040"/>
              </p:ext>
            </p:extLst>
          </p:nvPr>
        </p:nvGraphicFramePr>
        <p:xfrm>
          <a:off x="1123950" y="2359025"/>
          <a:ext cx="3746500" cy="1041400"/>
        </p:xfrm>
        <a:graphic>
          <a:graphicData uri="http://schemas.openxmlformats.org/presentationml/2006/ole">
            <mc:AlternateContent xmlns:mc="http://schemas.openxmlformats.org/markup-compatibility/2006">
              <mc:Choice xmlns:v="urn:schemas-microsoft-com:vml" Requires="v">
                <p:oleObj name="Equation" r:id="rId2" imgW="3746160" imgH="1041120" progId="Equation.DSMT4">
                  <p:embed/>
                </p:oleObj>
              </mc:Choice>
              <mc:Fallback>
                <p:oleObj name="Equation" r:id="rId2" imgW="3746160" imgH="1041120" progId="Equation.DSMT4">
                  <p:embed/>
                  <p:pic>
                    <p:nvPicPr>
                      <p:cNvPr id="0" name="Picture 13"/>
                      <p:cNvPicPr>
                        <a:picLocks noChangeAspect="1" noChangeArrowheads="1"/>
                      </p:cNvPicPr>
                      <p:nvPr/>
                    </p:nvPicPr>
                    <p:blipFill>
                      <a:blip r:embed="rId3"/>
                      <a:srcRect/>
                      <a:stretch>
                        <a:fillRect/>
                      </a:stretch>
                    </p:blipFill>
                    <p:spPr bwMode="auto">
                      <a:xfrm>
                        <a:off x="1123950" y="2359025"/>
                        <a:ext cx="3746500" cy="1041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197" name="Object 5"/>
          <p:cNvGraphicFramePr>
            <a:graphicFrameLocks noChangeAspect="1"/>
          </p:cNvGraphicFramePr>
          <p:nvPr>
            <p:extLst>
              <p:ext uri="{D42A27DB-BD31-4B8C-83A1-F6EECF244321}">
                <p14:modId xmlns:p14="http://schemas.microsoft.com/office/powerpoint/2010/main" val="1267771543"/>
              </p:ext>
            </p:extLst>
          </p:nvPr>
        </p:nvGraphicFramePr>
        <p:xfrm>
          <a:off x="2154238" y="3193102"/>
          <a:ext cx="1981200" cy="939800"/>
        </p:xfrm>
        <a:graphic>
          <a:graphicData uri="http://schemas.openxmlformats.org/presentationml/2006/ole">
            <mc:AlternateContent xmlns:mc="http://schemas.openxmlformats.org/markup-compatibility/2006">
              <mc:Choice xmlns:v="urn:schemas-microsoft-com:vml" Requires="v">
                <p:oleObj name="Equation" r:id="rId4" imgW="1981080" imgH="939600" progId="Equation.DSMT4">
                  <p:embed/>
                </p:oleObj>
              </mc:Choice>
              <mc:Fallback>
                <p:oleObj name="Equation" r:id="rId4" imgW="1981080" imgH="939600" progId="Equation.DSMT4">
                  <p:embed/>
                  <p:pic>
                    <p:nvPicPr>
                      <p:cNvPr id="0" name="Picture 1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154238" y="3193102"/>
                        <a:ext cx="19812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198" name="Object 6"/>
          <p:cNvGraphicFramePr>
            <a:graphicFrameLocks noChangeAspect="1"/>
          </p:cNvGraphicFramePr>
          <p:nvPr>
            <p:extLst>
              <p:ext uri="{D42A27DB-BD31-4B8C-83A1-F6EECF244321}">
                <p14:modId xmlns:p14="http://schemas.microsoft.com/office/powerpoint/2010/main" val="3517435799"/>
              </p:ext>
            </p:extLst>
          </p:nvPr>
        </p:nvGraphicFramePr>
        <p:xfrm>
          <a:off x="2614613" y="4114800"/>
          <a:ext cx="1524000" cy="838200"/>
        </p:xfrm>
        <a:graphic>
          <a:graphicData uri="http://schemas.openxmlformats.org/presentationml/2006/ole">
            <mc:AlternateContent xmlns:mc="http://schemas.openxmlformats.org/markup-compatibility/2006">
              <mc:Choice xmlns:v="urn:schemas-microsoft-com:vml" Requires="v">
                <p:oleObj name="Equation" r:id="rId6" imgW="1523880" imgH="838080" progId="Equation.DSMT4">
                  <p:embed/>
                </p:oleObj>
              </mc:Choice>
              <mc:Fallback>
                <p:oleObj name="Equation" r:id="rId6" imgW="1523880" imgH="838080" progId="Equation.DSMT4">
                  <p:embed/>
                  <p:pic>
                    <p:nvPicPr>
                      <p:cNvPr id="0" name="Picture 1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614613" y="4114800"/>
                        <a:ext cx="1524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199" name="Object 7"/>
          <p:cNvGraphicFramePr>
            <a:graphicFrameLocks noChangeAspect="1"/>
          </p:cNvGraphicFramePr>
          <p:nvPr>
            <p:extLst>
              <p:ext uri="{D42A27DB-BD31-4B8C-83A1-F6EECF244321}">
                <p14:modId xmlns:p14="http://schemas.microsoft.com/office/powerpoint/2010/main" val="1297886110"/>
              </p:ext>
            </p:extLst>
          </p:nvPr>
        </p:nvGraphicFramePr>
        <p:xfrm>
          <a:off x="2916238" y="4953000"/>
          <a:ext cx="1219200" cy="838200"/>
        </p:xfrm>
        <a:graphic>
          <a:graphicData uri="http://schemas.openxmlformats.org/presentationml/2006/ole">
            <mc:AlternateContent xmlns:mc="http://schemas.openxmlformats.org/markup-compatibility/2006">
              <mc:Choice xmlns:v="urn:schemas-microsoft-com:vml" Requires="v">
                <p:oleObj name="Equation" r:id="rId8" imgW="1219200" imgH="838200" progId="Equation.DSMT4">
                  <p:embed/>
                </p:oleObj>
              </mc:Choice>
              <mc:Fallback>
                <p:oleObj name="Equation" r:id="rId8" imgW="1219200" imgH="838200" progId="Equation.DSMT4">
                  <p:embed/>
                  <p:pic>
                    <p:nvPicPr>
                      <p:cNvPr id="0" name="Picture 1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916238" y="4953000"/>
                        <a:ext cx="1219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0" name="Object 8"/>
          <p:cNvGraphicFramePr>
            <a:graphicFrameLocks noChangeAspect="1"/>
          </p:cNvGraphicFramePr>
          <p:nvPr>
            <p:extLst>
              <p:ext uri="{D42A27DB-BD31-4B8C-83A1-F6EECF244321}">
                <p14:modId xmlns:p14="http://schemas.microsoft.com/office/powerpoint/2010/main" val="1941353910"/>
              </p:ext>
            </p:extLst>
          </p:nvPr>
        </p:nvGraphicFramePr>
        <p:xfrm>
          <a:off x="5272574" y="2425013"/>
          <a:ext cx="2971800" cy="685800"/>
        </p:xfrm>
        <a:graphic>
          <a:graphicData uri="http://schemas.openxmlformats.org/presentationml/2006/ole">
            <mc:AlternateContent xmlns:mc="http://schemas.openxmlformats.org/markup-compatibility/2006">
              <mc:Choice xmlns:v="urn:schemas-microsoft-com:vml" Requires="v">
                <p:oleObj name="Equation" r:id="rId10" imgW="2971800" imgH="685800" progId="Equation.DSMT4">
                  <p:embed/>
                </p:oleObj>
              </mc:Choice>
              <mc:Fallback>
                <p:oleObj name="Equation" r:id="rId10" imgW="2971800" imgH="685800" progId="Equation.DSMT4">
                  <p:embed/>
                  <p:pic>
                    <p:nvPicPr>
                      <p:cNvPr id="0" name="Picture 1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272574" y="2425013"/>
                        <a:ext cx="29718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1" name="Object 9"/>
          <p:cNvGraphicFramePr>
            <a:graphicFrameLocks noChangeAspect="1"/>
          </p:cNvGraphicFramePr>
          <p:nvPr>
            <p:extLst>
              <p:ext uri="{D42A27DB-BD31-4B8C-83A1-F6EECF244321}">
                <p14:modId xmlns:p14="http://schemas.microsoft.com/office/powerpoint/2010/main" val="276326101"/>
              </p:ext>
            </p:extLst>
          </p:nvPr>
        </p:nvGraphicFramePr>
        <p:xfrm>
          <a:off x="6616117" y="3382666"/>
          <a:ext cx="1625600" cy="647700"/>
        </p:xfrm>
        <a:graphic>
          <a:graphicData uri="http://schemas.openxmlformats.org/presentationml/2006/ole">
            <mc:AlternateContent xmlns:mc="http://schemas.openxmlformats.org/markup-compatibility/2006">
              <mc:Choice xmlns:v="urn:schemas-microsoft-com:vml" Requires="v">
                <p:oleObj name="Equation" r:id="rId12" imgW="1625400" imgH="647640" progId="Equation.DSMT4">
                  <p:embed/>
                </p:oleObj>
              </mc:Choice>
              <mc:Fallback>
                <p:oleObj name="Equation" r:id="rId12" imgW="1625400" imgH="647640" progId="Equation.DSMT4">
                  <p:embed/>
                  <p:pic>
                    <p:nvPicPr>
                      <p:cNvPr id="0" name="Picture 1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616117" y="3382666"/>
                        <a:ext cx="16256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2" name="Object 10"/>
          <p:cNvGraphicFramePr>
            <a:graphicFrameLocks noChangeAspect="1"/>
          </p:cNvGraphicFramePr>
          <p:nvPr>
            <p:extLst>
              <p:ext uri="{D42A27DB-BD31-4B8C-83A1-F6EECF244321}">
                <p14:modId xmlns:p14="http://schemas.microsoft.com/office/powerpoint/2010/main" val="432941344"/>
              </p:ext>
            </p:extLst>
          </p:nvPr>
        </p:nvGraphicFramePr>
        <p:xfrm>
          <a:off x="7066837" y="4100134"/>
          <a:ext cx="1181100" cy="647700"/>
        </p:xfrm>
        <a:graphic>
          <a:graphicData uri="http://schemas.openxmlformats.org/presentationml/2006/ole">
            <mc:AlternateContent xmlns:mc="http://schemas.openxmlformats.org/markup-compatibility/2006">
              <mc:Choice xmlns:v="urn:schemas-microsoft-com:vml" Requires="v">
                <p:oleObj name="Equation" r:id="rId14" imgW="1180800" imgH="647640" progId="Equation.DSMT4">
                  <p:embed/>
                </p:oleObj>
              </mc:Choice>
              <mc:Fallback>
                <p:oleObj name="Equation" r:id="rId14" imgW="1180800" imgH="647640" progId="Equation.DSMT4">
                  <p:embed/>
                  <p:pic>
                    <p:nvPicPr>
                      <p:cNvPr id="0" name="Picture 19"/>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7066837" y="4100134"/>
                        <a:ext cx="1181100" cy="64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3" name="Object 11"/>
          <p:cNvGraphicFramePr>
            <a:graphicFrameLocks noChangeAspect="1"/>
          </p:cNvGraphicFramePr>
          <p:nvPr>
            <p:extLst>
              <p:ext uri="{D42A27DB-BD31-4B8C-83A1-F6EECF244321}">
                <p14:modId xmlns:p14="http://schemas.microsoft.com/office/powerpoint/2010/main" val="2560496344"/>
              </p:ext>
            </p:extLst>
          </p:nvPr>
        </p:nvGraphicFramePr>
        <p:xfrm>
          <a:off x="7533174" y="4986418"/>
          <a:ext cx="711200" cy="381000"/>
        </p:xfrm>
        <a:graphic>
          <a:graphicData uri="http://schemas.openxmlformats.org/presentationml/2006/ole">
            <mc:AlternateContent xmlns:mc="http://schemas.openxmlformats.org/markup-compatibility/2006">
              <mc:Choice xmlns:v="urn:schemas-microsoft-com:vml" Requires="v">
                <p:oleObj name="Equation" r:id="rId16" imgW="710891" imgH="380835" progId="Equation.DSMT4">
                  <p:embed/>
                </p:oleObj>
              </mc:Choice>
              <mc:Fallback>
                <p:oleObj name="Equation" r:id="rId16" imgW="710891" imgH="380835" progId="Equation.DSMT4">
                  <p:embed/>
                  <p:pic>
                    <p:nvPicPr>
                      <p:cNvPr id="0" name="Picture 20"/>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7533174" y="4986418"/>
                        <a:ext cx="711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2" name="Rectangle 3">
            <a:extLst>
              <a:ext uri="{FF2B5EF4-FFF2-40B4-BE49-F238E27FC236}">
                <a16:creationId xmlns:a16="http://schemas.microsoft.com/office/drawing/2014/main" id="{B29C3526-59DE-8606-C119-6C2CC907875C}"/>
              </a:ext>
            </a:extLst>
          </p:cNvPr>
          <p:cNvSpPr txBox="1">
            <a:spLocks/>
          </p:cNvSpPr>
          <p:nvPr/>
        </p:nvSpPr>
        <p:spPr>
          <a:xfrm>
            <a:off x="401994" y="1145523"/>
            <a:ext cx="8229600" cy="523220"/>
          </a:xfrm>
          <a:prstGeom prst="rect">
            <a:avLst/>
          </a:prstGeom>
          <a:noFill/>
        </p:spPr>
        <p:txBody>
          <a:bodyPr>
            <a:spAutoFit/>
          </a:bodyPr>
          <a:lstStyle>
            <a:lvl1pPr marL="0" indent="0" algn="l" defTabSz="914400" rtl="0" eaLnBrk="1" latinLnBrk="0" hangingPunct="1">
              <a:spcBef>
                <a:spcPct val="20000"/>
              </a:spcBef>
              <a:buFontTx/>
              <a:buNone/>
              <a:defRPr sz="2800" b="0" i="0" kern="1200" baseline="0">
                <a:solidFill>
                  <a:srgbClr val="366092"/>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just">
              <a:spcBef>
                <a:spcPct val="0"/>
              </a:spcBef>
              <a:buFont typeface="Courier New" pitchFamily="49" charset="0"/>
              <a:buNone/>
            </a:pPr>
            <a:r>
              <a:rPr lang="en-US" b="1" dirty="0">
                <a:solidFill>
                  <a:schemeClr val="tx1"/>
                </a:solidFill>
              </a:rPr>
              <a:t>Check</a:t>
            </a:r>
            <a:endParaRPr lang="en-US"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19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19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20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820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820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820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906</TotalTime>
  <Words>674</Words>
  <Application>Microsoft Office PowerPoint</Application>
  <PresentationFormat>On-screen Show (4:3)</PresentationFormat>
  <Paragraphs>96</Paragraphs>
  <Slides>24</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24</vt:i4>
      </vt:variant>
    </vt:vector>
  </HeadingPairs>
  <TitlesOfParts>
    <vt:vector size="30" baseType="lpstr">
      <vt:lpstr>Arial</vt:lpstr>
      <vt:lpstr>Calibri</vt:lpstr>
      <vt:lpstr>Courier New</vt:lpstr>
      <vt:lpstr>Symbol</vt:lpstr>
      <vt:lpstr>Office Theme</vt:lpstr>
      <vt:lpstr>Equation</vt:lpstr>
      <vt:lpstr>Section 15.6</vt:lpstr>
      <vt:lpstr>Procedure: Solving Equations with Radicals</vt:lpstr>
      <vt:lpstr>Procedure: Solving Equations with Radicals (cont.)</vt:lpstr>
      <vt:lpstr>Example 1: Solving Equations with One Radical </vt:lpstr>
      <vt:lpstr>Example 1: Solving Equations with One Radical  (cont.)</vt:lpstr>
      <vt:lpstr>Example 2: Solving Equations with One Radical </vt:lpstr>
      <vt:lpstr>Example 2: Solving Equations with One Radical  (cont.)</vt:lpstr>
      <vt:lpstr>Example 3: Solving Equations with One Radical</vt:lpstr>
      <vt:lpstr>Example 3: Solving Equations with One Radical  (cont.)</vt:lpstr>
      <vt:lpstr>Example 3: Solving Equations with One Radical  (cont.)</vt:lpstr>
      <vt:lpstr>Example 4: Solving Equations with One Radical</vt:lpstr>
      <vt:lpstr>Example 4: Solving Equations with One Radical  (cont.)</vt:lpstr>
      <vt:lpstr>Note</vt:lpstr>
      <vt:lpstr>Completion Example 5: Solving Equations with One Radical</vt:lpstr>
      <vt:lpstr>Completion Example 5: Solving Equations with One Radical (cont.)</vt:lpstr>
      <vt:lpstr>Example 6: Solving Equations with Two Radicals </vt:lpstr>
      <vt:lpstr>Example 6: Solving Equations with Two Radicals (cont.)</vt:lpstr>
      <vt:lpstr>Example 7: Solving Equations with Two Radicals </vt:lpstr>
      <vt:lpstr>Example 7: Solving Equations with Two Radicals  (cont.)</vt:lpstr>
      <vt:lpstr>Example 7: Solving Equations with Two Radicals  (cont.)</vt:lpstr>
      <vt:lpstr>Example 7: Solving Equations with Two Radicals  (cont.)</vt:lpstr>
      <vt:lpstr>Example 8: Solving Equations Containing a  Cube Root </vt:lpstr>
      <vt:lpstr>Example 8: Solving Equations containing a  Cube Root (cont.)</vt:lpstr>
      <vt:lpstr>Example 8: Solving Equations containing a  Cube Root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Developmental Mathematics, 3rd Edition</dc:title>
  <dc:creator>Hawkes Learning</dc:creator>
  <cp:lastModifiedBy>Jolie Even</cp:lastModifiedBy>
  <cp:revision>98</cp:revision>
  <dcterms:created xsi:type="dcterms:W3CDTF">2013-04-26T14:43:13Z</dcterms:created>
  <dcterms:modified xsi:type="dcterms:W3CDTF">2023-06-23T14:41:10Z</dcterms:modified>
</cp:coreProperties>
</file>