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261" r:id="rId5"/>
    <p:sldId id="263" r:id="rId6"/>
    <p:sldId id="265" r:id="rId7"/>
    <p:sldId id="266" r:id="rId8"/>
    <p:sldId id="273" r:id="rId9"/>
    <p:sldId id="271" r:id="rId10"/>
    <p:sldId id="267" r:id="rId11"/>
    <p:sldId id="268" r:id="rId12"/>
    <p:sldId id="269" r:id="rId13"/>
    <p:sldId id="272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00"/>
    <a:srgbClr val="1F497D"/>
    <a:srgbClr val="FFFFCC"/>
    <a:srgbClr val="008080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23" autoAdjust="0"/>
    <p:restoredTop sz="94660"/>
  </p:normalViewPr>
  <p:slideViewPr>
    <p:cSldViewPr>
      <p:cViewPr varScale="1">
        <p:scale>
          <a:sx n="111" d="100"/>
          <a:sy n="111" d="100"/>
        </p:scale>
        <p:origin x="121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046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947B21-4B38-4B5D-9F7D-E6164CDBD149}" type="datetimeFigureOut">
              <a:rPr lang="en-US" smtClean="0"/>
              <a:pPr/>
              <a:t>6/23/2023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1A433-CBEF-4EE8-98B0-97E149CD27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217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44.wmf"/><Relationship Id="rId3" Type="http://schemas.openxmlformats.org/officeDocument/2006/relationships/image" Target="../media/image27.wmf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43.bin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43.wmf"/><Relationship Id="rId5" Type="http://schemas.openxmlformats.org/officeDocument/2006/relationships/image" Target="../media/image40.wmf"/><Relationship Id="rId15" Type="http://schemas.openxmlformats.org/officeDocument/2006/relationships/image" Target="../media/image45.w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2.wmf"/><Relationship Id="rId14" Type="http://schemas.openxmlformats.org/officeDocument/2006/relationships/oleObject" Target="../embeddings/oleObject4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50.wmf"/><Relationship Id="rId3" Type="http://schemas.openxmlformats.org/officeDocument/2006/relationships/image" Target="../media/image28.wmf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49.bin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image" Target="../media/image29.wmf"/><Relationship Id="rId7" Type="http://schemas.openxmlformats.org/officeDocument/2006/relationships/image" Target="../media/image52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5" Type="http://schemas.openxmlformats.org/officeDocument/2006/relationships/image" Target="../media/image51.wmf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5.wmf"/><Relationship Id="rId4" Type="http://schemas.openxmlformats.org/officeDocument/2006/relationships/oleObject" Target="../embeddings/oleObject54.bin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1.wmf"/><Relationship Id="rId18" Type="http://schemas.openxmlformats.org/officeDocument/2006/relationships/oleObject" Target="../embeddings/oleObject63.bin"/><Relationship Id="rId26" Type="http://schemas.openxmlformats.org/officeDocument/2006/relationships/oleObject" Target="../embeddings/oleObject67.bin"/><Relationship Id="rId3" Type="http://schemas.openxmlformats.org/officeDocument/2006/relationships/image" Target="../media/image56.wmf"/><Relationship Id="rId21" Type="http://schemas.openxmlformats.org/officeDocument/2006/relationships/image" Target="../media/image65.wmf"/><Relationship Id="rId34" Type="http://schemas.openxmlformats.org/officeDocument/2006/relationships/oleObject" Target="../embeddings/oleObject71.bin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60.bin"/><Relationship Id="rId17" Type="http://schemas.openxmlformats.org/officeDocument/2006/relationships/image" Target="../media/image63.wmf"/><Relationship Id="rId25" Type="http://schemas.openxmlformats.org/officeDocument/2006/relationships/image" Target="../media/image67.wmf"/><Relationship Id="rId33" Type="http://schemas.openxmlformats.org/officeDocument/2006/relationships/image" Target="../media/image71.wmf"/><Relationship Id="rId2" Type="http://schemas.openxmlformats.org/officeDocument/2006/relationships/oleObject" Target="../embeddings/oleObject55.bin"/><Relationship Id="rId16" Type="http://schemas.openxmlformats.org/officeDocument/2006/relationships/oleObject" Target="../embeddings/oleObject62.bin"/><Relationship Id="rId20" Type="http://schemas.openxmlformats.org/officeDocument/2006/relationships/oleObject" Target="../embeddings/oleObject64.bin"/><Relationship Id="rId29" Type="http://schemas.openxmlformats.org/officeDocument/2006/relationships/image" Target="../media/image69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60.wmf"/><Relationship Id="rId24" Type="http://schemas.openxmlformats.org/officeDocument/2006/relationships/oleObject" Target="../embeddings/oleObject66.bin"/><Relationship Id="rId32" Type="http://schemas.openxmlformats.org/officeDocument/2006/relationships/oleObject" Target="../embeddings/oleObject70.bin"/><Relationship Id="rId5" Type="http://schemas.openxmlformats.org/officeDocument/2006/relationships/image" Target="../media/image57.wmf"/><Relationship Id="rId15" Type="http://schemas.openxmlformats.org/officeDocument/2006/relationships/image" Target="../media/image62.wmf"/><Relationship Id="rId23" Type="http://schemas.openxmlformats.org/officeDocument/2006/relationships/image" Target="../media/image66.wmf"/><Relationship Id="rId28" Type="http://schemas.openxmlformats.org/officeDocument/2006/relationships/oleObject" Target="../embeddings/oleObject68.bin"/><Relationship Id="rId10" Type="http://schemas.openxmlformats.org/officeDocument/2006/relationships/oleObject" Target="../embeddings/oleObject59.bin"/><Relationship Id="rId19" Type="http://schemas.openxmlformats.org/officeDocument/2006/relationships/image" Target="../media/image64.wmf"/><Relationship Id="rId31" Type="http://schemas.openxmlformats.org/officeDocument/2006/relationships/image" Target="../media/image70.wmf"/><Relationship Id="rId4" Type="http://schemas.openxmlformats.org/officeDocument/2006/relationships/oleObject" Target="../embeddings/oleObject56.bin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61.bin"/><Relationship Id="rId22" Type="http://schemas.openxmlformats.org/officeDocument/2006/relationships/oleObject" Target="../embeddings/oleObject65.bin"/><Relationship Id="rId27" Type="http://schemas.openxmlformats.org/officeDocument/2006/relationships/image" Target="../media/image68.wmf"/><Relationship Id="rId30" Type="http://schemas.openxmlformats.org/officeDocument/2006/relationships/oleObject" Target="../embeddings/oleObject69.bin"/><Relationship Id="rId35" Type="http://schemas.openxmlformats.org/officeDocument/2006/relationships/image" Target="../media/image72.wmf"/><Relationship Id="rId8" Type="http://schemas.openxmlformats.org/officeDocument/2006/relationships/oleObject" Target="../embeddings/oleObject58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7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22.wmf"/><Relationship Id="rId2" Type="http://schemas.openxmlformats.org/officeDocument/2006/relationships/oleObject" Target="../embeddings/oleObject14.bin"/><Relationship Id="rId16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0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3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37.wmf"/><Relationship Id="rId2" Type="http://schemas.openxmlformats.org/officeDocument/2006/relationships/oleObject" Target="../embeddings/oleObject29.bin"/><Relationship Id="rId16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5" Type="http://schemas.openxmlformats.org/officeDocument/2006/relationships/image" Target="../media/image36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3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15.9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 with Complex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Dividing with Complex Numbers (cont.)</a:t>
            </a:r>
            <a:r>
              <a:rPr lang="en-US" sz="3200" dirty="0"/>
              <a:t> </a:t>
            </a:r>
          </a:p>
        </p:txBody>
      </p:sp>
      <p:graphicFrame>
        <p:nvGraphicFramePr>
          <p:cNvPr id="819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182201"/>
              </p:ext>
            </p:extLst>
          </p:nvPr>
        </p:nvGraphicFramePr>
        <p:xfrm>
          <a:off x="457200" y="1229509"/>
          <a:ext cx="14097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09400" imgH="977760" progId="Equation.DSMT4">
                  <p:embed/>
                </p:oleObj>
              </mc:Choice>
              <mc:Fallback>
                <p:oleObj name="Equation" r:id="rId2" imgW="1409400" imgH="9777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29509"/>
                        <a:ext cx="14097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452726"/>
              </p:ext>
            </p:extLst>
          </p:nvPr>
        </p:nvGraphicFramePr>
        <p:xfrm>
          <a:off x="1981200" y="1099671"/>
          <a:ext cx="25654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65400" imgH="1282700" progId="Equation.DSMT4">
                  <p:embed/>
                </p:oleObj>
              </mc:Choice>
              <mc:Fallback>
                <p:oleObj name="Equation" r:id="rId4" imgW="2565400" imgH="12827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099671"/>
                        <a:ext cx="25654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505256"/>
              </p:ext>
            </p:extLst>
          </p:nvPr>
        </p:nvGraphicFramePr>
        <p:xfrm>
          <a:off x="1981200" y="2547471"/>
          <a:ext cx="21082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08200" imgH="1219200" progId="Equation.DSMT4">
                  <p:embed/>
                </p:oleObj>
              </mc:Choice>
              <mc:Fallback>
                <p:oleObj name="Equation" r:id="rId6" imgW="2108200" imgH="1219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547471"/>
                        <a:ext cx="21082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552386"/>
              </p:ext>
            </p:extLst>
          </p:nvPr>
        </p:nvGraphicFramePr>
        <p:xfrm>
          <a:off x="4191000" y="2547471"/>
          <a:ext cx="156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62100" imgH="914400" progId="Equation.DSMT4">
                  <p:embed/>
                </p:oleObj>
              </mc:Choice>
              <mc:Fallback>
                <p:oleObj name="Equation" r:id="rId8" imgW="1562100" imgH="914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547471"/>
                        <a:ext cx="1562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1100625"/>
              </p:ext>
            </p:extLst>
          </p:nvPr>
        </p:nvGraphicFramePr>
        <p:xfrm>
          <a:off x="1981200" y="3919071"/>
          <a:ext cx="156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62100" imgH="914400" progId="Equation.DSMT4">
                  <p:embed/>
                </p:oleObj>
              </mc:Choice>
              <mc:Fallback>
                <p:oleObj name="Equation" r:id="rId10" imgW="1562100" imgH="914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919071"/>
                        <a:ext cx="1562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1356220"/>
              </p:ext>
            </p:extLst>
          </p:nvPr>
        </p:nvGraphicFramePr>
        <p:xfrm>
          <a:off x="3644900" y="3919071"/>
          <a:ext cx="168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89100" imgH="914400" progId="Equation.DSMT4">
                  <p:embed/>
                </p:oleObj>
              </mc:Choice>
              <mc:Fallback>
                <p:oleObj name="Equation" r:id="rId12" imgW="1689100" imgH="914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3919071"/>
                        <a:ext cx="168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7131891"/>
              </p:ext>
            </p:extLst>
          </p:nvPr>
        </p:nvGraphicFramePr>
        <p:xfrm>
          <a:off x="5410200" y="3919071"/>
          <a:ext cx="1498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98600" imgH="914400" progId="Equation.DSMT4">
                  <p:embed/>
                </p:oleObj>
              </mc:Choice>
              <mc:Fallback>
                <p:oleObj name="Equation" r:id="rId14" imgW="1498600" imgH="9144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919071"/>
                        <a:ext cx="1498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B4A6B5E-8FD5-CECA-958E-22BCCB59E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14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Dividing with Complex Numbers (cont.) </a:t>
            </a:r>
          </a:p>
        </p:txBody>
      </p:sp>
      <p:graphicFrame>
        <p:nvGraphicFramePr>
          <p:cNvPr id="9221" name="Object 10"/>
          <p:cNvGraphicFramePr>
            <a:graphicFrameLocks noChangeAspect="1"/>
          </p:cNvGraphicFramePr>
          <p:nvPr/>
        </p:nvGraphicFramePr>
        <p:xfrm>
          <a:off x="533400" y="11430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68200" imgH="838080" progId="Equation.DSMT4">
                  <p:embed/>
                </p:oleObj>
              </mc:Choice>
              <mc:Fallback>
                <p:oleObj name="Equation" r:id="rId2" imgW="11682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143000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669699"/>
              </p:ext>
            </p:extLst>
          </p:nvPr>
        </p:nvGraphicFramePr>
        <p:xfrm>
          <a:off x="4108450" y="1275080"/>
          <a:ext cx="3771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71720" imgH="647640" progId="Equation.DSMT4">
                  <p:embed/>
                </p:oleObj>
              </mc:Choice>
              <mc:Fallback>
                <p:oleObj name="Equation" r:id="rId4" imgW="3771720" imgH="6476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450" y="1275080"/>
                        <a:ext cx="37719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930108"/>
              </p:ext>
            </p:extLst>
          </p:nvPr>
        </p:nvGraphicFramePr>
        <p:xfrm>
          <a:off x="1828800" y="1097280"/>
          <a:ext cx="1778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8000" imgH="990600" progId="Equation.DSMT4">
                  <p:embed/>
                </p:oleObj>
              </mc:Choice>
              <mc:Fallback>
                <p:oleObj name="Equation" r:id="rId6" imgW="1778000" imgH="9906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097280"/>
                        <a:ext cx="1778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0871041"/>
              </p:ext>
            </p:extLst>
          </p:nvPr>
        </p:nvGraphicFramePr>
        <p:xfrm>
          <a:off x="1828800" y="2189480"/>
          <a:ext cx="1397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7000" imgH="876300" progId="Equation.DSMT4">
                  <p:embed/>
                </p:oleObj>
              </mc:Choice>
              <mc:Fallback>
                <p:oleObj name="Equation" r:id="rId8" imgW="1397000" imgH="8763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189480"/>
                        <a:ext cx="1397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4350713"/>
              </p:ext>
            </p:extLst>
          </p:nvPr>
        </p:nvGraphicFramePr>
        <p:xfrm>
          <a:off x="3352800" y="226568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20800" imgH="838200" progId="Equation.DSMT4">
                  <p:embed/>
                </p:oleObj>
              </mc:Choice>
              <mc:Fallback>
                <p:oleObj name="Equation" r:id="rId10" imgW="1320800" imgH="8382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265680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1636925"/>
              </p:ext>
            </p:extLst>
          </p:nvPr>
        </p:nvGraphicFramePr>
        <p:xfrm>
          <a:off x="1828800" y="3332480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54100" imgH="292100" progId="Equation.DSMT4">
                  <p:embed/>
                </p:oleObj>
              </mc:Choice>
              <mc:Fallback>
                <p:oleObj name="Equation" r:id="rId12" imgW="1054100" imgH="292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332480"/>
                        <a:ext cx="105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A83C2-4D31-736A-5EE4-2ED40456D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15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Dividing with Complex Numbers (cont.) </a:t>
            </a:r>
          </a:p>
        </p:txBody>
      </p:sp>
      <p:graphicFrame>
        <p:nvGraphicFramePr>
          <p:cNvPr id="10244" name="Object 11"/>
          <p:cNvGraphicFramePr>
            <a:graphicFrameLocks noChangeAspect="1"/>
          </p:cNvGraphicFramePr>
          <p:nvPr/>
        </p:nvGraphicFramePr>
        <p:xfrm>
          <a:off x="530352" y="1320800"/>
          <a:ext cx="1638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000" imgH="965160" progId="Equation.DSMT4">
                  <p:embed/>
                </p:oleObj>
              </mc:Choice>
              <mc:Fallback>
                <p:oleObj name="Equation" r:id="rId2" imgW="1638000" imgH="965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20800"/>
                        <a:ext cx="16383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15538"/>
              </p:ext>
            </p:extLst>
          </p:nvPr>
        </p:nvGraphicFramePr>
        <p:xfrm>
          <a:off x="2362200" y="1143000"/>
          <a:ext cx="29972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97200" imgH="1282700" progId="Equation.DSMT4">
                  <p:embed/>
                </p:oleObj>
              </mc:Choice>
              <mc:Fallback>
                <p:oleObj name="Equation" r:id="rId4" imgW="2997200" imgH="12827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143000"/>
                        <a:ext cx="29972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1989551"/>
              </p:ext>
            </p:extLst>
          </p:nvPr>
        </p:nvGraphicFramePr>
        <p:xfrm>
          <a:off x="2362200" y="2501900"/>
          <a:ext cx="370840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08400" imgH="1409700" progId="Equation.DSMT4">
                  <p:embed/>
                </p:oleObj>
              </mc:Choice>
              <mc:Fallback>
                <p:oleObj name="Equation" r:id="rId6" imgW="3708400" imgH="14097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501900"/>
                        <a:ext cx="3708400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1547343"/>
              </p:ext>
            </p:extLst>
          </p:nvPr>
        </p:nvGraphicFramePr>
        <p:xfrm>
          <a:off x="2362200" y="3949700"/>
          <a:ext cx="2247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47900" imgH="914400" progId="Equation.DSMT4">
                  <p:embed/>
                </p:oleObj>
              </mc:Choice>
              <mc:Fallback>
                <p:oleObj name="Equation" r:id="rId8" imgW="2247900" imgH="914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949700"/>
                        <a:ext cx="2247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CEFE10-820A-1211-38A6-8D1FB7EA0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754880"/>
          </a:xfrm>
        </p:spPr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15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Dividing with Complex Numbers (cont.) </a:t>
            </a:r>
          </a:p>
        </p:txBody>
      </p:sp>
      <p:graphicFrame>
        <p:nvGraphicFramePr>
          <p:cNvPr id="1025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0625846"/>
              </p:ext>
            </p:extLst>
          </p:nvPr>
        </p:nvGraphicFramePr>
        <p:xfrm>
          <a:off x="3276600" y="1391930"/>
          <a:ext cx="1778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8000" imgH="914400" progId="Equation.DSMT4">
                  <p:embed/>
                </p:oleObj>
              </mc:Choice>
              <mc:Fallback>
                <p:oleObj name="Equation" r:id="rId2" imgW="1778000" imgH="914400" progId="Equation.DSMT4">
                  <p:embed/>
                  <p:pic>
                    <p:nvPicPr>
                      <p:cNvPr id="1025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391930"/>
                        <a:ext cx="1778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452597"/>
              </p:ext>
            </p:extLst>
          </p:nvPr>
        </p:nvGraphicFramePr>
        <p:xfrm>
          <a:off x="3276600" y="2514600"/>
          <a:ext cx="187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79600" imgH="914400" progId="Equation.DSMT4">
                  <p:embed/>
                </p:oleObj>
              </mc:Choice>
              <mc:Fallback>
                <p:oleObj name="Equation" r:id="rId4" imgW="1879600" imgH="914400" progId="Equation.DSMT4">
                  <p:embed/>
                  <p:pic>
                    <p:nvPicPr>
                      <p:cNvPr id="1025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514600"/>
                        <a:ext cx="1879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1AE5D23-FFEB-A478-EAB0-F3DC9EF58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91556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Example 3: Simplifying Powers of </a:t>
            </a:r>
            <a:r>
              <a:rPr lang="en-US" i="1" dirty="0"/>
              <a:t>i</a:t>
            </a:r>
            <a:r>
              <a:rPr lang="en-US" dirty="0"/>
              <a:t> </a:t>
            </a:r>
          </a:p>
        </p:txBody>
      </p:sp>
      <p:sp>
        <p:nvSpPr>
          <p:cNvPr id="17411" name="Rectangle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 each power of </a:t>
            </a:r>
            <a:r>
              <a:rPr lang="en-US" sz="2800" i="1" dirty="0">
                <a:solidFill>
                  <a:schemeClr val="tx1"/>
                </a:solidFill>
              </a:rPr>
              <a:t>i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30352" y="2076450"/>
          <a:ext cx="82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380880" progId="Equation.DSMT4">
                  <p:embed/>
                </p:oleObj>
              </mc:Choice>
              <mc:Fallback>
                <p:oleObj name="Equation" r:id="rId2" imgW="825480" imgH="3808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76450"/>
                        <a:ext cx="825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447800" y="2082800"/>
          <a:ext cx="914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400" imgH="368300" progId="Equation.DSMT4">
                  <p:embed/>
                </p:oleObj>
              </mc:Choice>
              <mc:Fallback>
                <p:oleObj name="Equation" r:id="rId4" imgW="914400" imgH="3683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082800"/>
                        <a:ext cx="9144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438400" y="1949450"/>
          <a:ext cx="1282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700" imgH="635000" progId="Equation.DSMT4">
                  <p:embed/>
                </p:oleObj>
              </mc:Choice>
              <mc:Fallback>
                <p:oleObj name="Equation" r:id="rId6" imgW="1282700" imgH="6350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949450"/>
                        <a:ext cx="12827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3478201"/>
              </p:ext>
            </p:extLst>
          </p:nvPr>
        </p:nvGraphicFramePr>
        <p:xfrm>
          <a:off x="3937000" y="2057400"/>
          <a:ext cx="939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368280" progId="Equation.DSMT4">
                  <p:embed/>
                </p:oleObj>
              </mc:Choice>
              <mc:Fallback>
                <p:oleObj name="Equation" r:id="rId8" imgW="939600" imgH="3682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0" y="2057400"/>
                        <a:ext cx="9398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5105400" y="212725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06224" imgH="279279" progId="Equation.DSMT4">
                  <p:embed/>
                </p:oleObj>
              </mc:Choice>
              <mc:Fallback>
                <p:oleObj name="Equation" r:id="rId10" imgW="406224" imgH="279279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127250"/>
                        <a:ext cx="406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458609" y="2426597"/>
            <a:ext cx="283464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i="1" dirty="0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0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 in standard form. </a:t>
            </a:r>
            <a:endParaRPr lang="en-US" sz="2000" dirty="0"/>
          </a:p>
        </p:txBody>
      </p:sp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530352" y="3175000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38080" imgH="380880" progId="Equation.DSMT4">
                  <p:embed/>
                </p:oleObj>
              </mc:Choice>
              <mc:Fallback>
                <p:oleObj name="Equation" r:id="rId12" imgW="838080" imgH="3808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75000"/>
                        <a:ext cx="838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1422400" y="3181350"/>
          <a:ext cx="1016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16000" imgH="368300" progId="Equation.DSMT4">
                  <p:embed/>
                </p:oleObj>
              </mc:Choice>
              <mc:Fallback>
                <p:oleObj name="Equation" r:id="rId14" imgW="1016000" imgH="3683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3181350"/>
                        <a:ext cx="10160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2489200" y="3048000"/>
          <a:ext cx="1397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96394" imgH="634725" progId="Equation.DSMT4">
                  <p:embed/>
                </p:oleObj>
              </mc:Choice>
              <mc:Fallback>
                <p:oleObj name="Equation" r:id="rId16" imgW="1396394" imgH="634725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3048000"/>
                        <a:ext cx="13970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0735103"/>
              </p:ext>
            </p:extLst>
          </p:nvPr>
        </p:nvGraphicFramePr>
        <p:xfrm>
          <a:off x="4114800" y="3117850"/>
          <a:ext cx="1485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85720" imgH="495000" progId="Equation.DSMT4">
                  <p:embed/>
                </p:oleObj>
              </mc:Choice>
              <mc:Fallback>
                <p:oleObj name="Equation" r:id="rId18" imgW="1485720" imgH="4950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117850"/>
                        <a:ext cx="14859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5791200" y="322580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85800" imgH="279400" progId="Equation.DSMT4">
                  <p:embed/>
                </p:oleObj>
              </mc:Choice>
              <mc:Fallback>
                <p:oleObj name="Equation" r:id="rId20" imgW="685800" imgH="2794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225800"/>
                        <a:ext cx="68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5410200" y="3673445"/>
            <a:ext cx="338328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–1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000" dirty="0">
                <a:solidFill>
                  <a:srgbClr val="008080"/>
                </a:solidFill>
              </a:rPr>
              <a:t>0</a:t>
            </a:r>
            <a:r>
              <a:rPr lang="en-US" sz="2000" i="1" dirty="0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 in standard form. </a:t>
            </a:r>
            <a:endParaRPr lang="en-US" sz="2000" dirty="0"/>
          </a:p>
        </p:txBody>
      </p:sp>
      <p:graphicFrame>
        <p:nvGraphicFramePr>
          <p:cNvPr id="1127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619238"/>
              </p:ext>
            </p:extLst>
          </p:nvPr>
        </p:nvGraphicFramePr>
        <p:xfrm>
          <a:off x="5511800" y="4655527"/>
          <a:ext cx="2692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692400" imgH="241300" progId="Equation.DSMT4">
                  <p:embed/>
                </p:oleObj>
              </mc:Choice>
              <mc:Fallback>
                <p:oleObj name="Equation" r:id="rId22" imgW="2692400" imgH="2413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800" y="4655527"/>
                        <a:ext cx="2692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508000" y="4343400"/>
          <a:ext cx="85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50680" imgH="380880" progId="Equation.DSMT4">
                  <p:embed/>
                </p:oleObj>
              </mc:Choice>
              <mc:Fallback>
                <p:oleObj name="Equation" r:id="rId24" imgW="850680" imgH="3808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4343400"/>
                        <a:ext cx="85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16"/>
          <p:cNvGraphicFramePr>
            <a:graphicFrameLocks noChangeAspect="1"/>
          </p:cNvGraphicFramePr>
          <p:nvPr/>
        </p:nvGraphicFramePr>
        <p:xfrm>
          <a:off x="1460500" y="411480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96900" imgH="838200" progId="Equation.DSMT4">
                  <p:embed/>
                </p:oleObj>
              </mc:Choice>
              <mc:Fallback>
                <p:oleObj name="Equation" r:id="rId26" imgW="596900" imgH="8382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411480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2133600" y="4114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14400" imgH="838200" progId="Equation.DSMT4">
                  <p:embed/>
                </p:oleObj>
              </mc:Choice>
              <mc:Fallback>
                <p:oleObj name="Equation" r:id="rId28" imgW="914400" imgH="8382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1148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3124200" y="4114800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09600" imgH="838200" progId="Equation.DSMT4">
                  <p:embed/>
                </p:oleObj>
              </mc:Choice>
              <mc:Fallback>
                <p:oleObj name="Equation" r:id="rId30" imgW="609600" imgH="8382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114800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3" name="Object 19"/>
          <p:cNvGraphicFramePr>
            <a:graphicFrameLocks noChangeAspect="1"/>
          </p:cNvGraphicFramePr>
          <p:nvPr/>
        </p:nvGraphicFramePr>
        <p:xfrm>
          <a:off x="3810000" y="4114800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20700" imgH="838200" progId="Equation.DSMT4">
                  <p:embed/>
                </p:oleObj>
              </mc:Choice>
              <mc:Fallback>
                <p:oleObj name="Equation" r:id="rId32" imgW="520700" imgH="8382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114800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4419600" y="439420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06224" imgH="279279" progId="Equation.DSMT4">
                  <p:embed/>
                </p:oleObj>
              </mc:Choice>
              <mc:Fallback>
                <p:oleObj name="Equation" r:id="rId34" imgW="406224" imgH="279279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394200"/>
                        <a:ext cx="406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Multiplying with Complex Numbers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5919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3175"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Find the following products.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461963" indent="-458788" algn="just"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                                            </a:t>
            </a:r>
            <a:r>
              <a:rPr lang="en-US" sz="2800" i="0" dirty="0"/>
              <a:t>b.</a:t>
            </a:r>
          </a:p>
          <a:p>
            <a:pPr marL="517525" indent="-514350" algn="just">
              <a:buAutoNum type="alphaLcPeriod" startAt="3"/>
            </a:pPr>
            <a:r>
              <a:rPr lang="en-US" dirty="0"/>
              <a:t>                                            d. </a:t>
            </a:r>
          </a:p>
          <a:p>
            <a:pPr marL="3175" algn="just"/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3175" algn="just">
              <a:spcBef>
                <a:spcPts val="1200"/>
              </a:spcBef>
            </a:pPr>
            <a:r>
              <a:rPr lang="en-US" dirty="0">
                <a:solidFill>
                  <a:schemeClr val="tx1"/>
                </a:solidFill>
              </a:rPr>
              <a:t>a.</a:t>
            </a: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2053186"/>
              </p:ext>
            </p:extLst>
          </p:nvPr>
        </p:nvGraphicFramePr>
        <p:xfrm>
          <a:off x="977900" y="3454400"/>
          <a:ext cx="1549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400" imgH="469900" progId="Equation.DSMT4">
                  <p:embed/>
                </p:oleObj>
              </mc:Choice>
              <mc:Fallback>
                <p:oleObj name="Equation" r:id="rId2" imgW="15494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3454400"/>
                        <a:ext cx="1549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463080"/>
              </p:ext>
            </p:extLst>
          </p:nvPr>
        </p:nvGraphicFramePr>
        <p:xfrm>
          <a:off x="2590800" y="3429000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7800" imgH="381000" progId="Equation.DSMT4">
                  <p:embed/>
                </p:oleObj>
              </mc:Choice>
              <mc:Fallback>
                <p:oleObj name="Equation" r:id="rId4" imgW="1447800" imgH="381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429000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078012"/>
              </p:ext>
            </p:extLst>
          </p:nvPr>
        </p:nvGraphicFramePr>
        <p:xfrm>
          <a:off x="2590800" y="403225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79600" imgH="469900" progId="Equation.DSMT4">
                  <p:embed/>
                </p:oleObj>
              </mc:Choice>
              <mc:Fallback>
                <p:oleObj name="Equation" r:id="rId6" imgW="18796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032250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1580973"/>
              </p:ext>
            </p:extLst>
          </p:nvPr>
        </p:nvGraphicFramePr>
        <p:xfrm>
          <a:off x="2590800" y="472440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31366" imgH="291973" progId="Equation.DSMT4">
                  <p:embed/>
                </p:oleObj>
              </mc:Choice>
              <mc:Fallback>
                <p:oleObj name="Equation" r:id="rId8" imgW="1231366" imgH="291973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724400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6647381"/>
              </p:ext>
            </p:extLst>
          </p:nvPr>
        </p:nvGraphicFramePr>
        <p:xfrm>
          <a:off x="4876800" y="40640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5000" imgH="381000" progId="Equation.DSMT4">
                  <p:embed/>
                </p:oleObj>
              </mc:Choice>
              <mc:Fallback>
                <p:oleObj name="Equation" r:id="rId10" imgW="1905000" imgH="381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064000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6D0A9F5B-D0EC-205D-4911-D625FF1C6F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724077"/>
              </p:ext>
            </p:extLst>
          </p:nvPr>
        </p:nvGraphicFramePr>
        <p:xfrm>
          <a:off x="5181600" y="182880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79600" imgH="469900" progId="Equation.DSMT4">
                  <p:embed/>
                </p:oleObj>
              </mc:Choice>
              <mc:Fallback>
                <p:oleObj name="Equation" r:id="rId12" imgW="1879600" imgH="469900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828800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7956B7FF-432C-B790-9608-772B27982E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904042"/>
              </p:ext>
            </p:extLst>
          </p:nvPr>
        </p:nvGraphicFramePr>
        <p:xfrm>
          <a:off x="1069340" y="2252644"/>
          <a:ext cx="2260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60440" imgH="660240" progId="Equation.DSMT4">
                  <p:embed/>
                </p:oleObj>
              </mc:Choice>
              <mc:Fallback>
                <p:oleObj name="Equation" r:id="rId14" imgW="2260440" imgH="66024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340" y="2252644"/>
                        <a:ext cx="22606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70EEA382-446C-4079-4D6A-E948F8DEC7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6281283"/>
              </p:ext>
            </p:extLst>
          </p:nvPr>
        </p:nvGraphicFramePr>
        <p:xfrm>
          <a:off x="5181600" y="2317367"/>
          <a:ext cx="193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30320" imgH="482400" progId="Equation.DSMT4">
                  <p:embed/>
                </p:oleObj>
              </mc:Choice>
              <mc:Fallback>
                <p:oleObj name="Equation" r:id="rId16" imgW="1930320" imgH="482400" progId="Equation.DSMT4">
                  <p:embed/>
                  <p:pic>
                    <p:nvPicPr>
                      <p:cNvPr id="2" name="Object 8">
                        <a:extLst>
                          <a:ext uri="{FF2B5EF4-FFF2-40B4-BE49-F238E27FC236}">
                            <a16:creationId xmlns:a16="http://schemas.microsoft.com/office/drawing/2014/main" id="{6D0A9F5B-D0EC-205D-4911-D625FF1C6F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317367"/>
                        <a:ext cx="1930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>
            <a:extLst>
              <a:ext uri="{FF2B5EF4-FFF2-40B4-BE49-F238E27FC236}">
                <a16:creationId xmlns:a16="http://schemas.microsoft.com/office/drawing/2014/main" id="{81D90187-8B51-8E1A-8BED-8D6AB8F222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7629771"/>
              </p:ext>
            </p:extLst>
          </p:nvPr>
        </p:nvGraphicFramePr>
        <p:xfrm>
          <a:off x="1069340" y="1789094"/>
          <a:ext cx="1600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00200" imgH="482400" progId="Equation.DSMT4">
                  <p:embed/>
                </p:oleObj>
              </mc:Choice>
              <mc:Fallback>
                <p:oleObj name="Equation" r:id="rId18" imgW="1600200" imgH="482400" progId="Equation.DSMT4">
                  <p:embed/>
                  <p:pic>
                    <p:nvPicPr>
                      <p:cNvPr id="4" name="Object 8">
                        <a:extLst>
                          <a:ext uri="{FF2B5EF4-FFF2-40B4-BE49-F238E27FC236}">
                            <a16:creationId xmlns:a16="http://schemas.microsoft.com/office/drawing/2014/main" id="{70EEA382-446C-4079-4D6A-E948F8DEC7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340" y="1789094"/>
                        <a:ext cx="1600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Multiplying with Complex Numbers (cont</a:t>
            </a:r>
            <a:r>
              <a:rPr lang="en-US" sz="3200" dirty="0">
                <a:solidFill>
                  <a:schemeClr val="accent1"/>
                </a:solidFill>
              </a:rPr>
              <a:t>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53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i="0" dirty="0"/>
              <a:t>b.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5083722"/>
              </p:ext>
            </p:extLst>
          </p:nvPr>
        </p:nvGraphicFramePr>
        <p:xfrm>
          <a:off x="2933700" y="1320800"/>
          <a:ext cx="2933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33700" imgH="469900" progId="Equation.DSMT4">
                  <p:embed/>
                </p:oleObj>
              </mc:Choice>
              <mc:Fallback>
                <p:oleObj name="Equation" r:id="rId2" imgW="29337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1320800"/>
                        <a:ext cx="2933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6336816"/>
              </p:ext>
            </p:extLst>
          </p:nvPr>
        </p:nvGraphicFramePr>
        <p:xfrm>
          <a:off x="2933700" y="1917700"/>
          <a:ext cx="270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05100" imgH="381000" progId="Equation.DSMT4">
                  <p:embed/>
                </p:oleObj>
              </mc:Choice>
              <mc:Fallback>
                <p:oleObj name="Equation" r:id="rId4" imgW="27051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1917700"/>
                        <a:ext cx="2705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080722"/>
              </p:ext>
            </p:extLst>
          </p:nvPr>
        </p:nvGraphicFramePr>
        <p:xfrm>
          <a:off x="2933700" y="2603500"/>
          <a:ext cx="190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5000" imgH="292100" progId="Equation.DSMT4">
                  <p:embed/>
                </p:oleObj>
              </mc:Choice>
              <mc:Fallback>
                <p:oleObj name="Equation" r:id="rId6" imgW="1905000" imgH="2921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2603500"/>
                        <a:ext cx="190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7246484"/>
              </p:ext>
            </p:extLst>
          </p:nvPr>
        </p:nvGraphicFramePr>
        <p:xfrm>
          <a:off x="2933700" y="3136900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57300" imgH="292100" progId="Equation.DSMT4">
                  <p:embed/>
                </p:oleObj>
              </mc:Choice>
              <mc:Fallback>
                <p:oleObj name="Equation" r:id="rId8" imgW="1257300" imgH="2921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3136900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353386"/>
              </p:ext>
            </p:extLst>
          </p:nvPr>
        </p:nvGraphicFramePr>
        <p:xfrm>
          <a:off x="952500" y="129540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79600" imgH="469900" progId="Equation.DSMT4">
                  <p:embed/>
                </p:oleObj>
              </mc:Choice>
              <mc:Fallback>
                <p:oleObj name="Equation" r:id="rId10" imgW="1879600" imgH="4699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1295400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Multiplying with Complex Numbers (cont</a:t>
            </a:r>
            <a:r>
              <a:rPr lang="en-US" sz="3200" dirty="0">
                <a:solidFill>
                  <a:schemeClr val="accent1"/>
                </a:solidFill>
              </a:rPr>
              <a:t>.)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0966005"/>
              </p:ext>
            </p:extLst>
          </p:nvPr>
        </p:nvGraphicFramePr>
        <p:xfrm>
          <a:off x="939800" y="1225550"/>
          <a:ext cx="2260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60440" imgH="660240" progId="Equation.DSMT4">
                  <p:embed/>
                </p:oleObj>
              </mc:Choice>
              <mc:Fallback>
                <p:oleObj name="Equation" r:id="rId2" imgW="2260440" imgH="660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1225550"/>
                        <a:ext cx="22606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8900415"/>
              </p:ext>
            </p:extLst>
          </p:nvPr>
        </p:nvGraphicFramePr>
        <p:xfrm>
          <a:off x="3331882" y="1168400"/>
          <a:ext cx="3657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57600" imgH="698500" progId="Equation.DSMT4">
                  <p:embed/>
                </p:oleObj>
              </mc:Choice>
              <mc:Fallback>
                <p:oleObj name="Equation" r:id="rId4" imgW="3657600" imgH="698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1882" y="1168400"/>
                        <a:ext cx="3657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779720"/>
              </p:ext>
            </p:extLst>
          </p:nvPr>
        </p:nvGraphicFramePr>
        <p:xfrm>
          <a:off x="3331882" y="1993900"/>
          <a:ext cx="1968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68500" imgH="444500" progId="Equation.DSMT4">
                  <p:embed/>
                </p:oleObj>
              </mc:Choice>
              <mc:Fallback>
                <p:oleObj name="Equation" r:id="rId6" imgW="1968500" imgH="4445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1882" y="1993900"/>
                        <a:ext cx="1968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9591976"/>
              </p:ext>
            </p:extLst>
          </p:nvPr>
        </p:nvGraphicFramePr>
        <p:xfrm>
          <a:off x="3331882" y="2692400"/>
          <a:ext cx="147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200" imgH="444500" progId="Equation.DSMT4">
                  <p:embed/>
                </p:oleObj>
              </mc:Choice>
              <mc:Fallback>
                <p:oleObj name="Equation" r:id="rId8" imgW="1473200" imgH="4445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1882" y="2692400"/>
                        <a:ext cx="1473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B6581-CFFC-95E5-CA1D-18E72D2C5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719320"/>
          </a:xfrm>
        </p:spPr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4FBFB3-5B52-A621-688C-4226B746762F}"/>
              </a:ext>
            </a:extLst>
          </p:cNvPr>
          <p:cNvSpPr txBox="1">
            <a:spLocks/>
          </p:cNvSpPr>
          <p:nvPr/>
        </p:nvSpPr>
        <p:spPr>
          <a:xfrm>
            <a:off x="457200" y="3505200"/>
            <a:ext cx="533400" cy="52322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/>
              <a:t>d.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44E3004-A511-1F47-1A8B-23E8ED1156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830925"/>
              </p:ext>
            </p:extLst>
          </p:nvPr>
        </p:nvGraphicFramePr>
        <p:xfrm>
          <a:off x="995979" y="3505200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5000" imgH="469900" progId="Equation.DSMT4">
                  <p:embed/>
                </p:oleObj>
              </mc:Choice>
              <mc:Fallback>
                <p:oleObj name="Equation" r:id="rId10" imgW="1905000" imgH="469900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979" y="3505200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40DA3F8-4AA8-E4ED-DE6D-3806FCD938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680256"/>
              </p:ext>
            </p:extLst>
          </p:nvPr>
        </p:nvGraphicFramePr>
        <p:xfrm>
          <a:off x="2977179" y="3505200"/>
          <a:ext cx="2209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09800" imgH="368300" progId="Equation.DSMT4">
                  <p:embed/>
                </p:oleObj>
              </mc:Choice>
              <mc:Fallback>
                <p:oleObj name="Equation" r:id="rId12" imgW="2209800" imgH="368300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7179" y="3505200"/>
                        <a:ext cx="2209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9383991-E3B4-2832-7427-52625A0F16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922241"/>
              </p:ext>
            </p:extLst>
          </p:nvPr>
        </p:nvGraphicFramePr>
        <p:xfrm>
          <a:off x="2977179" y="4076700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39900" imgH="292100" progId="Equation.DSMT4">
                  <p:embed/>
                </p:oleObj>
              </mc:Choice>
              <mc:Fallback>
                <p:oleObj name="Equation" r:id="rId14" imgW="1739900" imgH="292100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7179" y="4076700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6C90880-5428-CF9E-0FF4-D3690B0FA1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971346"/>
              </p:ext>
            </p:extLst>
          </p:nvPr>
        </p:nvGraphicFramePr>
        <p:xfrm>
          <a:off x="2977179" y="4572000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57300" imgH="292100" progId="Equation.DSMT4">
                  <p:embed/>
                </p:oleObj>
              </mc:Choice>
              <mc:Fallback>
                <p:oleObj name="Equation" r:id="rId16" imgW="1257300" imgH="292100" progId="Equation.DSMT4">
                  <p:embed/>
                  <p:pic>
                    <p:nvPicPr>
                      <p:cNvPr id="41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7179" y="4572000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">
            <a:extLst>
              <a:ext uri="{FF2B5EF4-FFF2-40B4-BE49-F238E27FC236}">
                <a16:creationId xmlns:a16="http://schemas.microsoft.com/office/drawing/2014/main" id="{4D0623D4-928F-AE41-9486-4D58DAA4B100}"/>
              </a:ext>
            </a:extLst>
          </p:cNvPr>
          <p:cNvSpPr txBox="1">
            <a:spLocks/>
          </p:cNvSpPr>
          <p:nvPr/>
        </p:nvSpPr>
        <p:spPr>
          <a:xfrm>
            <a:off x="457200" y="1233842"/>
            <a:ext cx="533400" cy="52322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/>
              <a:t>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Caution: Common Error</a:t>
            </a:r>
          </a:p>
        </p:txBody>
      </p:sp>
      <p:sp>
        <p:nvSpPr>
          <p:cNvPr id="1024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ln w="28575">
            <a:solidFill>
              <a:srgbClr val="FF0008"/>
            </a:solidFill>
          </a:ln>
        </p:spPr>
        <p:txBody>
          <a:bodyPr>
            <a:noAutofit/>
          </a:bodyPr>
          <a:lstStyle/>
          <a:p>
            <a:pPr marL="0" indent="0">
              <a:buFont typeface="Courier New" pitchFamily="49" charset="0"/>
              <a:buNone/>
              <a:tabLst>
                <a:tab pos="342900" algn="l"/>
              </a:tabLst>
            </a:pPr>
            <a:r>
              <a:rPr lang="en-US" sz="2400" i="0" dirty="0">
                <a:solidFill>
                  <a:srgbClr val="000000"/>
                </a:solidFill>
              </a:rPr>
              <a:t>Remember that                            </a:t>
            </a:r>
            <a:r>
              <a:rPr lang="en-US" sz="2400" b="1" i="0" dirty="0">
                <a:solidFill>
                  <a:srgbClr val="000000"/>
                </a:solidFill>
              </a:rPr>
              <a:t>only</a:t>
            </a:r>
            <a:r>
              <a:rPr lang="en-US" sz="2400" i="0" dirty="0">
                <a:solidFill>
                  <a:srgbClr val="000000"/>
                </a:solidFill>
              </a:rPr>
              <a:t> if </a:t>
            </a:r>
            <a:r>
              <a:rPr lang="en-US" sz="2400" i="1" dirty="0">
                <a:solidFill>
                  <a:srgbClr val="000000"/>
                </a:solidFill>
              </a:rPr>
              <a:t>a</a:t>
            </a:r>
            <a:r>
              <a:rPr lang="en-US" sz="2400" i="0" dirty="0">
                <a:solidFill>
                  <a:srgbClr val="000000"/>
                </a:solidFill>
              </a:rPr>
              <a:t> and </a:t>
            </a:r>
            <a:r>
              <a:rPr lang="en-US" sz="2400" i="1" dirty="0">
                <a:solidFill>
                  <a:srgbClr val="000000"/>
                </a:solidFill>
              </a:rPr>
              <a:t>b</a:t>
            </a:r>
            <a:r>
              <a:rPr lang="en-US" sz="2400" i="0" dirty="0">
                <a:solidFill>
                  <a:srgbClr val="000000"/>
                </a:solidFill>
              </a:rPr>
              <a:t> are nonnegative real numbers.</a:t>
            </a:r>
          </a:p>
          <a:p>
            <a:pPr marL="0" indent="0">
              <a:buFont typeface="Courier New" pitchFamily="49" charset="0"/>
              <a:buNone/>
              <a:tabLst>
                <a:tab pos="342900" algn="l"/>
              </a:tabLst>
            </a:pPr>
            <a:r>
              <a:rPr lang="en-US" sz="2400" i="0" dirty="0">
                <a:solidFill>
                  <a:srgbClr val="000000"/>
                </a:solidFill>
              </a:rPr>
              <a:t>Applying this rule to negative real numbers can lead to an error. The error can be avoided by first changing the radicals to imaginary form.</a:t>
            </a:r>
            <a:endParaRPr lang="en-US" sz="2400" i="0" dirty="0">
              <a:solidFill>
                <a:srgbClr val="FF0008"/>
              </a:solidFill>
            </a:endParaRPr>
          </a:p>
        </p:txBody>
      </p:sp>
      <p:graphicFrame>
        <p:nvGraphicFramePr>
          <p:cNvPr id="512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533497"/>
              </p:ext>
            </p:extLst>
          </p:nvPr>
        </p:nvGraphicFramePr>
        <p:xfrm>
          <a:off x="2565400" y="1280160"/>
          <a:ext cx="177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7680" imgH="393480" progId="Equation.DSMT4">
                  <p:embed/>
                </p:oleObj>
              </mc:Choice>
              <mc:Fallback>
                <p:oleObj name="Equation" r:id="rId2" imgW="17776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1280160"/>
                        <a:ext cx="1778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1385238" y="3293378"/>
            <a:ext cx="21698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Calibri" pitchFamily="34" charset="0"/>
              </a:rPr>
              <a:t>Wrong Solution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5198459" y="3276600"/>
            <a:ext cx="2252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6600"/>
                </a:solidFill>
                <a:latin typeface="Calibri" pitchFamily="34" charset="0"/>
              </a:rPr>
              <a:t>Correct Solution</a:t>
            </a:r>
            <a:endParaRPr lang="en-US" sz="2400" dirty="0"/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424057"/>
              </p:ext>
            </p:extLst>
          </p:nvPr>
        </p:nvGraphicFramePr>
        <p:xfrm>
          <a:off x="4451350" y="3937000"/>
          <a:ext cx="36703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70200" imgH="1498320" progId="Equation.DSMT4">
                  <p:embed/>
                </p:oleObj>
              </mc:Choice>
              <mc:Fallback>
                <p:oleObj name="Equation" r:id="rId4" imgW="3670200" imgH="1498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1350" y="3937000"/>
                        <a:ext cx="3670300" cy="149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7878093"/>
              </p:ext>
            </p:extLst>
          </p:nvPr>
        </p:nvGraphicFramePr>
        <p:xfrm>
          <a:off x="1219200" y="3979178"/>
          <a:ext cx="25019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01640" imgH="1434960" progId="Equation.DSMT4">
                  <p:embed/>
                </p:oleObj>
              </mc:Choice>
              <mc:Fallback>
                <p:oleObj name="Equation" r:id="rId6" imgW="2501640" imgH="1434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979178"/>
                        <a:ext cx="2501900" cy="1435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flipV="1">
            <a:off x="1320567" y="3904516"/>
            <a:ext cx="2468880" cy="146304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44367" y="3904516"/>
            <a:ext cx="2468880" cy="146304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4343400" y="3886200"/>
            <a:ext cx="3886200" cy="16002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Writing Fractions with Complex Numbers in Standard Form</a:t>
            </a:r>
          </a:p>
        </p:txBody>
      </p:sp>
      <p:sp>
        <p:nvSpPr>
          <p:cNvPr id="1229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Multiply both the numerator and denominator by the complex conjugate of the denominator.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Simplify the resulting products in both the numerator and denominator.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Write the simplified result in standard form.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Dividing with Complex Numbers</a:t>
            </a:r>
            <a:r>
              <a:rPr lang="en-US" sz="3200" dirty="0"/>
              <a:t> 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074509"/>
            <a:ext cx="8229600" cy="362560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Write the following fractions in standard form.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001918"/>
              </p:ext>
            </p:extLst>
          </p:nvPr>
        </p:nvGraphicFramePr>
        <p:xfrm>
          <a:off x="533400" y="1524000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640" imgH="838080" progId="Equation.DSMT4">
                  <p:embed/>
                </p:oleObj>
              </mc:Choice>
              <mc:Fallback>
                <p:oleObj name="Equation" r:id="rId2" imgW="157464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524000"/>
                        <a:ext cx="1574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>
            <a:extLst>
              <a:ext uri="{FF2B5EF4-FFF2-40B4-BE49-F238E27FC236}">
                <a16:creationId xmlns:a16="http://schemas.microsoft.com/office/drawing/2014/main" id="{F4B44AD7-78F8-F661-DAFC-A31AA6D975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7106934"/>
              </p:ext>
            </p:extLst>
          </p:nvPr>
        </p:nvGraphicFramePr>
        <p:xfrm>
          <a:off x="533400" y="2764879"/>
          <a:ext cx="14097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400" imgH="977760" progId="Equation.DSMT4">
                  <p:embed/>
                </p:oleObj>
              </mc:Choice>
              <mc:Fallback>
                <p:oleObj name="Equation" r:id="rId4" imgW="1409400" imgH="977760" progId="Equation.DSMT4">
                  <p:embed/>
                  <p:pic>
                    <p:nvPicPr>
                      <p:cNvPr id="819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64879"/>
                        <a:ext cx="14097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">
            <a:extLst>
              <a:ext uri="{FF2B5EF4-FFF2-40B4-BE49-F238E27FC236}">
                <a16:creationId xmlns:a16="http://schemas.microsoft.com/office/drawing/2014/main" id="{B370B503-FCB0-BA08-5E9C-7B488DDCED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9561057"/>
              </p:ext>
            </p:extLst>
          </p:nvPr>
        </p:nvGraphicFramePr>
        <p:xfrm>
          <a:off x="4495800" y="1528115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68200" imgH="838080" progId="Equation.DSMT4">
                  <p:embed/>
                </p:oleObj>
              </mc:Choice>
              <mc:Fallback>
                <p:oleObj name="Equation" r:id="rId6" imgW="1168200" imgH="838080" progId="Equation.DSMT4">
                  <p:embed/>
                  <p:pic>
                    <p:nvPicPr>
                      <p:cNvPr id="922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528115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1">
            <a:extLst>
              <a:ext uri="{FF2B5EF4-FFF2-40B4-BE49-F238E27FC236}">
                <a16:creationId xmlns:a16="http://schemas.microsoft.com/office/drawing/2014/main" id="{8A1623FC-9174-F113-A298-3AD70D4A58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699437"/>
              </p:ext>
            </p:extLst>
          </p:nvPr>
        </p:nvGraphicFramePr>
        <p:xfrm>
          <a:off x="4495800" y="2747846"/>
          <a:ext cx="1638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38000" imgH="965160" progId="Equation.DSMT4">
                  <p:embed/>
                </p:oleObj>
              </mc:Choice>
              <mc:Fallback>
                <p:oleObj name="Equation" r:id="rId8" imgW="1638000" imgH="965160" progId="Equation.DSMT4">
                  <p:embed/>
                  <p:pic>
                    <p:nvPicPr>
                      <p:cNvPr id="1024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747846"/>
                        <a:ext cx="16383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Dividing with Complex Numbers (cont.)</a:t>
            </a:r>
            <a:r>
              <a:rPr lang="en-US" sz="3200" dirty="0"/>
              <a:t> 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093334"/>
            <a:ext cx="457200" cy="671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35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a.</a:t>
            </a:r>
          </a:p>
        </p:txBody>
      </p:sp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4681428"/>
              </p:ext>
            </p:extLst>
          </p:nvPr>
        </p:nvGraphicFramePr>
        <p:xfrm>
          <a:off x="1130300" y="1116105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54100" imgH="838200" progId="Equation.DSMT4">
                  <p:embed/>
                </p:oleObj>
              </mc:Choice>
              <mc:Fallback>
                <p:oleObj name="Equation" r:id="rId2" imgW="1054100" imgH="838200" progId="Equation.DSMT4">
                  <p:embed/>
                  <p:pic>
                    <p:nvPicPr>
                      <p:cNvPr id="71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1116105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236526"/>
              </p:ext>
            </p:extLst>
          </p:nvPr>
        </p:nvGraphicFramePr>
        <p:xfrm>
          <a:off x="2400300" y="1039457"/>
          <a:ext cx="2794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4000" imgH="990600" progId="Equation.DSMT4">
                  <p:embed/>
                </p:oleObj>
              </mc:Choice>
              <mc:Fallback>
                <p:oleObj name="Equation" r:id="rId4" imgW="2794000" imgH="990600" progId="Equation.DSMT4">
                  <p:embed/>
                  <p:pic>
                    <p:nvPicPr>
                      <p:cNvPr id="717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1039457"/>
                        <a:ext cx="2794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12DF22E5-592F-68F0-B92E-7CC68E2B84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1113973"/>
              </p:ext>
            </p:extLst>
          </p:nvPr>
        </p:nvGraphicFramePr>
        <p:xfrm>
          <a:off x="2400300" y="2372509"/>
          <a:ext cx="2070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70100" imgH="990600" progId="Equation.DSMT4">
                  <p:embed/>
                </p:oleObj>
              </mc:Choice>
              <mc:Fallback>
                <p:oleObj name="Equation" r:id="rId6" imgW="2070100" imgH="990600" progId="Equation.DSMT4">
                  <p:embed/>
                  <p:pic>
                    <p:nvPicPr>
                      <p:cNvPr id="2" name="Object 8">
                        <a:extLst>
                          <a:ext uri="{FF2B5EF4-FFF2-40B4-BE49-F238E27FC236}">
                            <a16:creationId xmlns:a16="http://schemas.microsoft.com/office/drawing/2014/main" id="{12DF22E5-592F-68F0-B92E-7CC68E2B84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2372509"/>
                        <a:ext cx="2070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1">
            <a:extLst>
              <a:ext uri="{FF2B5EF4-FFF2-40B4-BE49-F238E27FC236}">
                <a16:creationId xmlns:a16="http://schemas.microsoft.com/office/drawing/2014/main" id="{25E18AE3-A16E-F618-9B2C-398ADD8321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515041"/>
              </p:ext>
            </p:extLst>
          </p:nvPr>
        </p:nvGraphicFramePr>
        <p:xfrm>
          <a:off x="5421854" y="1082576"/>
          <a:ext cx="331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314520" imgH="279360" progId="Equation.DSMT4">
                  <p:embed/>
                </p:oleObj>
              </mc:Choice>
              <mc:Fallback>
                <p:oleObj name="Equation" r:id="rId8" imgW="3314520" imgH="279360" progId="Equation.DSMT4">
                  <p:embed/>
                  <p:pic>
                    <p:nvPicPr>
                      <p:cNvPr id="4" name="Object 11">
                        <a:extLst>
                          <a:ext uri="{FF2B5EF4-FFF2-40B4-BE49-F238E27FC236}">
                            <a16:creationId xmlns:a16="http://schemas.microsoft.com/office/drawing/2014/main" id="{25E18AE3-A16E-F618-9B2C-398ADD8321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1854" y="1082576"/>
                        <a:ext cx="331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1">
            <a:extLst>
              <a:ext uri="{FF2B5EF4-FFF2-40B4-BE49-F238E27FC236}">
                <a16:creationId xmlns:a16="http://schemas.microsoft.com/office/drawing/2014/main" id="{190E53A8-D80D-349A-2BBF-CB2E314FCB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767049"/>
              </p:ext>
            </p:extLst>
          </p:nvPr>
        </p:nvGraphicFramePr>
        <p:xfrm>
          <a:off x="5421854" y="1384324"/>
          <a:ext cx="3175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74840" imgH="279360" progId="Equation.DSMT4">
                  <p:embed/>
                </p:oleObj>
              </mc:Choice>
              <mc:Fallback>
                <p:oleObj name="Equation" r:id="rId10" imgW="3174840" imgH="279360" progId="Equation.DSMT4">
                  <p:embed/>
                  <p:pic>
                    <p:nvPicPr>
                      <p:cNvPr id="5" name="Object 11">
                        <a:extLst>
                          <a:ext uri="{FF2B5EF4-FFF2-40B4-BE49-F238E27FC236}">
                            <a16:creationId xmlns:a16="http://schemas.microsoft.com/office/drawing/2014/main" id="{190E53A8-D80D-349A-2BBF-CB2E314FCB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1854" y="1384324"/>
                        <a:ext cx="3175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>
            <a:extLst>
              <a:ext uri="{FF2B5EF4-FFF2-40B4-BE49-F238E27FC236}">
                <a16:creationId xmlns:a16="http://schemas.microsoft.com/office/drawing/2014/main" id="{23657D5B-1433-C95C-2C6A-1D5097B02D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7957083"/>
              </p:ext>
            </p:extLst>
          </p:nvPr>
        </p:nvGraphicFramePr>
        <p:xfrm>
          <a:off x="5421854" y="1686073"/>
          <a:ext cx="2120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20760" imgH="241200" progId="Equation.DSMT4">
                  <p:embed/>
                </p:oleObj>
              </mc:Choice>
              <mc:Fallback>
                <p:oleObj name="Equation" r:id="rId12" imgW="2120760" imgH="241200" progId="Equation.DSMT4">
                  <p:embed/>
                  <p:pic>
                    <p:nvPicPr>
                      <p:cNvPr id="6" name="Object 11">
                        <a:extLst>
                          <a:ext uri="{FF2B5EF4-FFF2-40B4-BE49-F238E27FC236}">
                            <a16:creationId xmlns:a16="http://schemas.microsoft.com/office/drawing/2014/main" id="{23657D5B-1433-C95C-2C6A-1D5097B02D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1854" y="1686073"/>
                        <a:ext cx="2120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>
            <a:extLst>
              <a:ext uri="{FF2B5EF4-FFF2-40B4-BE49-F238E27FC236}">
                <a16:creationId xmlns:a16="http://schemas.microsoft.com/office/drawing/2014/main" id="{458625A0-4D26-900C-C5EB-66E823DCA6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5587478"/>
              </p:ext>
            </p:extLst>
          </p:nvPr>
        </p:nvGraphicFramePr>
        <p:xfrm>
          <a:off x="2421815" y="48768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24000" imgH="838200" progId="Equation.DSMT4">
                  <p:embed/>
                </p:oleObj>
              </mc:Choice>
              <mc:Fallback>
                <p:oleObj name="Equation" r:id="rId14" imgW="1524000" imgH="838200" progId="Equation.DSMT4">
                  <p:embed/>
                  <p:pic>
                    <p:nvPicPr>
                      <p:cNvPr id="717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1815" y="487680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>
            <a:extLst>
              <a:ext uri="{FF2B5EF4-FFF2-40B4-BE49-F238E27FC236}">
                <a16:creationId xmlns:a16="http://schemas.microsoft.com/office/drawing/2014/main" id="{4B1CF0B4-F72B-A91E-39B0-C3E1BB3124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192404"/>
              </p:ext>
            </p:extLst>
          </p:nvPr>
        </p:nvGraphicFramePr>
        <p:xfrm>
          <a:off x="2421815" y="371094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24000" imgH="838200" progId="Equation.DSMT4">
                  <p:embed/>
                </p:oleObj>
              </mc:Choice>
              <mc:Fallback>
                <p:oleObj name="Equation" r:id="rId16" imgW="1524000" imgH="838200" progId="Equation.DSMT4">
                  <p:embed/>
                  <p:pic>
                    <p:nvPicPr>
                      <p:cNvPr id="4" name="Object 9">
                        <a:extLst>
                          <a:ext uri="{FF2B5EF4-FFF2-40B4-BE49-F238E27FC236}">
                            <a16:creationId xmlns:a16="http://schemas.microsoft.com/office/drawing/2014/main" id="{C20D9703-A67E-2972-D859-72B6590DCE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1815" y="371094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9169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Dividing with Complex Numbers</a:t>
            </a:r>
            <a:r>
              <a:rPr lang="en-US" sz="3200" dirty="0"/>
              <a:t> (cont.)</a:t>
            </a:r>
          </a:p>
        </p:txBody>
      </p:sp>
      <p:graphicFrame>
        <p:nvGraphicFramePr>
          <p:cNvPr id="717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668176"/>
              </p:ext>
            </p:extLst>
          </p:nvPr>
        </p:nvGraphicFramePr>
        <p:xfrm>
          <a:off x="2754256" y="1219200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03400" imgH="838200" progId="Equation.DSMT4">
                  <p:embed/>
                </p:oleObj>
              </mc:Choice>
              <mc:Fallback>
                <p:oleObj name="Equation" r:id="rId2" imgW="1803400" imgH="838200" progId="Equation.DSMT4">
                  <p:embed/>
                  <p:pic>
                    <p:nvPicPr>
                      <p:cNvPr id="717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256" y="1219200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970280"/>
              </p:ext>
            </p:extLst>
          </p:nvPr>
        </p:nvGraphicFramePr>
        <p:xfrm>
          <a:off x="2738120" y="2286000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8000" imgH="838200" progId="Equation.DSMT4">
                  <p:embed/>
                </p:oleObj>
              </mc:Choice>
              <mc:Fallback>
                <p:oleObj name="Equation" r:id="rId4" imgW="1778000" imgH="838200" progId="Equation.DSMT4">
                  <p:embed/>
                  <p:pic>
                    <p:nvPicPr>
                      <p:cNvPr id="718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120" y="2286000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7CD16-F066-D868-3F35-86F191E68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85569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260</Words>
  <Application>Microsoft Office PowerPoint</Application>
  <PresentationFormat>On-screen Show (4:3)</PresentationFormat>
  <Paragraphs>45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15.9</vt:lpstr>
      <vt:lpstr>Example 1: Multiplying with Complex Numbers</vt:lpstr>
      <vt:lpstr>Example 1: Multiplying with Complex Numbers (cont.)</vt:lpstr>
      <vt:lpstr>Example 1: Multiplying with Complex Numbers (cont.)</vt:lpstr>
      <vt:lpstr>Caution: Common Error</vt:lpstr>
      <vt:lpstr>Procedure: Writing Fractions with Complex Numbers in Standard Form</vt:lpstr>
      <vt:lpstr>Example 2: Dividing with Complex Numbers </vt:lpstr>
      <vt:lpstr>Example 2: Dividing with Complex Numbers (cont.) </vt:lpstr>
      <vt:lpstr>Example 2: Dividing with Complex Numbers (cont.)</vt:lpstr>
      <vt:lpstr>Example 2: Dividing with Complex Numbers (cont.) </vt:lpstr>
      <vt:lpstr>Example 2: Dividing with Complex Numbers (cont.) </vt:lpstr>
      <vt:lpstr>Example 2: Dividing with Complex Numbers (cont.) </vt:lpstr>
      <vt:lpstr>Example 2: Dividing with Complex Numbers (cont.) </vt:lpstr>
      <vt:lpstr>Example 3: Simplifying Powers of i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Jolie Even</cp:lastModifiedBy>
  <cp:revision>54</cp:revision>
  <dcterms:created xsi:type="dcterms:W3CDTF">2013-04-26T14:43:13Z</dcterms:created>
  <dcterms:modified xsi:type="dcterms:W3CDTF">2023-06-23T17:07:40Z</dcterms:modified>
</cp:coreProperties>
</file>