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3" r:id="rId3"/>
    <p:sldId id="276" r:id="rId4"/>
    <p:sldId id="274" r:id="rId5"/>
    <p:sldId id="277" r:id="rId6"/>
    <p:sldId id="275" r:id="rId7"/>
    <p:sldId id="278" r:id="rId8"/>
    <p:sldId id="279" r:id="rId9"/>
    <p:sldId id="282" r:id="rId10"/>
    <p:sldId id="280" r:id="rId11"/>
    <p:sldId id="283" r:id="rId12"/>
    <p:sldId id="281" r:id="rId13"/>
    <p:sldId id="284" r:id="rId14"/>
    <p:sldId id="272" r:id="rId15"/>
    <p:sldId id="285" r:id="rId16"/>
    <p:sldId id="286" r:id="rId17"/>
    <p:sldId id="287" r:id="rId18"/>
    <p:sldId id="288" r:id="rId19"/>
    <p:sldId id="289" r:id="rId20"/>
    <p:sldId id="29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755" autoAdjust="0"/>
  </p:normalViewPr>
  <p:slideViewPr>
    <p:cSldViewPr>
      <p:cViewPr varScale="1">
        <p:scale>
          <a:sx n="107" d="100"/>
          <a:sy n="107" d="100"/>
        </p:scale>
        <p:origin x="120" y="10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2.bin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61.bin"/><Relationship Id="rId3" Type="http://schemas.openxmlformats.org/officeDocument/2006/relationships/image" Target="../media/image53.wmf"/><Relationship Id="rId21" Type="http://schemas.openxmlformats.org/officeDocument/2006/relationships/image" Target="../media/image62.wmf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0.wmf"/><Relationship Id="rId25" Type="http://schemas.openxmlformats.org/officeDocument/2006/relationships/image" Target="../media/image64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7.wmf"/><Relationship Id="rId24" Type="http://schemas.openxmlformats.org/officeDocument/2006/relationships/oleObject" Target="../embeddings/oleObject64.bin"/><Relationship Id="rId5" Type="http://schemas.openxmlformats.org/officeDocument/2006/relationships/image" Target="../media/image54.wmf"/><Relationship Id="rId15" Type="http://schemas.openxmlformats.org/officeDocument/2006/relationships/image" Target="../media/image59.wmf"/><Relationship Id="rId23" Type="http://schemas.openxmlformats.org/officeDocument/2006/relationships/image" Target="../media/image63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1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9.bin"/><Relationship Id="rId22" Type="http://schemas.openxmlformats.org/officeDocument/2006/relationships/oleObject" Target="../embeddings/oleObject6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3.bin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5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8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image" Target="../media/image86.wmf"/><Relationship Id="rId7" Type="http://schemas.openxmlformats.org/officeDocument/2006/relationships/image" Target="../media/image88.wmf"/><Relationship Id="rId2" Type="http://schemas.openxmlformats.org/officeDocument/2006/relationships/oleObject" Target="../embeddings/oleObject8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8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87.bin"/><Relationship Id="rId9" Type="http://schemas.openxmlformats.org/officeDocument/2006/relationships/image" Target="../media/image89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image" Target="../media/image90.wmf"/><Relationship Id="rId7" Type="http://schemas.openxmlformats.org/officeDocument/2006/relationships/image" Target="../media/image92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5" Type="http://schemas.openxmlformats.org/officeDocument/2006/relationships/image" Target="../media/image91.wmf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0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0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Completing </a:t>
            </a:r>
            <a:r>
              <a:rPr lang="en-US" b="1" i="1">
                <a:solidFill>
                  <a:srgbClr val="1F497D"/>
                </a:solidFill>
              </a:rPr>
              <a:t>the Square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Quadratic Equations by Completing the Square </a:t>
            </a:r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551156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1066800" y="2954044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520" imgH="380880" progId="Equation.DSMT4">
                  <p:embed/>
                </p:oleObj>
              </mc:Choice>
              <mc:Fallback>
                <p:oleObj name="Equation" r:id="rId4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54044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336088" y="353701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838080" progId="Equation.DSMT4">
                  <p:embed/>
                </p:oleObj>
              </mc:Choice>
              <mc:Fallback>
                <p:oleObj name="Equation" r:id="rId6" imgW="1904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3537010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869488" y="447804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09400" imgH="838080" progId="Equation.DSMT4">
                  <p:embed/>
                </p:oleObj>
              </mc:Choice>
              <mc:Fallback>
                <p:oleObj name="Equation" r:id="rId8" imgW="1409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488" y="447804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50688" y="2819400"/>
            <a:ext cx="396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each term by 2 so that the leading coefficient will be 1.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50688" y="4687534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Quadratic Equations by Completing the Square (cont.) </a:t>
            </a: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887766" y="2155058"/>
          <a:ext cx="1968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990360" progId="Equation.DSMT4">
                  <p:embed/>
                </p:oleObj>
              </mc:Choice>
              <mc:Fallback>
                <p:oleObj name="Equation" r:id="rId2" imgW="196848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766" y="2155058"/>
                        <a:ext cx="1968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1371600" y="3143190"/>
          <a:ext cx="195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939600" progId="Equation.DSMT4">
                  <p:embed/>
                </p:oleObj>
              </mc:Choice>
              <mc:Fallback>
                <p:oleObj name="Equation" r:id="rId4" imgW="195552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43190"/>
                        <a:ext cx="1955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1905000" y="4150312"/>
          <a:ext cx="1981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81080" imgH="914400" progId="Equation.DSMT4">
                  <p:embed/>
                </p:oleObj>
              </mc:Choice>
              <mc:Fallback>
                <p:oleObj name="Equation" r:id="rId6" imgW="19810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50312"/>
                        <a:ext cx="1981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1905000" y="5105400"/>
          <a:ext cx="1892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92160" imgH="914400" progId="Equation.DSMT4">
                  <p:embed/>
                </p:oleObj>
              </mc:Choice>
              <mc:Fallback>
                <p:oleObj name="Equation" r:id="rId8" imgW="1892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05400"/>
                        <a:ext cx="1892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038600" y="2094206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Therefore, add     to both sides.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61460" y="34860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698500" y="1228078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01640" imgH="838080" progId="Equation.DSMT4">
                  <p:embed/>
                </p:oleObj>
              </mc:Choice>
              <mc:Fallback>
                <p:oleObj name="Equation" r:id="rId10" imgW="25016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228078"/>
                        <a:ext cx="250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015740" y="1073017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the coefficient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is 1 and </a:t>
            </a:r>
          </a:p>
        </p:txBody>
      </p:sp>
      <p:graphicFrame>
        <p:nvGraphicFramePr>
          <p:cNvPr id="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901488"/>
              </p:ext>
            </p:extLst>
          </p:nvPr>
        </p:nvGraphicFramePr>
        <p:xfrm>
          <a:off x="4953000" y="1388896"/>
          <a:ext cx="2463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63480" imgH="736560" progId="Equation.DSMT4">
                  <p:embed/>
                </p:oleObj>
              </mc:Choice>
              <mc:Fallback>
                <p:oleObj name="Equation" r:id="rId12" imgW="2463480" imgH="736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388896"/>
                        <a:ext cx="2463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039531"/>
              </p:ext>
            </p:extLst>
          </p:nvPr>
        </p:nvGraphicFramePr>
        <p:xfrm>
          <a:off x="5715000" y="2000250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640" imgH="622080" progId="Equation.DSMT4">
                  <p:embed/>
                </p:oleObj>
              </mc:Choice>
              <mc:Fallback>
                <p:oleObj name="Equation" r:id="rId14" imgW="21564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000250"/>
                        <a:ext cx="215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Quadratic Equations by Completing the Square </a:t>
            </a:r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582966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762000" y="30480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520" imgH="380880" progId="Equation.DSMT4">
                  <p:embed/>
                </p:oleObj>
              </mc:Choice>
              <mc:Fallback>
                <p:oleObj name="Equation" r:id="rId4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0480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407112" y="37338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380880" progId="Equation.DSMT4">
                  <p:embed/>
                </p:oleObj>
              </mc:Choice>
              <mc:Fallback>
                <p:oleObj name="Equation" r:id="rId6" imgW="19047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112" y="37338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14400" y="4419600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9160" imgH="380880" progId="Equation.DSMT4">
                  <p:embed/>
                </p:oleObj>
              </mc:Choice>
              <mc:Fallback>
                <p:oleObj name="Equation" r:id="rId8" imgW="28191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19600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886200" y="37908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86200" y="447222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 to both sides.</a:t>
            </a:r>
          </a:p>
        </p:txBody>
      </p:sp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6266156" y="4383088"/>
          <a:ext cx="2667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66880" imgH="622080" progId="Equation.DSMT4">
                  <p:embed/>
                </p:oleObj>
              </mc:Choice>
              <mc:Fallback>
                <p:oleObj name="Equation" r:id="rId10" imgW="26668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6156" y="4383088"/>
                        <a:ext cx="2667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Quadratic Equations by Completing the Square (cont.)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762000" y="1524000"/>
          <a:ext cx="195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55520" imgH="533160" progId="Equation.DSMT4">
                  <p:embed/>
                </p:oleObj>
              </mc:Choice>
              <mc:Fallback>
                <p:oleObj name="Equation" r:id="rId2" imgW="19555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524000"/>
                        <a:ext cx="195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1111190" y="2298700"/>
          <a:ext cx="205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444240" progId="Equation.DSMT4">
                  <p:embed/>
                </p:oleObj>
              </mc:Choice>
              <mc:Fallback>
                <p:oleObj name="Equation" r:id="rId4" imgW="20574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190" y="2298700"/>
                        <a:ext cx="2057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131534" y="2997200"/>
          <a:ext cx="3238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38200" imgH="507960" progId="Equation.DSMT4">
                  <p:embed/>
                </p:oleObj>
              </mc:Choice>
              <mc:Fallback>
                <p:oleObj name="Equation" r:id="rId6" imgW="323820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534" y="2997200"/>
                        <a:ext cx="3238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1600200" y="3746500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444240" progId="Equation.DSMT4">
                  <p:embed/>
                </p:oleObj>
              </mc:Choice>
              <mc:Fallback>
                <p:oleObj name="Equation" r:id="rId8" imgW="17143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746500"/>
                        <a:ext cx="171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381464" y="159064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89084" y="2320895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37908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</a:t>
            </a:r>
            <a:r>
              <a:rPr lang="en-US" sz="2000" dirty="0" err="1">
                <a:solidFill>
                  <a:srgbClr val="007E7E"/>
                </a:solidFill>
              </a:rPr>
              <a:t>nonreal</a:t>
            </a:r>
            <a:r>
              <a:rPr lang="en-US" sz="2000" dirty="0">
                <a:solidFill>
                  <a:srgbClr val="007E7E"/>
                </a:solidFill>
              </a:rPr>
              <a:t> complex conjugates.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Completing the Square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16158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quadratic equation by completing the square.  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– 12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+ 2 = 0</a:t>
            </a: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843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091710"/>
              </p:ext>
            </p:extLst>
          </p:nvPr>
        </p:nvGraphicFramePr>
        <p:xfrm>
          <a:off x="2706688" y="2251075"/>
          <a:ext cx="3579812" cy="371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280" imgH="3720960" progId="Equation.DSMT4">
                  <p:embed/>
                </p:oleObj>
              </mc:Choice>
              <mc:Fallback>
                <p:oleObj name="Equation" r:id="rId2" imgW="3581280" imgH="3720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2251075"/>
                        <a:ext cx="3579812" cy="3719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324722"/>
              </p:ext>
            </p:extLst>
          </p:nvPr>
        </p:nvGraphicFramePr>
        <p:xfrm>
          <a:off x="4934744" y="2888682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140" imgH="253890" progId="Equation.DSMT4">
                  <p:embed/>
                </p:oleObj>
              </mc:Choice>
              <mc:Fallback>
                <p:oleObj name="Equation" r:id="rId4" imgW="368140" imgH="25389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4744" y="2888682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598556"/>
              </p:ext>
            </p:extLst>
          </p:nvPr>
        </p:nvGraphicFramePr>
        <p:xfrm>
          <a:off x="4958874" y="3473269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140" imgH="253890" progId="Equation.DSMT4">
                  <p:embed/>
                </p:oleObj>
              </mc:Choice>
              <mc:Fallback>
                <p:oleObj name="Equation" r:id="rId6" imgW="368140" imgH="25389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8874" y="3473269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250323"/>
              </p:ext>
            </p:extLst>
          </p:nvPr>
        </p:nvGraphicFramePr>
        <p:xfrm>
          <a:off x="4160520" y="4001202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335" imgH="266469" progId="Equation.DSMT4">
                  <p:embed/>
                </p:oleObj>
              </mc:Choice>
              <mc:Fallback>
                <p:oleObj name="Equation" r:id="rId8" imgW="190335" imgH="266469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520" y="4001202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890505"/>
              </p:ext>
            </p:extLst>
          </p:nvPr>
        </p:nvGraphicFramePr>
        <p:xfrm>
          <a:off x="4971574" y="4012989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8140" imgH="253890" progId="Equation.DSMT4">
                  <p:embed/>
                </p:oleObj>
              </mc:Choice>
              <mc:Fallback>
                <p:oleObj name="Equation" r:id="rId10" imgW="368140" imgH="25389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1574" y="4012989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132810"/>
              </p:ext>
            </p:extLst>
          </p:nvPr>
        </p:nvGraphicFramePr>
        <p:xfrm>
          <a:off x="5865178" y="3983466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335" imgH="266469" progId="Equation.DSMT4">
                  <p:embed/>
                </p:oleObj>
              </mc:Choice>
              <mc:Fallback>
                <p:oleObj name="Equation" r:id="rId12" imgW="190335" imgH="266469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178" y="3983466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323248"/>
              </p:ext>
            </p:extLst>
          </p:nvPr>
        </p:nvGraphicFramePr>
        <p:xfrm>
          <a:off x="3888264" y="4610802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569" imgH="266353" progId="Equation.DSMT4">
                  <p:embed/>
                </p:oleObj>
              </mc:Choice>
              <mc:Fallback>
                <p:oleObj name="Equation" r:id="rId14" imgW="177569" imgH="26635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8264" y="4610802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095593"/>
              </p:ext>
            </p:extLst>
          </p:nvPr>
        </p:nvGraphicFramePr>
        <p:xfrm>
          <a:off x="5087620" y="4576368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335" imgH="266469" progId="Equation.DSMT4">
                  <p:embed/>
                </p:oleObj>
              </mc:Choice>
              <mc:Fallback>
                <p:oleObj name="Equation" r:id="rId16" imgW="190335" imgH="26646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620" y="4576368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967816"/>
              </p:ext>
            </p:extLst>
          </p:nvPr>
        </p:nvGraphicFramePr>
        <p:xfrm>
          <a:off x="4166870" y="5102850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569" imgH="266353" progId="Equation.DSMT4">
                  <p:embed/>
                </p:oleObj>
              </mc:Choice>
              <mc:Fallback>
                <p:oleObj name="Equation" r:id="rId18" imgW="177569" imgH="26635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6870" y="5102850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769534"/>
              </p:ext>
            </p:extLst>
          </p:nvPr>
        </p:nvGraphicFramePr>
        <p:xfrm>
          <a:off x="5123974" y="5021262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1640" imgH="406080" progId="Equation.DSMT4">
                  <p:embed/>
                </p:oleObj>
              </mc:Choice>
              <mc:Fallback>
                <p:oleObj name="Equation" r:id="rId20" imgW="431640" imgH="406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974" y="5021262"/>
                        <a:ext cx="4318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526787"/>
              </p:ext>
            </p:extLst>
          </p:nvPr>
        </p:nvGraphicFramePr>
        <p:xfrm>
          <a:off x="4963954" y="5627370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7569" imgH="266353" progId="Equation.DSMT4">
                  <p:embed/>
                </p:oleObj>
              </mc:Choice>
              <mc:Fallback>
                <p:oleObj name="Equation" r:id="rId22" imgW="177569" imgH="266353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3954" y="5627370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5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314012"/>
              </p:ext>
            </p:extLst>
          </p:nvPr>
        </p:nvGraphicFramePr>
        <p:xfrm>
          <a:off x="5587048" y="5447030"/>
          <a:ext cx="57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71252" imgH="393529" progId="Equation.DSMT4">
                  <p:embed/>
                </p:oleObj>
              </mc:Choice>
              <mc:Fallback>
                <p:oleObj name="Equation" r:id="rId24" imgW="571252" imgH="39352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7048" y="5447030"/>
                        <a:ext cx="571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5FB1C8F-6D4E-0A19-0EF9-614742134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0" y="1260077"/>
            <a:ext cx="8229600" cy="45735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a quadratic equation with the given roots.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Set the product of the two factors equal to 0 and simplify.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Quadratic Equations with Known Roots</a:t>
            </a:r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181781"/>
              </p:ext>
            </p:extLst>
          </p:nvPr>
        </p:nvGraphicFramePr>
        <p:xfrm>
          <a:off x="491490" y="2156441"/>
          <a:ext cx="321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13000" imgH="368280" progId="Equation.DSMT4">
                  <p:embed/>
                </p:oleObj>
              </mc:Choice>
              <mc:Fallback>
                <p:oleObj name="Equation" r:id="rId2" imgW="3213000" imgH="368280" progId="Equation.DSMT4">
                  <p:embed/>
                  <p:pic>
                    <p:nvPicPr>
                      <p:cNvPr id="399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" y="2156441"/>
                        <a:ext cx="3213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791200" y="3962400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Get 0 on one side of each equation.</a:t>
            </a:r>
          </a:p>
        </p:txBody>
      </p:sp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54D5FB70-0D55-D8E0-78CA-98006BF975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271210"/>
              </p:ext>
            </p:extLst>
          </p:nvPr>
        </p:nvGraphicFramePr>
        <p:xfrm>
          <a:off x="1784350" y="3486150"/>
          <a:ext cx="369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95400" imgH="380880" progId="Equation.DSMT4">
                  <p:embed/>
                </p:oleObj>
              </mc:Choice>
              <mc:Fallback>
                <p:oleObj name="Equation" r:id="rId4" imgW="3695400" imgH="380880" progId="Equation.DSMT4">
                  <p:embed/>
                  <p:pic>
                    <p:nvPicPr>
                      <p:cNvPr id="399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3486150"/>
                        <a:ext cx="369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E9E01A27-0FBD-D92B-7903-7F1458473A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945501"/>
              </p:ext>
            </p:extLst>
          </p:nvPr>
        </p:nvGraphicFramePr>
        <p:xfrm>
          <a:off x="762000" y="4031634"/>
          <a:ext cx="4229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228920" imgH="355320" progId="Equation.DSMT4">
                  <p:embed/>
                </p:oleObj>
              </mc:Choice>
              <mc:Fallback>
                <p:oleObj name="Equation" r:id="rId6" imgW="4228920" imgH="355320" progId="Equation.DSMT4">
                  <p:embed/>
                  <p:pic>
                    <p:nvPicPr>
                      <p:cNvPr id="4" name="Object 6">
                        <a:extLst>
                          <a:ext uri="{FF2B5EF4-FFF2-40B4-BE49-F238E27FC236}">
                            <a16:creationId xmlns:a16="http://schemas.microsoft.com/office/drawing/2014/main" id="{54D5FB70-0D55-D8E0-78CA-98006BF975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031634"/>
                        <a:ext cx="4229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174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Quadratic Equations with Known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545171"/>
              </p:ext>
            </p:extLst>
          </p:nvPr>
        </p:nvGraphicFramePr>
        <p:xfrm>
          <a:off x="840788" y="1373118"/>
          <a:ext cx="340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380880" progId="Equation.DSMT4">
                  <p:embed/>
                </p:oleObj>
              </mc:Choice>
              <mc:Fallback>
                <p:oleObj name="Equation" r:id="rId2" imgW="3403440" imgH="38088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788" y="1373118"/>
                        <a:ext cx="340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90768"/>
              </p:ext>
            </p:extLst>
          </p:nvPr>
        </p:nvGraphicFramePr>
        <p:xfrm>
          <a:off x="2034588" y="2763278"/>
          <a:ext cx="220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444240" progId="Equation.DSMT4">
                  <p:embed/>
                </p:oleObj>
              </mc:Choice>
              <mc:Fallback>
                <p:oleObj name="Equation" r:id="rId4" imgW="2209680" imgH="44424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588" y="2763278"/>
                        <a:ext cx="220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430836"/>
              </p:ext>
            </p:extLst>
          </p:nvPr>
        </p:nvGraphicFramePr>
        <p:xfrm>
          <a:off x="1771698" y="339065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76440" imgH="444240" progId="Equation.DSMT4">
                  <p:embed/>
                </p:oleObj>
              </mc:Choice>
              <mc:Fallback>
                <p:oleObj name="Equation" r:id="rId6" imgW="2476440" imgH="44424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98" y="3390658"/>
                        <a:ext cx="247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12322" y="1295400"/>
            <a:ext cx="4373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Regroup the terms to represent the</a:t>
            </a:r>
          </a:p>
          <a:p>
            <a:r>
              <a:rPr lang="en-US" sz="2000" dirty="0">
                <a:solidFill>
                  <a:srgbClr val="007E7E"/>
                </a:solidFill>
              </a:rPr>
              <a:t>product of complex conjugates. This</a:t>
            </a:r>
          </a:p>
          <a:p>
            <a:r>
              <a:rPr lang="en-US" sz="2000" dirty="0">
                <a:solidFill>
                  <a:srgbClr val="007E7E"/>
                </a:solidFill>
              </a:rPr>
              <a:t>makes the multiplication easier.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12322" y="2800290"/>
            <a:ext cx="3462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Remember, </a:t>
            </a:r>
            <a:r>
              <a:rPr lang="en-US" sz="2000" i="1" dirty="0">
                <a:solidFill>
                  <a:srgbClr val="007E7E"/>
                </a:solidFill>
              </a:rPr>
              <a:t>i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dirty="0"/>
              <a:t>−</a:t>
            </a:r>
            <a:r>
              <a:rPr lang="en-US" sz="2000" dirty="0">
                <a:solidFill>
                  <a:srgbClr val="007E7E"/>
                </a:solidFill>
              </a:rPr>
              <a:t>1.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DF27232-3828-F3C7-E113-BA58EC792D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324536"/>
              </p:ext>
            </p:extLst>
          </p:nvPr>
        </p:nvGraphicFramePr>
        <p:xfrm>
          <a:off x="463550" y="2017713"/>
          <a:ext cx="378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84320" imgH="482400" progId="Equation.DSMT4">
                  <p:embed/>
                </p:oleObj>
              </mc:Choice>
              <mc:Fallback>
                <p:oleObj name="Equation" r:id="rId8" imgW="3784320" imgH="48240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2017713"/>
                        <a:ext cx="3784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F8673D3-6A3F-A8C4-964C-ED291E8F4F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010463"/>
              </p:ext>
            </p:extLst>
          </p:nvPr>
        </p:nvGraphicFramePr>
        <p:xfrm>
          <a:off x="2098088" y="4018038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45960" imgH="444240" progId="Equation.DSMT4">
                  <p:embed/>
                </p:oleObj>
              </mc:Choice>
              <mc:Fallback>
                <p:oleObj name="Equation" r:id="rId10" imgW="2145960" imgH="44424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088" y="4018038"/>
                        <a:ext cx="2146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582DC4CC-EA0F-D2C7-58C8-226D00AED9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679833"/>
              </p:ext>
            </p:extLst>
          </p:nvPr>
        </p:nvGraphicFramePr>
        <p:xfrm>
          <a:off x="4572000" y="4140200"/>
          <a:ext cx="3441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41600" imgH="583920" progId="Equation.DSMT4">
                  <p:embed/>
                </p:oleObj>
              </mc:Choice>
              <mc:Fallback>
                <p:oleObj name="Equation" r:id="rId12" imgW="3441600" imgH="583920" progId="Equation.DSMT4">
                  <p:embed/>
                  <p:pic>
                    <p:nvPicPr>
                      <p:cNvPr id="1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140200"/>
                        <a:ext cx="34417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568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 quadratic equation with the given roots.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Set the product of the two factors equal to 0 and simplify.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Quadratic Equations with Known Roots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131310"/>
              </p:ext>
            </p:extLst>
          </p:nvPr>
        </p:nvGraphicFramePr>
        <p:xfrm>
          <a:off x="535940" y="1851588"/>
          <a:ext cx="3708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444240" progId="Equation.DSMT4">
                  <p:embed/>
                </p:oleObj>
              </mc:Choice>
              <mc:Fallback>
                <p:oleObj name="Equation" r:id="rId2" imgW="3708360" imgH="44424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" y="1851588"/>
                        <a:ext cx="3708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591503"/>
              </p:ext>
            </p:extLst>
          </p:nvPr>
        </p:nvGraphicFramePr>
        <p:xfrm>
          <a:off x="1752600" y="2822575"/>
          <a:ext cx="3733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33560" imgH="507960" progId="Equation.DSMT4">
                  <p:embed/>
                </p:oleObj>
              </mc:Choice>
              <mc:Fallback>
                <p:oleObj name="Equation" r:id="rId4" imgW="3733560" imgH="50796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22575"/>
                        <a:ext cx="3733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930601"/>
              </p:ext>
            </p:extLst>
          </p:nvPr>
        </p:nvGraphicFramePr>
        <p:xfrm>
          <a:off x="5144734" y="3768506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71720" imgH="279360" progId="Equation.DSMT4">
                  <p:embed/>
                </p:oleObj>
              </mc:Choice>
              <mc:Fallback>
                <p:oleObj name="Equation" r:id="rId6" imgW="3771720" imgH="279360" progId="Equation.DSMT4">
                  <p:embed/>
                  <p:pic>
                    <p:nvPicPr>
                      <p:cNvPr id="245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4734" y="3768506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9C9C12A8-CF25-A16E-8629-F4AE36FD9D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145664"/>
              </p:ext>
            </p:extLst>
          </p:nvPr>
        </p:nvGraphicFramePr>
        <p:xfrm>
          <a:off x="535940" y="3587490"/>
          <a:ext cx="4356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56000" imgH="444240" progId="Equation.DSMT4">
                  <p:embed/>
                </p:oleObj>
              </mc:Choice>
              <mc:Fallback>
                <p:oleObj name="Equation" r:id="rId8" imgW="4356000" imgH="44424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" y="3587490"/>
                        <a:ext cx="4356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083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49543"/>
            <a:ext cx="8229600" cy="4572000"/>
          </a:xfrm>
        </p:spPr>
        <p:txBody>
          <a:bodyPr/>
          <a:lstStyle/>
          <a:p>
            <a:r>
              <a:rPr lang="en-US" dirty="0"/>
              <a:t> 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Quadratic Equations with Known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44784"/>
              </p:ext>
            </p:extLst>
          </p:nvPr>
        </p:nvGraphicFramePr>
        <p:xfrm>
          <a:off x="914400" y="1249543"/>
          <a:ext cx="4000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00320" imgH="660240" progId="Equation.DSMT4">
                  <p:embed/>
                </p:oleObj>
              </mc:Choice>
              <mc:Fallback>
                <p:oleObj name="Equation" r:id="rId2" imgW="4000320" imgH="66024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49543"/>
                        <a:ext cx="40005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01DAFAD0-11A8-6299-18CD-B313858FC3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939171"/>
              </p:ext>
            </p:extLst>
          </p:nvPr>
        </p:nvGraphicFramePr>
        <p:xfrm>
          <a:off x="457200" y="2057400"/>
          <a:ext cx="450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08280" imgH="634680" progId="Equation.DSMT4">
                  <p:embed/>
                </p:oleObj>
              </mc:Choice>
              <mc:Fallback>
                <p:oleObj name="Equation" r:id="rId4" imgW="4508280" imgH="63468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450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E499E1C-8F86-7454-99E5-57865AFF8C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855941"/>
              </p:ext>
            </p:extLst>
          </p:nvPr>
        </p:nvGraphicFramePr>
        <p:xfrm>
          <a:off x="2228850" y="2819400"/>
          <a:ext cx="2730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0240" imgH="723600" progId="Equation.DSMT4">
                  <p:embed/>
                </p:oleObj>
              </mc:Choice>
              <mc:Fallback>
                <p:oleObj name="Equation" r:id="rId6" imgW="2730240" imgH="72360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8850" y="2819400"/>
                        <a:ext cx="2730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D87F8628-64D0-3CDC-238F-AD24D4F5B5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188286"/>
              </p:ext>
            </p:extLst>
          </p:nvPr>
        </p:nvGraphicFramePr>
        <p:xfrm>
          <a:off x="2104390" y="3733800"/>
          <a:ext cx="278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81000" imgH="380880" progId="Equation.DSMT4">
                  <p:embed/>
                </p:oleObj>
              </mc:Choice>
              <mc:Fallback>
                <p:oleObj name="Equation" r:id="rId8" imgW="2781000" imgH="38088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1E499E1C-8F86-7454-99E5-57865AFF8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390" y="3733800"/>
                        <a:ext cx="278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387995C7-7AD4-394D-41ED-62D5F5747E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177336"/>
              </p:ext>
            </p:extLst>
          </p:nvPr>
        </p:nvGraphicFramePr>
        <p:xfrm>
          <a:off x="2590800" y="4407594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23800" imgH="380880" progId="Equation.DSMT4">
                  <p:embed/>
                </p:oleObj>
              </mc:Choice>
              <mc:Fallback>
                <p:oleObj name="Equation" r:id="rId10" imgW="2323800" imgH="38088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D87F8628-64D0-3CDC-238F-AD24D4F5B5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07594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3">
            <a:extLst>
              <a:ext uri="{FF2B5EF4-FFF2-40B4-BE49-F238E27FC236}">
                <a16:creationId xmlns:a16="http://schemas.microsoft.com/office/drawing/2014/main" id="{979F9266-88F9-D735-27BD-32C359EAC1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463453"/>
              </p:ext>
            </p:extLst>
          </p:nvPr>
        </p:nvGraphicFramePr>
        <p:xfrm>
          <a:off x="5372100" y="1378713"/>
          <a:ext cx="3289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88960" imgH="660240" progId="Equation.DSMT4">
                  <p:embed/>
                </p:oleObj>
              </mc:Choice>
              <mc:Fallback>
                <p:oleObj name="Equation" r:id="rId12" imgW="3288960" imgH="660240" progId="Equation.DSMT4">
                  <p:embed/>
                  <p:pic>
                    <p:nvPicPr>
                      <p:cNvPr id="245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1378713"/>
                        <a:ext cx="3289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54C02501-399D-8800-5B0C-F7EF458D9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109496"/>
              </p:ext>
            </p:extLst>
          </p:nvPr>
        </p:nvGraphicFramePr>
        <p:xfrm>
          <a:off x="5173345" y="4533206"/>
          <a:ext cx="344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41600" imgH="279360" progId="Equation.DSMT4">
                  <p:embed/>
                </p:oleObj>
              </mc:Choice>
              <mc:Fallback>
                <p:oleObj name="Equation" r:id="rId14" imgW="3441600" imgH="279360" progId="Equation.DSMT4">
                  <p:embed/>
                  <p:pic>
                    <p:nvPicPr>
                      <p:cNvPr id="10" name="Object 13">
                        <a:extLst>
                          <a:ext uri="{FF2B5EF4-FFF2-40B4-BE49-F238E27FC236}">
                            <a16:creationId xmlns:a16="http://schemas.microsoft.com/office/drawing/2014/main" id="{979F9266-88F9-D735-27BD-32C359EAC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345" y="4533206"/>
                        <a:ext cx="344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>
            <a:extLst>
              <a:ext uri="{FF2B5EF4-FFF2-40B4-BE49-F238E27FC236}">
                <a16:creationId xmlns:a16="http://schemas.microsoft.com/office/drawing/2014/main" id="{AFA8A831-6072-1D65-CC6C-FEA122866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364567"/>
              </p:ext>
            </p:extLst>
          </p:nvPr>
        </p:nvGraphicFramePr>
        <p:xfrm>
          <a:off x="5173345" y="4851400"/>
          <a:ext cx="2616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16120" imgH="330120" progId="Equation.DSMT4">
                  <p:embed/>
                </p:oleObj>
              </mc:Choice>
              <mc:Fallback>
                <p:oleObj name="Equation" r:id="rId16" imgW="2616120" imgH="330120" progId="Equation.DSMT4">
                  <p:embed/>
                  <p:pic>
                    <p:nvPicPr>
                      <p:cNvPr id="7" name="Object 13">
                        <a:extLst>
                          <a:ext uri="{FF2B5EF4-FFF2-40B4-BE49-F238E27FC236}">
                            <a16:creationId xmlns:a16="http://schemas.microsoft.com/office/drawing/2014/main" id="{582DC4CC-EA0F-D2C7-58C8-226D00AED9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345" y="4851400"/>
                        <a:ext cx="2616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625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US" b="1" dirty="0"/>
          </a:p>
          <a:p>
            <a:endParaRPr lang="en-US" b="1" dirty="0"/>
          </a:p>
          <a:p>
            <a:r>
              <a:rPr lang="en-US" dirty="0"/>
              <a:t> 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26ED7F43-F404-8DD3-9270-984FB886099F}"/>
              </a:ext>
            </a:extLst>
          </p:cNvPr>
          <p:cNvSpPr txBox="1">
            <a:spLocks/>
          </p:cNvSpPr>
          <p:nvPr/>
        </p:nvSpPr>
        <p:spPr>
          <a:xfrm>
            <a:off x="457200" y="1237142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/>
              <a:t>Find a quadratic equation with the given roots.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Set the product of the two factors equal to 0 and simplify.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Quadratic Equations with Known Roots</a:t>
            </a:r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E499E1C-8F86-7454-99E5-57865AFF8C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772192"/>
              </p:ext>
            </p:extLst>
          </p:nvPr>
        </p:nvGraphicFramePr>
        <p:xfrm>
          <a:off x="480060" y="2123378"/>
          <a:ext cx="3949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49560" imgH="507960" progId="Equation.DSMT4">
                  <p:embed/>
                </p:oleObj>
              </mc:Choice>
              <mc:Fallback>
                <p:oleObj name="Equation" r:id="rId2" imgW="3949560" imgH="50796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1E499E1C-8F86-7454-99E5-57865AFF8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" y="2123378"/>
                        <a:ext cx="3949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D87F8628-64D0-3CDC-238F-AD24D4F5B5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752519"/>
              </p:ext>
            </p:extLst>
          </p:nvPr>
        </p:nvGraphicFramePr>
        <p:xfrm>
          <a:off x="480060" y="3962400"/>
          <a:ext cx="434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43400" imgH="444240" progId="Equation.DSMT4">
                  <p:embed/>
                </p:oleObj>
              </mc:Choice>
              <mc:Fallback>
                <p:oleObj name="Equation" r:id="rId4" imgW="4343400" imgH="44424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D87F8628-64D0-3CDC-238F-AD24D4F5B5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" y="3962400"/>
                        <a:ext cx="434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54C02501-399D-8800-5B0C-F7EF458D9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197981"/>
              </p:ext>
            </p:extLst>
          </p:nvPr>
        </p:nvGraphicFramePr>
        <p:xfrm>
          <a:off x="5105400" y="4114800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71720" imgH="279360" progId="Equation.DSMT4">
                  <p:embed/>
                </p:oleObj>
              </mc:Choice>
              <mc:Fallback>
                <p:oleObj name="Equation" r:id="rId6" imgW="3771720" imgH="279360" progId="Equation.DSMT4">
                  <p:embed/>
                  <p:pic>
                    <p:nvPicPr>
                      <p:cNvPr id="11" name="Object 13">
                        <a:extLst>
                          <a:ext uri="{FF2B5EF4-FFF2-40B4-BE49-F238E27FC236}">
                            <a16:creationId xmlns:a16="http://schemas.microsoft.com/office/drawing/2014/main" id="{54C02501-399D-8800-5B0C-F7EF458D90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114800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C20B0CF7-9470-2CCD-D1D3-76BB74594B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038466"/>
              </p:ext>
            </p:extLst>
          </p:nvPr>
        </p:nvGraphicFramePr>
        <p:xfrm>
          <a:off x="1752600" y="3238535"/>
          <a:ext cx="3733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33560" imgH="507960" progId="Equation.DSMT4">
                  <p:embed/>
                </p:oleObj>
              </mc:Choice>
              <mc:Fallback>
                <p:oleObj name="Equation" r:id="rId8" imgW="3733560" imgH="50796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1E499E1C-8F86-7454-99E5-57865AFF8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238535"/>
                        <a:ext cx="3733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404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the constant that will complete the square for each expression, and write the new expression as the square of a binomial. </a:t>
            </a:r>
          </a:p>
          <a:p>
            <a:r>
              <a:rPr lang="en-US" dirty="0"/>
              <a:t>	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Completing the Square 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469639"/>
              </p:ext>
            </p:extLst>
          </p:nvPr>
        </p:nvGraphicFramePr>
        <p:xfrm>
          <a:off x="533400" y="266700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380880" progId="Equation.DSMT4">
                  <p:embed/>
                </p:oleObj>
              </mc:Choice>
              <mc:Fallback>
                <p:oleObj name="Equation" r:id="rId2" imgW="16761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446162"/>
              </p:ext>
            </p:extLst>
          </p:nvPr>
        </p:nvGraphicFramePr>
        <p:xfrm>
          <a:off x="914400" y="3505200"/>
          <a:ext cx="3784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84320" imgH="533160" progId="Equation.DSMT4">
                  <p:embed/>
                </p:oleObj>
              </mc:Choice>
              <mc:Fallback>
                <p:oleObj name="Equation" r:id="rId4" imgW="37843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05200"/>
                        <a:ext cx="3784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440940"/>
              </p:ext>
            </p:extLst>
          </p:nvPr>
        </p:nvGraphicFramePr>
        <p:xfrm>
          <a:off x="1027176" y="4089400"/>
          <a:ext cx="335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52680" imgH="838080" progId="Equation.DSMT4">
                  <p:embed/>
                </p:oleObj>
              </mc:Choice>
              <mc:Fallback>
                <p:oleObj name="Equation" r:id="rId6" imgW="3352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76" y="4089400"/>
                        <a:ext cx="335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0352" y="5190478"/>
          <a:ext cx="4838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38400" imgH="533160" progId="Equation.DSMT4">
                  <p:embed/>
                </p:oleObj>
              </mc:Choice>
              <mc:Fallback>
                <p:oleObj name="Equation" r:id="rId8" imgW="48384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90478"/>
                        <a:ext cx="4838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3550384"/>
            <a:ext cx="4572000" cy="17081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Find     of the coefficient of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and square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the result. Add this square constant to complete the square. The resulting trinomial will equal the square of a binomial.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410200" y="34290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622080" progId="Equation.DSMT4">
                  <p:embed/>
                </p:oleObj>
              </mc:Choice>
              <mc:Fallback>
                <p:oleObj name="Equation" r:id="rId10" imgW="1904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2900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B1E4C72-D8E8-06A8-5CC1-22286BDF96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537077"/>
              </p:ext>
            </p:extLst>
          </p:nvPr>
        </p:nvGraphicFramePr>
        <p:xfrm>
          <a:off x="3248025" y="26543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98320" imgH="380880" progId="Equation.DSMT4">
                  <p:embed/>
                </p:oleObj>
              </mc:Choice>
              <mc:Fallback>
                <p:oleObj name="Equation" r:id="rId12" imgW="1498320" imgH="380880" progId="Equation.DSMT4">
                  <p:embed/>
                  <p:pic>
                    <p:nvPicPr>
                      <p:cNvPr id="21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5" y="26543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26ED7F43-F404-8DD3-9270-984FB886099F}"/>
              </a:ext>
            </a:extLst>
          </p:cNvPr>
          <p:cNvSpPr txBox="1">
            <a:spLocks/>
          </p:cNvSpPr>
          <p:nvPr/>
        </p:nvSpPr>
        <p:spPr>
          <a:xfrm>
            <a:off x="457200" y="1237142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Quadratic Equations with Known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696548"/>
              </p:ext>
            </p:extLst>
          </p:nvPr>
        </p:nvGraphicFramePr>
        <p:xfrm>
          <a:off x="528955" y="1357406"/>
          <a:ext cx="4686300" cy="398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86120" imgH="3987720" progId="Equation.DSMT4">
                  <p:embed/>
                </p:oleObj>
              </mc:Choice>
              <mc:Fallback>
                <p:oleObj name="Equation" r:id="rId2" imgW="4686120" imgH="398772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" y="1357406"/>
                        <a:ext cx="4686300" cy="398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3">
            <a:extLst>
              <a:ext uri="{FF2B5EF4-FFF2-40B4-BE49-F238E27FC236}">
                <a16:creationId xmlns:a16="http://schemas.microsoft.com/office/drawing/2014/main" id="{979F9266-88F9-D735-27BD-32C359EAC1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214282"/>
              </p:ext>
            </p:extLst>
          </p:nvPr>
        </p:nvGraphicFramePr>
        <p:xfrm>
          <a:off x="5431155" y="1383192"/>
          <a:ext cx="3327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27120" imgH="583920" progId="Equation.DSMT4">
                  <p:embed/>
                </p:oleObj>
              </mc:Choice>
              <mc:Fallback>
                <p:oleObj name="Equation" r:id="rId4" imgW="3327120" imgH="583920" progId="Equation.DSMT4">
                  <p:embed/>
                  <p:pic>
                    <p:nvPicPr>
                      <p:cNvPr id="10" name="Object 13">
                        <a:extLst>
                          <a:ext uri="{FF2B5EF4-FFF2-40B4-BE49-F238E27FC236}">
                            <a16:creationId xmlns:a16="http://schemas.microsoft.com/office/drawing/2014/main" id="{979F9266-88F9-D735-27BD-32C359EAC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155" y="1383192"/>
                        <a:ext cx="3327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>
            <a:extLst>
              <a:ext uri="{FF2B5EF4-FFF2-40B4-BE49-F238E27FC236}">
                <a16:creationId xmlns:a16="http://schemas.microsoft.com/office/drawing/2014/main" id="{AFA8A831-6072-1D65-CC6C-FEA122866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138572"/>
              </p:ext>
            </p:extLst>
          </p:nvPr>
        </p:nvGraphicFramePr>
        <p:xfrm>
          <a:off x="5405755" y="5105400"/>
          <a:ext cx="337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77880" imgH="609480" progId="Equation.DSMT4">
                  <p:embed/>
                </p:oleObj>
              </mc:Choice>
              <mc:Fallback>
                <p:oleObj name="Equation" r:id="rId6" imgW="3377880" imgH="609480" progId="Equation.DSMT4">
                  <p:embed/>
                  <p:pic>
                    <p:nvPicPr>
                      <p:cNvPr id="12" name="Object 13">
                        <a:extLst>
                          <a:ext uri="{FF2B5EF4-FFF2-40B4-BE49-F238E27FC236}">
                            <a16:creationId xmlns:a16="http://schemas.microsoft.com/office/drawing/2014/main" id="{AFA8A831-6072-1D65-CC6C-FEA1228669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755" y="5105400"/>
                        <a:ext cx="337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60FB2991-66A9-1896-294E-7626D435E8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188418"/>
              </p:ext>
            </p:extLst>
          </p:nvPr>
        </p:nvGraphicFramePr>
        <p:xfrm>
          <a:off x="5453567" y="44196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317160" progId="Equation.DSMT4">
                  <p:embed/>
                </p:oleObj>
              </mc:Choice>
              <mc:Fallback>
                <p:oleObj name="Equation" r:id="rId8" imgW="2019240" imgH="317160" progId="Equation.DSMT4">
                  <p:embed/>
                  <p:pic>
                    <p:nvPicPr>
                      <p:cNvPr id="12" name="Object 13">
                        <a:extLst>
                          <a:ext uri="{FF2B5EF4-FFF2-40B4-BE49-F238E27FC236}">
                            <a16:creationId xmlns:a16="http://schemas.microsoft.com/office/drawing/2014/main" id="{AFA8A831-6072-1D65-CC6C-FEA1228669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567" y="44196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043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Completing the Square (cont.) 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150795"/>
              </p:ext>
            </p:extLst>
          </p:nvPr>
        </p:nvGraphicFramePr>
        <p:xfrm>
          <a:off x="1193800" y="1325880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19440" imgH="533160" progId="Equation.DSMT4">
                  <p:embed/>
                </p:oleObj>
              </mc:Choice>
              <mc:Fallback>
                <p:oleObj name="Equation" r:id="rId2" imgW="3619440" imgH="533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1325880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178587"/>
              </p:ext>
            </p:extLst>
          </p:nvPr>
        </p:nvGraphicFramePr>
        <p:xfrm>
          <a:off x="1044448" y="2102350"/>
          <a:ext cx="4229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28920" imgH="990360" progId="Equation.DSMT4">
                  <p:embed/>
                </p:oleObj>
              </mc:Choice>
              <mc:Fallback>
                <p:oleObj name="Equation" r:id="rId4" imgW="4228920" imgH="990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448" y="2102350"/>
                        <a:ext cx="4229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332648"/>
              </p:ext>
            </p:extLst>
          </p:nvPr>
        </p:nvGraphicFramePr>
        <p:xfrm>
          <a:off x="685800" y="3397750"/>
          <a:ext cx="5054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54400" imgH="990360" progId="Equation.DSMT4">
                  <p:embed/>
                </p:oleObj>
              </mc:Choice>
              <mc:Fallback>
                <p:oleObj name="Equation" r:id="rId6" imgW="5054400" imgH="990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397750"/>
                        <a:ext cx="5054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715000" y="2205235"/>
            <a:ext cx="29718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Find     of the coefficient of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and square the result.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828584"/>
              </p:ext>
            </p:extLst>
          </p:nvPr>
        </p:nvGraphicFramePr>
        <p:xfrm>
          <a:off x="6308102" y="204978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622080" progId="Equation.DSMT4">
                  <p:embed/>
                </p:oleObj>
              </mc:Choice>
              <mc:Fallback>
                <p:oleObj name="Equation" r:id="rId8" imgW="19044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8102" y="204978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divide or multiply on both sides of the equation so that the leading coefficient (the coefficient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1.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isolate the constant term on one side of the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Solving a Quadratic Equation by</a:t>
            </a:r>
            <a:br>
              <a:rPr lang="en-US" dirty="0"/>
            </a:br>
            <a:r>
              <a:rPr lang="en-US" dirty="0"/>
              <a:t>Completing the Square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Find the constant that completes the square of the polynomial and </a:t>
            </a:r>
            <a:r>
              <a:rPr lang="en-US" b="1" dirty="0">
                <a:solidFill>
                  <a:srgbClr val="000000"/>
                </a:solidFill>
              </a:rPr>
              <a:t>add this constant to both sides</a:t>
            </a:r>
            <a:r>
              <a:rPr lang="en-US" dirty="0">
                <a:solidFill>
                  <a:srgbClr val="000000"/>
                </a:solidFill>
              </a:rPr>
              <a:t>. Remember that the constant term is the square of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 	    of the coefficient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Rewrite the polynomial as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	the square of a binomial.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Use the square root property to find the solutions of the equation.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Solving a Quadratic Equation by</a:t>
            </a:r>
            <a:br>
              <a:rPr lang="en-US" dirty="0"/>
            </a:br>
            <a:r>
              <a:rPr lang="en-US" dirty="0"/>
              <a:t>Completing the Square (cont.)</a:t>
            </a:r>
          </a:p>
        </p:txBody>
      </p:sp>
      <p:graphicFrame>
        <p:nvGraphicFramePr>
          <p:cNvPr id="235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445259"/>
              </p:ext>
            </p:extLst>
          </p:nvPr>
        </p:nvGraphicFramePr>
        <p:xfrm>
          <a:off x="1079464" y="2480310"/>
          <a:ext cx="218209" cy="72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464" y="2480310"/>
                        <a:ext cx="218209" cy="7200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 </a:t>
            </a:r>
          </a:p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Completing the Square 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533400" y="18288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80880" progId="Equation.DSMT4">
                  <p:embed/>
                </p:oleObj>
              </mc:Choice>
              <mc:Fallback>
                <p:oleObj name="Equation" r:id="rId2" imgW="17017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228078" y="2801644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380880" progId="Equation.DSMT4">
                  <p:embed/>
                </p:oleObj>
              </mc:Choice>
              <mc:Fallback>
                <p:oleObj name="Equation" r:id="rId4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2801644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610834" y="3626636"/>
          <a:ext cx="299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97000" imgH="380880" progId="Equation.DSMT4">
                  <p:embed/>
                </p:oleObj>
              </mc:Choice>
              <mc:Fallback>
                <p:oleObj name="Equation" r:id="rId6" imgW="2997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34" y="3626636"/>
                        <a:ext cx="299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201444" y="4262024"/>
          <a:ext cx="177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7680" imgH="533160" progId="Equation.DSMT4">
                  <p:embed/>
                </p:oleObj>
              </mc:Choice>
              <mc:Fallback>
                <p:oleObj name="Equation" r:id="rId8" imgW="17776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444" y="4262024"/>
                        <a:ext cx="1778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819400" y="48895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609600" y="48895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560" imgH="444240" progId="Equation.DSMT4">
                  <p:embed/>
                </p:oleObj>
              </mc:Choice>
              <mc:Fallback>
                <p:oleObj name="Equation" r:id="rId10" imgW="16635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895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093434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63560" imgH="444240" progId="Equation.DSMT4">
                  <p:embed/>
                </p:oleObj>
              </mc:Choice>
              <mc:Fallback>
                <p:oleObj name="Equation" r:id="rId12" imgW="16635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3572522" y="4889500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79560" imgH="444240" progId="Equation.DSMT4">
                  <p:embed/>
                </p:oleObj>
              </mc:Choice>
              <mc:Fallback>
                <p:oleObj name="Equation" r:id="rId14" imgW="18795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522" y="4889500"/>
                        <a:ext cx="187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4038600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63560" imgH="444240" progId="Equation.DSMT4">
                  <p:embed/>
                </p:oleObj>
              </mc:Choice>
              <mc:Fallback>
                <p:oleObj name="Equation" r:id="rId16" imgW="16635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3792244" y="2770680"/>
            <a:ext cx="525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is already 1 and the constant is isolated on one side of the equation.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2244" y="350604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16 to both sides.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792244" y="43204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38800" y="49465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6122634" y="3439232"/>
          <a:ext cx="283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831760" imgH="622080" progId="Equation.DSMT4">
                  <p:embed/>
                </p:oleObj>
              </mc:Choice>
              <mc:Fallback>
                <p:oleObj name="Equation" r:id="rId18" imgW="283176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634" y="3439232"/>
                        <a:ext cx="2832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7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real solutions: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write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Completing the Square (cont.)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609600" y="1802166"/>
          <a:ext cx="304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7760" imgH="444240" progId="Equation.DSMT4">
                  <p:embed/>
                </p:oleObj>
              </mc:Choice>
              <mc:Fallback>
                <p:oleObj name="Equation" r:id="rId2" imgW="30477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3048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14387"/>
              </p:ext>
            </p:extLst>
          </p:nvPr>
        </p:nvGraphicFramePr>
        <p:xfrm>
          <a:off x="1972322" y="2790825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444240" progId="Equation.DSMT4">
                  <p:embed/>
                </p:oleObj>
              </mc:Choice>
              <mc:Fallback>
                <p:oleObj name="Equation" r:id="rId4" imgW="17269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2322" y="2790825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Quadratic Equations by Completing the Square 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42278" y="18288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380880" progId="Equation.DSMT4">
                  <p:embed/>
                </p:oleObj>
              </mc:Choice>
              <mc:Fallback>
                <p:oleObj name="Equation" r:id="rId2" imgW="23493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18288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447800" y="29718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380880" progId="Equation.DSMT4">
                  <p:embed/>
                </p:oleObj>
              </mc:Choice>
              <mc:Fallback>
                <p:oleObj name="Equation" r:id="rId4" imgW="23493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295400" y="3505200"/>
          <a:ext cx="2578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876240" progId="Equation.DSMT4">
                  <p:embed/>
                </p:oleObj>
              </mc:Choice>
              <mc:Fallback>
                <p:oleObj name="Equation" r:id="rId6" imgW="2577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05200"/>
                        <a:ext cx="2578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811044" y="4522434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380880" progId="Equation.DSMT4">
                  <p:embed/>
                </p:oleObj>
              </mc:Choice>
              <mc:Fallback>
                <p:oleObj name="Equation" r:id="rId8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4522434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286000" y="51054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880" imgH="380880" progId="Equation.DSMT4">
                  <p:embed/>
                </p:oleObj>
              </mc:Choice>
              <mc:Fallback>
                <p:oleObj name="Equation" r:id="rId10" imgW="15238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19600" y="363466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each term by 3. </a:t>
            </a:r>
            <a:r>
              <a:rPr lang="en-US" sz="2000" b="1" dirty="0">
                <a:solidFill>
                  <a:srgbClr val="007E7E"/>
                </a:solidFill>
              </a:rPr>
              <a:t>The leading coefficient must be 1.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19600" y="51320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Quadratic Equations by Completing the Square (cont.)</a:t>
            </a: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990600" y="1658644"/>
          <a:ext cx="243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380880" progId="Equation.DSMT4">
                  <p:embed/>
                </p:oleObj>
              </mc:Choice>
              <mc:Fallback>
                <p:oleObj name="Equation" r:id="rId2" imgW="2438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58644"/>
                        <a:ext cx="243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1398234" y="2344444"/>
          <a:ext cx="157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640" imgH="533160" progId="Equation.DSMT4">
                  <p:embed/>
                </p:oleObj>
              </mc:Choice>
              <mc:Fallback>
                <p:oleObj name="Equation" r:id="rId4" imgW="15746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234" y="2344444"/>
                        <a:ext cx="157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1802166" y="3045532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6160" imgH="444240" progId="Equation.DSMT4">
                  <p:embed/>
                </p:oleObj>
              </mc:Choice>
              <mc:Fallback>
                <p:oleObj name="Equation" r:id="rId6" imgW="16761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2166" y="3045532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2245312" y="3670300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444240" progId="Equation.DSMT4">
                  <p:embed/>
                </p:oleObj>
              </mc:Choice>
              <mc:Fallback>
                <p:oleObj name="Equation" r:id="rId8" imgW="16887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5312" y="3670300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47800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 to both sides.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10000" y="24384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10000" y="31050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6189956" y="1438922"/>
          <a:ext cx="2006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06280" imgH="622080" progId="Equation.DSMT4">
                  <p:embed/>
                </p:oleObj>
              </mc:Choice>
              <mc:Fallback>
                <p:oleObj name="Equation" r:id="rId10" imgW="200628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956" y="1438922"/>
                        <a:ext cx="2006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702</Words>
  <Application>Microsoft Office PowerPoint</Application>
  <PresentationFormat>On-screen Show (4:3)</PresentationFormat>
  <Paragraphs>120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MathType 6.0 Equation</vt:lpstr>
      <vt:lpstr>Section 16.2</vt:lpstr>
      <vt:lpstr>Example 1: Completing the Square </vt:lpstr>
      <vt:lpstr>Example 1: Completing the Square (cont.) </vt:lpstr>
      <vt:lpstr>Procedure: Solving a Quadratic Equation by Completing the Square</vt:lpstr>
      <vt:lpstr>Procedure: Solving a Quadratic Equation by Completing the Square (cont.)</vt:lpstr>
      <vt:lpstr>Example 2: Solving Quadratic Equations by Completing the Square </vt:lpstr>
      <vt:lpstr>Example 2: Solving Quadratic Equations by Completing the Square (cont.)</vt:lpstr>
      <vt:lpstr>Example 3: Solving Quadratic Equations by Completing the Square </vt:lpstr>
      <vt:lpstr>Example 3: Solving Quadratic Equations by Completing the Square (cont.)</vt:lpstr>
      <vt:lpstr>Example 4: Solving Quadratic Equations by Completing the Square </vt:lpstr>
      <vt:lpstr>Example 4: Solving Quadratic Equations by Completing the Square (cont.) </vt:lpstr>
      <vt:lpstr>Example 5: Solving Quadratic Equations by Completing the Square </vt:lpstr>
      <vt:lpstr>Example 5: Solving Quadratic Equations by Completing the Square (cont.)</vt:lpstr>
      <vt:lpstr>Completion Example 6: Completing the Square</vt:lpstr>
      <vt:lpstr>Example 7: Quadratic Equations with Known Roots</vt:lpstr>
      <vt:lpstr>Example 7: Quadratic Equations with Known Roots (cont.)</vt:lpstr>
      <vt:lpstr>Example 8: Quadratic Equations with Known Roots</vt:lpstr>
      <vt:lpstr>Example 8: Quadratic Equations with Known Roots (cont.)</vt:lpstr>
      <vt:lpstr>Example 9: Quadratic Equations with Known Roots</vt:lpstr>
      <vt:lpstr>Example 9: Quadratic Equations with Known Roots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88</cp:revision>
  <dcterms:created xsi:type="dcterms:W3CDTF">2013-04-26T14:43:13Z</dcterms:created>
  <dcterms:modified xsi:type="dcterms:W3CDTF">2023-06-23T14:09:31Z</dcterms:modified>
</cp:coreProperties>
</file>