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Rebecca Lebeaux" initials="RL" lastIdx="1" clrIdx="4">
    <p:extLst>
      <p:ext uri="{19B8F6BF-5375-455C-9EA6-DF929625EA0E}">
        <p15:presenceInfo xmlns:p15="http://schemas.microsoft.com/office/powerpoint/2012/main" userId="Rebecca Lebeaux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8080"/>
    <a:srgbClr val="007D7D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68" autoAdjust="0"/>
    <p:restoredTop sz="94709" autoAdjust="0"/>
  </p:normalViewPr>
  <p:slideViewPr>
    <p:cSldViewPr>
      <p:cViewPr varScale="1">
        <p:scale>
          <a:sx n="104" d="100"/>
          <a:sy n="104" d="100"/>
        </p:scale>
        <p:origin x="108" y="132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954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B0A5-D394-4843-845A-D9B92247C007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CE01C-15DC-49B9-ADD4-0E35B56CF3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322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5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10.wmf"/><Relationship Id="rId18" Type="http://schemas.openxmlformats.org/officeDocument/2006/relationships/oleObject" Target="../embeddings/oleObject12.bin"/><Relationship Id="rId3" Type="http://schemas.openxmlformats.org/officeDocument/2006/relationships/image" Target="../media/image5.wmf"/><Relationship Id="rId7" Type="http://schemas.openxmlformats.org/officeDocument/2006/relationships/image" Target="../media/image7.wmf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12.wmf"/><Relationship Id="rId2" Type="http://schemas.openxmlformats.org/officeDocument/2006/relationships/oleObject" Target="../embeddings/oleObject4.bin"/><Relationship Id="rId16" Type="http://schemas.openxmlformats.org/officeDocument/2006/relationships/oleObject" Target="../embeddings/oleObject11.bin"/><Relationship Id="rId20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5" Type="http://schemas.openxmlformats.org/officeDocument/2006/relationships/image" Target="../media/image11.wmf"/><Relationship Id="rId10" Type="http://schemas.openxmlformats.org/officeDocument/2006/relationships/oleObject" Target="../embeddings/oleObject8.bin"/><Relationship Id="rId19" Type="http://schemas.openxmlformats.org/officeDocument/2006/relationships/image" Target="../media/image13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10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18.bin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8.wmf"/><Relationship Id="rId14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12" Type="http://schemas.openxmlformats.org/officeDocument/2006/relationships/image" Target="../media/image28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.bin"/><Relationship Id="rId11" Type="http://schemas.openxmlformats.org/officeDocument/2006/relationships/oleObject" Target="../embeddings/oleObject24.bin"/><Relationship Id="rId5" Type="http://schemas.openxmlformats.org/officeDocument/2006/relationships/image" Target="../media/image24.wmf"/><Relationship Id="rId10" Type="http://schemas.openxmlformats.org/officeDocument/2006/relationships/image" Target="../media/image27.png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6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7" Type="http://schemas.openxmlformats.org/officeDocument/2006/relationships/image" Target="../media/image31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7.bin"/><Relationship Id="rId5" Type="http://schemas.openxmlformats.org/officeDocument/2006/relationships/image" Target="../media/image30.wmf"/><Relationship Id="rId4" Type="http://schemas.openxmlformats.org/officeDocument/2006/relationships/oleObject" Target="../embeddings/oleObject26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7.wmf"/><Relationship Id="rId3" Type="http://schemas.openxmlformats.org/officeDocument/2006/relationships/image" Target="../media/image32.wmf"/><Relationship Id="rId7" Type="http://schemas.openxmlformats.org/officeDocument/2006/relationships/image" Target="../media/image34.wmf"/><Relationship Id="rId12" Type="http://schemas.openxmlformats.org/officeDocument/2006/relationships/oleObject" Target="../embeddings/oleObject33.bin"/><Relationship Id="rId2" Type="http://schemas.openxmlformats.org/officeDocument/2006/relationships/oleObject" Target="../embeddings/oleObject28.bin"/><Relationship Id="rId16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6.wmf"/><Relationship Id="rId5" Type="http://schemas.openxmlformats.org/officeDocument/2006/relationships/image" Target="../media/image33.wmf"/><Relationship Id="rId15" Type="http://schemas.openxmlformats.org/officeDocument/2006/relationships/image" Target="../media/image38.w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5.wmf"/><Relationship Id="rId14" Type="http://schemas.openxmlformats.org/officeDocument/2006/relationships/oleObject" Target="../embeddings/oleObject3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16.6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Graphing Quadratic Functions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Quadratic Functions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line of symmetry and vertex for the quadratic function 		             Then graph the function, setting up a table of values for </a:t>
            </a:r>
            <a:r>
              <a:rPr lang="en-US" i="1" dirty="0"/>
              <a:t>x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dirty="0"/>
              <a:t> as an aid. Choose values of </a:t>
            </a:r>
            <a:r>
              <a:rPr lang="en-US" i="1" dirty="0"/>
              <a:t>x</a:t>
            </a:r>
            <a:r>
              <a:rPr lang="en-US" dirty="0"/>
              <a:t> on each side of the line of symmetry.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line of symmetry is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−2</a:t>
            </a:r>
            <a:r>
              <a:rPr lang="en-US" dirty="0"/>
              <a:t>. (The parabola opens downward since </a:t>
            </a:r>
            <a:r>
              <a:rPr lang="en-US" i="1" dirty="0"/>
              <a:t>a</a:t>
            </a:r>
            <a:r>
              <a:rPr lang="en-US" dirty="0"/>
              <a:t> is negative.) The vertex is at </a:t>
            </a:r>
            <a:r>
              <a:rPr lang="en-US" dirty="0">
                <a:solidFill>
                  <a:srgbClr val="FF0000"/>
                </a:solidFill>
              </a:rPr>
              <a:t>(−2, 1)</a:t>
            </a:r>
            <a:r>
              <a:rPr lang="en-US" dirty="0"/>
              <a:t>.</a:t>
            </a:r>
            <a:endParaRPr lang="en-US" b="1" dirty="0"/>
          </a:p>
        </p:txBody>
      </p:sp>
      <p:graphicFrame>
        <p:nvGraphicFramePr>
          <p:cNvPr id="125955" name="Object 3"/>
          <p:cNvGraphicFramePr>
            <a:graphicFrameLocks noChangeAspect="1"/>
          </p:cNvGraphicFramePr>
          <p:nvPr/>
        </p:nvGraphicFramePr>
        <p:xfrm>
          <a:off x="1835768" y="1692584"/>
          <a:ext cx="2387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87141" imgH="533538" progId="Equation.DSMT4">
                  <p:embed/>
                </p:oleObj>
              </mc:Choice>
              <mc:Fallback>
                <p:oleObj name="Equation" r:id="rId2" imgW="2387141" imgH="533538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768" y="1692584"/>
                        <a:ext cx="2387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Quadratic Functions (cont.)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14400" y="1986280"/>
          <a:ext cx="16764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1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8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B8F83001-F5EF-5220-D6A8-16955493D2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5947" y="1295400"/>
            <a:ext cx="3972479" cy="391532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Quadratic Functions</a:t>
            </a:r>
          </a:p>
        </p:txBody>
      </p:sp>
      <p:sp>
        <p:nvSpPr>
          <p:cNvPr id="4" name="Content Placeholder 5"/>
          <p:cNvSpPr txBox="1">
            <a:spLocks/>
          </p:cNvSpPr>
          <p:nvPr/>
        </p:nvSpPr>
        <p:spPr>
          <a:xfrm>
            <a:off x="457200" y="1280160"/>
            <a:ext cx="8229600" cy="1815882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A </a:t>
            </a:r>
            <a:r>
              <a:rPr lang="en-US" sz="2800" b="1" dirty="0">
                <a:solidFill>
                  <a:schemeClr val="accent6">
                    <a:lumMod val="10000"/>
                  </a:schemeClr>
                </a:solidFill>
              </a:rPr>
              <a:t>quadratic function 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is any function that can be written in the form</a:t>
            </a:r>
          </a:p>
          <a:p>
            <a:endParaRPr lang="en-US" sz="2800" dirty="0">
              <a:solidFill>
                <a:schemeClr val="accent6">
                  <a:lumMod val="10000"/>
                </a:schemeClr>
              </a:solidFill>
            </a:endParaRPr>
          </a:p>
          <a:p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where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a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,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b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, and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c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 are real numbers and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a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 ≠ 0. </a:t>
            </a:r>
          </a:p>
        </p:txBody>
      </p:sp>
      <p:graphicFrame>
        <p:nvGraphicFramePr>
          <p:cNvPr id="1105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2369641"/>
              </p:ext>
            </p:extLst>
          </p:nvPr>
        </p:nvGraphicFramePr>
        <p:xfrm>
          <a:off x="2667000" y="2057400"/>
          <a:ext cx="2311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11078" imgH="444247" progId="Equation.DSMT4">
                  <p:embed/>
                </p:oleObj>
              </mc:Choice>
              <mc:Fallback>
                <p:oleObj name="Equation" r:id="rId2" imgW="2311078" imgH="444247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057400"/>
                        <a:ext cx="2311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each quadratic function, setting up a table of values for </a:t>
            </a:r>
            <a:r>
              <a:rPr lang="en-US" i="1" dirty="0"/>
              <a:t>x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dirty="0"/>
              <a:t> as an aid. Choose values of </a:t>
            </a:r>
            <a:r>
              <a:rPr lang="en-US" i="1" dirty="0"/>
              <a:t>x</a:t>
            </a:r>
            <a:r>
              <a:rPr lang="en-US" dirty="0"/>
              <a:t> on each side of the line of symmetry.</a:t>
            </a:r>
          </a:p>
          <a:p>
            <a:endParaRPr lang="en-US" b="1" dirty="0"/>
          </a:p>
          <a:p>
            <a:endParaRPr lang="en-US" dirty="0"/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591C3BB7-984E-D58C-A154-FCA8D0EB19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2794932"/>
              </p:ext>
            </p:extLst>
          </p:nvPr>
        </p:nvGraphicFramePr>
        <p:xfrm>
          <a:off x="4191000" y="2727960"/>
          <a:ext cx="172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26833" imgH="837787" progId="Equation.DSMT4">
                  <p:embed/>
                </p:oleObj>
              </mc:Choice>
              <mc:Fallback>
                <p:oleObj name="Equation" r:id="rId2" imgW="1726833" imgH="837787" progId="Equation.DSMT4">
                  <p:embed/>
                  <p:pic>
                    <p:nvPicPr>
                      <p:cNvPr id="11878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727960"/>
                        <a:ext cx="172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3">
            <a:extLst>
              <a:ext uri="{FF2B5EF4-FFF2-40B4-BE49-F238E27FC236}">
                <a16:creationId xmlns:a16="http://schemas.microsoft.com/office/drawing/2014/main" id="{70773AFE-A407-5A89-0D9D-B6FAB70E28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6090160"/>
              </p:ext>
            </p:extLst>
          </p:nvPr>
        </p:nvGraphicFramePr>
        <p:xfrm>
          <a:off x="533400" y="2959100"/>
          <a:ext cx="1371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71324" imgH="469601" progId="Equation.DSMT4">
                  <p:embed/>
                </p:oleObj>
              </mc:Choice>
              <mc:Fallback>
                <p:oleObj name="Equation" r:id="rId4" imgW="1371324" imgH="469601" progId="Equation.DSMT4">
                  <p:embed/>
                  <p:pic>
                    <p:nvPicPr>
                      <p:cNvPr id="11777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959100"/>
                        <a:ext cx="1371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 (cont.)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8190496"/>
              </p:ext>
            </p:extLst>
          </p:nvPr>
        </p:nvGraphicFramePr>
        <p:xfrm>
          <a:off x="1306157" y="2159658"/>
          <a:ext cx="1676400" cy="3831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7447"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5533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10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5533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197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5533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7447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25533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177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4260229"/>
              </p:ext>
            </p:extLst>
          </p:nvPr>
        </p:nvGraphicFramePr>
        <p:xfrm>
          <a:off x="1490307" y="2559708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5294" imgH="558555" progId="Equation.DSMT4">
                  <p:embed/>
                </p:oleObj>
              </mc:Choice>
              <mc:Fallback>
                <p:oleObj name="Equation" r:id="rId2" imgW="355294" imgH="558555" progId="Equation.DSMT4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0307" y="2559708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578286"/>
              </p:ext>
            </p:extLst>
          </p:nvPr>
        </p:nvGraphicFramePr>
        <p:xfrm>
          <a:off x="2449157" y="2559708"/>
          <a:ext cx="292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1947" imgH="558555" progId="Equation.DSMT4">
                  <p:embed/>
                </p:oleObj>
              </mc:Choice>
              <mc:Fallback>
                <p:oleObj name="Equation" r:id="rId4" imgW="291947" imgH="558555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9157" y="2559708"/>
                        <a:ext cx="2921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3744710"/>
              </p:ext>
            </p:extLst>
          </p:nvPr>
        </p:nvGraphicFramePr>
        <p:xfrm>
          <a:off x="1508221" y="3449393"/>
          <a:ext cx="330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0154" imgH="558892" progId="Equation.DSMT4">
                  <p:embed/>
                </p:oleObj>
              </mc:Choice>
              <mc:Fallback>
                <p:oleObj name="Equation" r:id="rId6" imgW="330154" imgH="558892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8221" y="3449393"/>
                        <a:ext cx="330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0386985"/>
              </p:ext>
            </p:extLst>
          </p:nvPr>
        </p:nvGraphicFramePr>
        <p:xfrm>
          <a:off x="2448021" y="3454155"/>
          <a:ext cx="203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261" imgH="558555" progId="Equation.DSMT4">
                  <p:embed/>
                </p:oleObj>
              </mc:Choice>
              <mc:Fallback>
                <p:oleObj name="Equation" r:id="rId8" imgW="203261" imgH="558555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8021" y="3454155"/>
                        <a:ext cx="203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2582392"/>
              </p:ext>
            </p:extLst>
          </p:nvPr>
        </p:nvGraphicFramePr>
        <p:xfrm>
          <a:off x="1639532" y="4444755"/>
          <a:ext cx="177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7815" imgH="558219" progId="Equation.DSMT4">
                  <p:embed/>
                </p:oleObj>
              </mc:Choice>
              <mc:Fallback>
                <p:oleObj name="Equation" r:id="rId10" imgW="177815" imgH="558219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9532" y="4444755"/>
                        <a:ext cx="1778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6446484"/>
              </p:ext>
            </p:extLst>
          </p:nvPr>
        </p:nvGraphicFramePr>
        <p:xfrm>
          <a:off x="2439632" y="4436818"/>
          <a:ext cx="203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261" imgH="558555" progId="Equation.DSMT4">
                  <p:embed/>
                </p:oleObj>
              </mc:Choice>
              <mc:Fallback>
                <p:oleObj name="Equation" r:id="rId12" imgW="203261" imgH="558555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9632" y="4436818"/>
                        <a:ext cx="203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7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7558137"/>
              </p:ext>
            </p:extLst>
          </p:nvPr>
        </p:nvGraphicFramePr>
        <p:xfrm>
          <a:off x="1623657" y="5402032"/>
          <a:ext cx="203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261" imgH="558555" progId="Equation.DSMT4">
                  <p:embed/>
                </p:oleObj>
              </mc:Choice>
              <mc:Fallback>
                <p:oleObj name="Equation" r:id="rId14" imgW="203261" imgH="558555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3657" y="5402032"/>
                        <a:ext cx="203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7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673159"/>
              </p:ext>
            </p:extLst>
          </p:nvPr>
        </p:nvGraphicFramePr>
        <p:xfrm>
          <a:off x="2393595" y="5402032"/>
          <a:ext cx="292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91947" imgH="558555" progId="Equation.DSMT4">
                  <p:embed/>
                </p:oleObj>
              </mc:Choice>
              <mc:Fallback>
                <p:oleObj name="Equation" r:id="rId16" imgW="291947" imgH="558555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3595" y="5402032"/>
                        <a:ext cx="2921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58993" y="1219200"/>
            <a:ext cx="150714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 </a:t>
            </a:r>
          </a:p>
          <a:p>
            <a:r>
              <a:rPr lang="en-US" sz="2800" dirty="0"/>
              <a:t>a.</a:t>
            </a:r>
          </a:p>
        </p:txBody>
      </p:sp>
      <p:graphicFrame>
        <p:nvGraphicFramePr>
          <p:cNvPr id="3" name="Object 13">
            <a:extLst>
              <a:ext uri="{FF2B5EF4-FFF2-40B4-BE49-F238E27FC236}">
                <a16:creationId xmlns:a16="http://schemas.microsoft.com/office/drawing/2014/main" id="{54F00087-25CC-7307-C51A-4553462352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4760864"/>
              </p:ext>
            </p:extLst>
          </p:nvPr>
        </p:nvGraphicFramePr>
        <p:xfrm>
          <a:off x="1670796" y="1681138"/>
          <a:ext cx="1003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02960" imgH="444240" progId="Equation.DSMT4">
                  <p:embed/>
                </p:oleObj>
              </mc:Choice>
              <mc:Fallback>
                <p:oleObj name="Equation" r:id="rId18" imgW="1002960" imgH="444240" progId="Equation.DSMT4">
                  <p:embed/>
                  <p:pic>
                    <p:nvPicPr>
                      <p:cNvPr id="5" name="Object 13">
                        <a:extLst>
                          <a:ext uri="{FF2B5EF4-FFF2-40B4-BE49-F238E27FC236}">
                            <a16:creationId xmlns:a16="http://schemas.microsoft.com/office/drawing/2014/main" id="{70773AFE-A407-5A89-0D9D-B6FAB70E28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0796" y="1681138"/>
                        <a:ext cx="1003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B8B7CCC3-0362-7FAE-7B12-1A7C9949BFCD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4314005" y="1681138"/>
            <a:ext cx="4391621" cy="36149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graphicFrame>
        <p:nvGraphicFramePr>
          <p:cNvPr id="1187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0067381"/>
              </p:ext>
            </p:extLst>
          </p:nvPr>
        </p:nvGraphicFramePr>
        <p:xfrm>
          <a:off x="609600" y="1239520"/>
          <a:ext cx="431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1640" imgH="393480" progId="Equation.DSMT4">
                  <p:embed/>
                </p:oleObj>
              </mc:Choice>
              <mc:Fallback>
                <p:oleObj name="Equation" r:id="rId2" imgW="431640" imgH="3934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239520"/>
                        <a:ext cx="431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6167300"/>
              </p:ext>
            </p:extLst>
          </p:nvPr>
        </p:nvGraphicFramePr>
        <p:xfrm>
          <a:off x="1371600" y="1905000"/>
          <a:ext cx="1676400" cy="404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rgbClr val="000000"/>
                        </a:solidFill>
                        <a:latin typeface="Symbol" pitchFamily="98" charset="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rgbClr val="000000"/>
                        </a:solidFill>
                        <a:latin typeface="Symbol" pitchFamily="98" charset="2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  <a:p>
                      <a:pPr algn="ctr"/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  <a:p>
                      <a:pPr algn="ctr"/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9577428"/>
              </p:ext>
            </p:extLst>
          </p:nvPr>
        </p:nvGraphicFramePr>
        <p:xfrm>
          <a:off x="2398713" y="2312988"/>
          <a:ext cx="444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44247" imgH="558892" progId="Equation.DSMT4">
                  <p:embed/>
                </p:oleObj>
              </mc:Choice>
              <mc:Fallback>
                <p:oleObj name="Equation" r:id="rId4" imgW="444247" imgH="558892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8713" y="2312988"/>
                        <a:ext cx="444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7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8904123"/>
              </p:ext>
            </p:extLst>
          </p:nvPr>
        </p:nvGraphicFramePr>
        <p:xfrm>
          <a:off x="2424113" y="3319463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55294" imgH="558555" progId="Equation.DSMT4">
                  <p:embed/>
                </p:oleObj>
              </mc:Choice>
              <mc:Fallback>
                <p:oleObj name="Equation" r:id="rId6" imgW="355294" imgH="558555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113" y="3319463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7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2011950"/>
              </p:ext>
            </p:extLst>
          </p:nvPr>
        </p:nvGraphicFramePr>
        <p:xfrm>
          <a:off x="2406650" y="5334000"/>
          <a:ext cx="444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44247" imgH="558892" progId="Equation.DSMT4">
                  <p:embed/>
                </p:oleObj>
              </mc:Choice>
              <mc:Fallback>
                <p:oleObj name="Equation" r:id="rId8" imgW="444247" imgH="558892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6650" y="5334000"/>
                        <a:ext cx="444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79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0106735"/>
              </p:ext>
            </p:extLst>
          </p:nvPr>
        </p:nvGraphicFramePr>
        <p:xfrm>
          <a:off x="2435225" y="4330700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55294" imgH="558555" progId="Equation.DSMT4">
                  <p:embed/>
                </p:oleObj>
              </mc:Choice>
              <mc:Fallback>
                <p:oleObj name="Equation" r:id="rId10" imgW="355294" imgH="558555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5225" y="4330700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5BC472E0-9795-45BF-A767-30EE1642349F}"/>
              </a:ext>
            </a:extLst>
          </p:cNvPr>
          <p:cNvSpPr txBox="1"/>
          <p:nvPr/>
        </p:nvSpPr>
        <p:spPr>
          <a:xfrm>
            <a:off x="5791200" y="5413494"/>
            <a:ext cx="13716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8C028BBA-29B0-ACA6-4331-62CCD9CE99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7188219"/>
              </p:ext>
            </p:extLst>
          </p:nvPr>
        </p:nvGraphicFramePr>
        <p:xfrm>
          <a:off x="1555750" y="1066800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07880" imgH="838080" progId="Equation.DSMT4">
                  <p:embed/>
                </p:oleObj>
              </mc:Choice>
              <mc:Fallback>
                <p:oleObj name="Equation" r:id="rId12" imgW="1307880" imgH="838080" progId="Equation.DSMT4">
                  <p:embed/>
                  <p:pic>
                    <p:nvPicPr>
                      <p:cNvPr id="11878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5750" y="1066800"/>
                        <a:ext cx="1308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E5A73039-DA64-7596-E663-2922240D1BF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419600" y="1523734"/>
            <a:ext cx="3715268" cy="38105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Quadratic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line of symmetry and vertex for the quadratic function 		 . Then graph the function, setting up a table of values for </a:t>
            </a:r>
            <a:r>
              <a:rPr lang="en-US" i="1" dirty="0"/>
              <a:t>x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dirty="0"/>
              <a:t> as an aid. Choose values of </a:t>
            </a:r>
            <a:r>
              <a:rPr lang="en-US" i="1" dirty="0"/>
              <a:t>x</a:t>
            </a:r>
            <a:r>
              <a:rPr lang="en-US" dirty="0"/>
              <a:t> on each side of the line of symmetry.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The line of symmetry is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0</a:t>
            </a:r>
            <a:r>
              <a:rPr lang="en-US" dirty="0"/>
              <a:t>. (The parabola opens upward since </a:t>
            </a:r>
            <a:r>
              <a:rPr lang="en-US" i="1" dirty="0"/>
              <a:t>a</a:t>
            </a:r>
            <a:r>
              <a:rPr lang="en-US" dirty="0"/>
              <a:t> is positive.) The vertex is at </a:t>
            </a:r>
            <a:r>
              <a:rPr lang="en-US" dirty="0">
                <a:solidFill>
                  <a:srgbClr val="FF0000"/>
                </a:solidFill>
              </a:rPr>
              <a:t>(0, –3)</a:t>
            </a:r>
            <a:r>
              <a:rPr lang="en-US" dirty="0"/>
              <a:t>.</a:t>
            </a:r>
          </a:p>
        </p:txBody>
      </p:sp>
      <p:graphicFrame>
        <p:nvGraphicFramePr>
          <p:cNvPr id="12492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7986747"/>
              </p:ext>
            </p:extLst>
          </p:nvPr>
        </p:nvGraphicFramePr>
        <p:xfrm>
          <a:off x="1843088" y="1744663"/>
          <a:ext cx="1511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11280" imgH="444240" progId="Equation.DSMT4">
                  <p:embed/>
                </p:oleObj>
              </mc:Choice>
              <mc:Fallback>
                <p:oleObj name="Equation" r:id="rId2" imgW="151128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3088" y="1744663"/>
                        <a:ext cx="1511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Quadratic Functions (cont.)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8852758"/>
              </p:ext>
            </p:extLst>
          </p:nvPr>
        </p:nvGraphicFramePr>
        <p:xfrm>
          <a:off x="685800" y="1295400"/>
          <a:ext cx="1676400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736725" y="2425700"/>
          <a:ext cx="3429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2625" imgH="558555" progId="Equation.DSMT4">
                  <p:embed/>
                </p:oleObj>
              </mc:Choice>
              <mc:Fallback>
                <p:oleObj name="Equation" r:id="rId2" imgW="342625" imgH="558555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725" y="2425700"/>
                        <a:ext cx="3429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11" name="Object 3"/>
          <p:cNvGraphicFramePr>
            <a:graphicFrameLocks noChangeAspect="1"/>
          </p:cNvGraphicFramePr>
          <p:nvPr/>
        </p:nvGraphicFramePr>
        <p:xfrm>
          <a:off x="1741488" y="3455988"/>
          <a:ext cx="3429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2625" imgH="558555" progId="Equation.DSMT4">
                  <p:embed/>
                </p:oleObj>
              </mc:Choice>
              <mc:Fallback>
                <p:oleObj name="Equation" r:id="rId4" imgW="342625" imgH="558555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1488" y="3455988"/>
                        <a:ext cx="3429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0579292"/>
              </p:ext>
            </p:extLst>
          </p:nvPr>
        </p:nvGraphicFramePr>
        <p:xfrm>
          <a:off x="1009650" y="3444875"/>
          <a:ext cx="177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7480" imgH="558720" progId="Equation.DSMT4">
                  <p:embed/>
                </p:oleObj>
              </mc:Choice>
              <mc:Fallback>
                <p:oleObj name="Equation" r:id="rId6" imgW="177480" imgH="55872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9650" y="3444875"/>
                        <a:ext cx="1778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4003405"/>
              </p:ext>
            </p:extLst>
          </p:nvPr>
        </p:nvGraphicFramePr>
        <p:xfrm>
          <a:off x="1062038" y="2425700"/>
          <a:ext cx="177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7815" imgH="558219" progId="Equation.DSMT4">
                  <p:embed/>
                </p:oleObj>
              </mc:Choice>
              <mc:Fallback>
                <p:oleObj name="Equation" r:id="rId8" imgW="177815" imgH="558219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2038" y="2425700"/>
                        <a:ext cx="1778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9814" name="Picture 6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286517"/>
            <a:ext cx="4648200" cy="4616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599182F-87E9-4EFC-9696-F3078A95E3B7}"/>
              </a:ext>
            </a:extLst>
          </p:cNvPr>
          <p:cNvSpPr/>
          <p:nvPr/>
        </p:nvSpPr>
        <p:spPr>
          <a:xfrm>
            <a:off x="838200" y="2520434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endParaRPr lang="en-US" dirty="0"/>
          </a:p>
        </p:txBody>
      </p:sp>
      <p:graphicFrame>
        <p:nvGraphicFramePr>
          <p:cNvPr id="10" name="Object 1">
            <a:extLst>
              <a:ext uri="{FF2B5EF4-FFF2-40B4-BE49-F238E27FC236}">
                <a16:creationId xmlns:a16="http://schemas.microsoft.com/office/drawing/2014/main" id="{9958423D-D15D-4EA6-A234-542834A4E4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3654640"/>
              </p:ext>
            </p:extLst>
          </p:nvPr>
        </p:nvGraphicFramePr>
        <p:xfrm>
          <a:off x="4699000" y="1171575"/>
          <a:ext cx="190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90440" imgH="330120" progId="Equation.DSMT4">
                  <p:embed/>
                </p:oleObj>
              </mc:Choice>
              <mc:Fallback>
                <p:oleObj name="Equation" r:id="rId11" imgW="190440" imgH="33012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000" y="1171575"/>
                        <a:ext cx="190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Graphing Quadratic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line of symmetry and vertex for the quadratic </a:t>
            </a:r>
          </a:p>
          <a:p>
            <a:endParaRPr lang="en-US" sz="500" dirty="0"/>
          </a:p>
          <a:p>
            <a:r>
              <a:rPr lang="en-US" dirty="0"/>
              <a:t>function 	                    Then graph the function, </a:t>
            </a:r>
          </a:p>
          <a:p>
            <a:endParaRPr lang="en-US" sz="500" dirty="0"/>
          </a:p>
          <a:p>
            <a:r>
              <a:rPr lang="en-US" dirty="0"/>
              <a:t>setting up a table of values for </a:t>
            </a:r>
            <a:r>
              <a:rPr lang="en-US" i="1" dirty="0"/>
              <a:t>x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dirty="0"/>
              <a:t> as an aid. Choose values of </a:t>
            </a:r>
            <a:r>
              <a:rPr lang="en-US" i="1" dirty="0"/>
              <a:t>x</a:t>
            </a:r>
            <a:r>
              <a:rPr lang="en-US" dirty="0"/>
              <a:t> on each side of the line of symmetry.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The line of symmetry is </a:t>
            </a:r>
            <a:r>
              <a:rPr lang="en-US" i="1" dirty="0"/>
              <a:t>	        </a:t>
            </a:r>
            <a:r>
              <a:rPr lang="en-US" dirty="0"/>
              <a:t>and the vertex is at </a:t>
            </a:r>
            <a:br>
              <a:rPr lang="en-US" dirty="0"/>
            </a:br>
            <a:endParaRPr lang="en-US" sz="500" dirty="0"/>
          </a:p>
          <a:p>
            <a:r>
              <a:rPr lang="en-US" dirty="0"/>
              <a:t>Note that the parabola opens downward since </a:t>
            </a:r>
            <a:r>
              <a:rPr lang="en-US" i="1" dirty="0"/>
              <a:t>a</a:t>
            </a:r>
            <a:r>
              <a:rPr lang="en-US" dirty="0"/>
              <a:t> is negative.</a:t>
            </a:r>
          </a:p>
        </p:txBody>
      </p:sp>
      <p:graphicFrame>
        <p:nvGraphicFramePr>
          <p:cNvPr id="120834" name="Object 2"/>
          <p:cNvGraphicFramePr>
            <a:graphicFrameLocks noChangeAspect="1"/>
          </p:cNvGraphicFramePr>
          <p:nvPr/>
        </p:nvGraphicFramePr>
        <p:xfrm>
          <a:off x="1805760" y="1629196"/>
          <a:ext cx="2120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20372" imgH="990462" progId="Equation.DSMT4">
                  <p:embed/>
                </p:oleObj>
              </mc:Choice>
              <mc:Fallback>
                <p:oleObj name="Equation" r:id="rId2" imgW="2120372" imgH="990462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5760" y="1629196"/>
                        <a:ext cx="2120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35" name="Object 3"/>
          <p:cNvGraphicFramePr>
            <a:graphicFrameLocks noChangeAspect="1"/>
          </p:cNvGraphicFramePr>
          <p:nvPr/>
        </p:nvGraphicFramePr>
        <p:xfrm>
          <a:off x="7696200" y="3777632"/>
          <a:ext cx="1066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66524" imgH="927077" progId="Equation.DSMT4">
                  <p:embed/>
                </p:oleObj>
              </mc:Choice>
              <mc:Fallback>
                <p:oleObj name="Equation" r:id="rId4" imgW="1066524" imgH="927077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3777632"/>
                        <a:ext cx="1066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36" name="Object 4"/>
          <p:cNvGraphicFramePr>
            <a:graphicFrameLocks noChangeAspect="1"/>
          </p:cNvGraphicFramePr>
          <p:nvPr/>
        </p:nvGraphicFramePr>
        <p:xfrm>
          <a:off x="3946525" y="3786188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87553" imgH="838292" progId="Equation.DSMT4">
                  <p:embed/>
                </p:oleObj>
              </mc:Choice>
              <mc:Fallback>
                <p:oleObj name="Equation" r:id="rId6" imgW="787553" imgH="838292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6525" y="3786188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Graphing Quadratic Functions (cont.)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85800" y="1110632"/>
          <a:ext cx="1676400" cy="485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003300" y="3429000"/>
          <a:ext cx="190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0592" imgH="558555" progId="Equation.DSMT4">
                  <p:embed/>
                </p:oleObj>
              </mc:Choice>
              <mc:Fallback>
                <p:oleObj name="Equation" r:id="rId2" imgW="190592" imgH="558555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3429000"/>
                        <a:ext cx="190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59" name="Object 3"/>
          <p:cNvGraphicFramePr>
            <a:graphicFrameLocks noChangeAspect="1"/>
          </p:cNvGraphicFramePr>
          <p:nvPr/>
        </p:nvGraphicFramePr>
        <p:xfrm>
          <a:off x="1735138" y="1516063"/>
          <a:ext cx="444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44247" imgH="558892" progId="Equation.DSMT4">
                  <p:embed/>
                </p:oleObj>
              </mc:Choice>
              <mc:Fallback>
                <p:oleObj name="Equation" r:id="rId4" imgW="444247" imgH="558892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5138" y="1516063"/>
                        <a:ext cx="444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0" name="Object 4"/>
          <p:cNvGraphicFramePr>
            <a:graphicFrameLocks noChangeAspect="1"/>
          </p:cNvGraphicFramePr>
          <p:nvPr/>
        </p:nvGraphicFramePr>
        <p:xfrm>
          <a:off x="1746250" y="2163763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55294" imgH="558555" progId="Equation.DSMT4">
                  <p:embed/>
                </p:oleObj>
              </mc:Choice>
              <mc:Fallback>
                <p:oleObj name="Equation" r:id="rId6" imgW="355294" imgH="558555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6250" y="2163763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1" name="Object 5"/>
          <p:cNvGraphicFramePr>
            <a:graphicFrameLocks noChangeAspect="1"/>
          </p:cNvGraphicFramePr>
          <p:nvPr/>
        </p:nvGraphicFramePr>
        <p:xfrm>
          <a:off x="1746250" y="2790825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55294" imgH="558555" progId="Equation.DSMT4">
                  <p:embed/>
                </p:oleObj>
              </mc:Choice>
              <mc:Fallback>
                <p:oleObj name="Equation" r:id="rId8" imgW="355294" imgH="558555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6250" y="2790825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2" name="Object 6"/>
          <p:cNvGraphicFramePr>
            <a:graphicFrameLocks noChangeAspect="1"/>
          </p:cNvGraphicFramePr>
          <p:nvPr/>
        </p:nvGraphicFramePr>
        <p:xfrm>
          <a:off x="1733550" y="4081463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55294" imgH="558555" progId="Equation.DSMT4">
                  <p:embed/>
                </p:oleObj>
              </mc:Choice>
              <mc:Fallback>
                <p:oleObj name="Equation" r:id="rId10" imgW="355294" imgH="558555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3550" y="4081463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1600409"/>
              </p:ext>
            </p:extLst>
          </p:nvPr>
        </p:nvGraphicFramePr>
        <p:xfrm>
          <a:off x="1749425" y="4735513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55320" imgH="558720" progId="Equation.DSMT4">
                  <p:embed/>
                </p:oleObj>
              </mc:Choice>
              <mc:Fallback>
                <p:oleObj name="Equation" r:id="rId12" imgW="355320" imgH="558720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9425" y="4735513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4" name="Object 8"/>
          <p:cNvGraphicFramePr>
            <a:graphicFrameLocks noChangeAspect="1"/>
          </p:cNvGraphicFramePr>
          <p:nvPr/>
        </p:nvGraphicFramePr>
        <p:xfrm>
          <a:off x="1701800" y="5365750"/>
          <a:ext cx="444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44247" imgH="558892" progId="Equation.DSMT4">
                  <p:embed/>
                </p:oleObj>
              </mc:Choice>
              <mc:Fallback>
                <p:oleObj name="Equation" r:id="rId14" imgW="444247" imgH="558892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1800" y="5365750"/>
                        <a:ext cx="444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88B4DD8E-CB9D-027F-FE7A-FEDF8A26AAB0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3810000" y="1193397"/>
            <a:ext cx="3886200" cy="393514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2131</TotalTime>
  <Words>444</Words>
  <Application>Microsoft Office PowerPoint</Application>
  <PresentationFormat>On-screen Show (4:3)</PresentationFormat>
  <Paragraphs>95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Symbol</vt:lpstr>
      <vt:lpstr>Office Theme</vt:lpstr>
      <vt:lpstr>Equation</vt:lpstr>
      <vt:lpstr>Section 16.6</vt:lpstr>
      <vt:lpstr>Definition: Quadratic Functions</vt:lpstr>
      <vt:lpstr>Example 1: Graphing Quadratic Functions</vt:lpstr>
      <vt:lpstr>Example 1: Graphing Quadratic Functions (cont.)</vt:lpstr>
      <vt:lpstr>Example 1: Graphing Quadratic Functions (cont.)</vt:lpstr>
      <vt:lpstr>Example 2: Graphing Quadratic Functions</vt:lpstr>
      <vt:lpstr>Example 2: Graphing Quadratic Functions (cont.)</vt:lpstr>
      <vt:lpstr>Example 3: Graphing Quadratic Functions</vt:lpstr>
      <vt:lpstr>Example 3: Graphing Quadratic Functions (cont.)</vt:lpstr>
      <vt:lpstr>Example 4: Graphing Quadratic Functions </vt:lpstr>
      <vt:lpstr>Example 4: Graphing Quadratic Functions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Barbara Miller</cp:lastModifiedBy>
  <cp:revision>469</cp:revision>
  <dcterms:created xsi:type="dcterms:W3CDTF">2013-04-26T14:43:13Z</dcterms:created>
  <dcterms:modified xsi:type="dcterms:W3CDTF">2023-06-23T17:21:25Z</dcterms:modified>
</cp:coreProperties>
</file>