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709" autoAdjust="0"/>
  </p:normalViewPr>
  <p:slideViewPr>
    <p:cSldViewPr>
      <p:cViewPr varScale="1">
        <p:scale>
          <a:sx n="106" d="100"/>
          <a:sy n="106" d="100"/>
        </p:scale>
        <p:origin x="126" y="1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10" Type="http://schemas.openxmlformats.org/officeDocument/2006/relationships/image" Target="../media/image51.png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52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736864"/>
              </p:ext>
            </p:extLst>
          </p:nvPr>
        </p:nvGraphicFramePr>
        <p:xfrm>
          <a:off x="1060450" y="1295400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DSMT4">
                  <p:embed/>
                </p:oleObj>
              </mc:Choice>
              <mc:Fallback>
                <p:oleObj name="Equation" r:id="rId2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295400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DSMT4">
                  <p:embed/>
                </p:oleObj>
              </mc:Choice>
              <mc:Fallback>
                <p:oleObj name="Equation" r:id="rId4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41600" imgH="952200" progId="Equation.DSMT4">
                  <p:embed/>
                </p:oleObj>
              </mc:Choice>
              <mc:Fallback>
                <p:oleObj name="Equation" r:id="rId6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398702"/>
              </p:ext>
            </p:extLst>
          </p:nvPr>
        </p:nvGraphicFramePr>
        <p:xfrm>
          <a:off x="3060700" y="43434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33160" progId="Equation.DSMT4">
                  <p:embed/>
                </p:oleObj>
              </mc:Choice>
              <mc:Fallback>
                <p:oleObj name="Equation" r:id="rId8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3434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371373"/>
              </p:ext>
            </p:extLst>
          </p:nvPr>
        </p:nvGraphicFramePr>
        <p:xfrm>
          <a:off x="3314812" y="50292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91960" progId="Equation.DSMT4">
                  <p:embed/>
                </p:oleObj>
              </mc:Choice>
              <mc:Fallback>
                <p:oleObj name="Equation" r:id="rId10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0292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71722"/>
              </p:ext>
            </p:extLst>
          </p:nvPr>
        </p:nvGraphicFramePr>
        <p:xfrm>
          <a:off x="3323916" y="5486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486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65539"/>
              </p:ext>
            </p:extLst>
          </p:nvPr>
        </p:nvGraphicFramePr>
        <p:xfrm>
          <a:off x="2514600" y="318516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380880" progId="Equation.DSMT4">
                  <p:embed/>
                </p:oleObj>
              </mc:Choice>
              <mc:Fallback>
                <p:oleObj name="Equation" r:id="rId2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8516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341367"/>
              </p:ext>
            </p:extLst>
          </p:nvPr>
        </p:nvGraphicFramePr>
        <p:xfrm>
          <a:off x="1447800" y="38862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1168200" progId="Equation.DSMT4">
                  <p:embed/>
                </p:oleObj>
              </mc:Choice>
              <mc:Fallback>
                <p:oleObj name="Equation" r:id="rId4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82266"/>
              </p:ext>
            </p:extLst>
          </p:nvPr>
        </p:nvGraphicFramePr>
        <p:xfrm>
          <a:off x="1675616" y="51054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914400" progId="Equation.DSMT4">
                  <p:embed/>
                </p:oleObj>
              </mc:Choice>
              <mc:Fallback>
                <p:oleObj name="Equation" r:id="rId6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616" y="51054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288980"/>
              </p:ext>
            </p:extLst>
          </p:nvPr>
        </p:nvGraphicFramePr>
        <p:xfrm>
          <a:off x="3733016" y="5105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016" y="5105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57189"/>
              </p:ext>
            </p:extLst>
          </p:nvPr>
        </p:nvGraphicFramePr>
        <p:xfrm>
          <a:off x="5714216" y="52705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16" y="52705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D2322F-5D24-2E36-547C-67B38E0F2A2F}"/>
              </a:ext>
            </a:extLst>
          </p:cNvPr>
          <p:cNvSpPr/>
          <p:nvPr/>
        </p:nvSpPr>
        <p:spPr>
          <a:xfrm>
            <a:off x="5866616" y="4270345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622080" progId="Equation.DSMT4">
                  <p:embed/>
                </p:oleObj>
              </mc:Choice>
              <mc:Fallback>
                <p:oleObj name="Equation" r:id="rId2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622080" progId="Equation.DSMT4">
                  <p:embed/>
                </p:oleObj>
              </mc:Choice>
              <mc:Fallback>
                <p:oleObj name="Equation" r:id="rId4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69800" progId="Equation.DSMT4">
                  <p:embed/>
                </p:oleObj>
              </mc:Choice>
              <mc:Fallback>
                <p:oleObj name="Equation" r:id="rId6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69800" progId="Equation.DSMT4">
                  <p:embed/>
                </p:oleObj>
              </mc:Choice>
              <mc:Fallback>
                <p:oleObj name="Equation" r:id="rId8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E59031A-1C26-82A9-A64F-53113A557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600" y="2167587"/>
            <a:ext cx="4267796" cy="3410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44240" progId="Equation.DSMT4">
                  <p:embed/>
                </p:oleObj>
              </mc:Choice>
              <mc:Fallback>
                <p:oleObj name="Equation" r:id="rId2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44240" progId="Equation.DSMT4">
                  <p:embed/>
                </p:oleObj>
              </mc:Choice>
              <mc:Fallback>
                <p:oleObj name="Equation" r:id="rId4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444819"/>
              </p:ext>
            </p:extLst>
          </p:nvPr>
        </p:nvGraphicFramePr>
        <p:xfrm>
          <a:off x="901700" y="3198813"/>
          <a:ext cx="2959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888840" progId="Equation.DSMT4">
                  <p:embed/>
                </p:oleObj>
              </mc:Choice>
              <mc:Fallback>
                <p:oleObj name="Equation" r:id="rId5" imgW="295884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198813"/>
                        <a:ext cx="2959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990360" progId="Equation.DSMT4">
                  <p:embed/>
                </p:oleObj>
              </mc:Choice>
              <mc:Fallback>
                <p:oleObj name="Equation" r:id="rId7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838080" progId="Equation.DSMT4">
                  <p:embed/>
                </p:oleObj>
              </mc:Choice>
              <mc:Fallback>
                <p:oleObj name="Equation" r:id="rId11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927000" progId="Equation.DSMT4">
                  <p:embed/>
                </p:oleObj>
              </mc:Choice>
              <mc:Fallback>
                <p:oleObj name="Equation" r:id="rId2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533160" progId="Equation.DSMT4">
                  <p:embed/>
                </p:oleObj>
              </mc:Choice>
              <mc:Fallback>
                <p:oleObj name="Equation" r:id="rId6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80411"/>
              </p:ext>
            </p:extLst>
          </p:nvPr>
        </p:nvGraphicFramePr>
        <p:xfrm>
          <a:off x="2514600" y="34290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1168200" progId="Equation.DSMT4">
                  <p:embed/>
                </p:oleObj>
              </mc:Choice>
              <mc:Fallback>
                <p:oleObj name="Equation" r:id="rId10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914400" progId="Equation.DSMT4">
                  <p:embed/>
                </p:oleObj>
              </mc:Choice>
              <mc:Fallback>
                <p:oleObj name="Equation" r:id="rId12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8480" imgH="838080" progId="Equation.DSMT4">
                  <p:embed/>
                </p:oleObj>
              </mc:Choice>
              <mc:Fallback>
                <p:oleObj name="Equation" r:id="rId14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discriminant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685800" progId="Equation.DSMT4">
                  <p:embed/>
                </p:oleObj>
              </mc:Choice>
              <mc:Fallback>
                <p:oleObj name="Equation" r:id="rId2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DCF21EF-B192-22DA-C62C-4CFC029FD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3748" y="2312794"/>
            <a:ext cx="3715268" cy="3515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Minimum 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65237"/>
              </p:ext>
            </p:extLst>
          </p:nvPr>
        </p:nvGraphicFramePr>
        <p:xfrm>
          <a:off x="1143000" y="1280160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533160" progId="Equation.DSMT4">
                  <p:embed/>
                </p:oleObj>
              </mc:Choice>
              <mc:Fallback>
                <p:oleObj name="Equation" r:id="rId2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80160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69800" progId="Equation.DSMT4">
                  <p:embed/>
                </p:oleObj>
              </mc:Choice>
              <mc:Fallback>
                <p:oleObj name="Equation" r:id="rId2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380880" progId="Equation.DSMT4">
                  <p:embed/>
                </p:oleObj>
              </mc:Choice>
              <mc:Fallback>
                <p:oleObj name="Equation" r:id="rId4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seconds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feet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838080" progId="Equation.DSMT4">
                  <p:embed/>
                </p:oleObj>
              </mc:Choice>
              <mc:Fallback>
                <p:oleObj name="Equation" r:id="rId2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06488"/>
              </p:ext>
            </p:extLst>
          </p:nvPr>
        </p:nvGraphicFramePr>
        <p:xfrm>
          <a:off x="2819400" y="2819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380880" progId="Equation.DSMT4">
                  <p:embed/>
                </p:oleObj>
              </mc:Choice>
              <mc:Fallback>
                <p:oleObj name="Equation" r:id="rId4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19645"/>
              </p:ext>
            </p:extLst>
          </p:nvPr>
        </p:nvGraphicFramePr>
        <p:xfrm>
          <a:off x="3086100" y="32766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533160" progId="Equation.DSMT4">
                  <p:embed/>
                </p:oleObj>
              </mc:Choice>
              <mc:Fallback>
                <p:oleObj name="Equation" r:id="rId6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2766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677510"/>
              </p:ext>
            </p:extLst>
          </p:nvPr>
        </p:nvGraphicFramePr>
        <p:xfrm>
          <a:off x="3097676" y="38862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06080" progId="Equation.DSMT4">
                  <p:embed/>
                </p:oleObj>
              </mc:Choice>
              <mc:Fallback>
                <p:oleObj name="Equation" r:id="rId8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8862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444240" progId="Equation.DSMT4">
                  <p:embed/>
                </p:oleObj>
              </mc:Choice>
              <mc:Fallback>
                <p:oleObj name="Equation" r:id="rId2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776765"/>
              </p:ext>
            </p:extLst>
          </p:nvPr>
        </p:nvGraphicFramePr>
        <p:xfrm>
          <a:off x="482600" y="32004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444240" progId="Equation.DSMT4">
                  <p:embed/>
                </p:oleObj>
              </mc:Choice>
              <mc:Fallback>
                <p:oleObj name="Equation" r:id="rId4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004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11400" imgH="571320" progId="Equation.DSMT4">
                  <p:embed/>
                </p:oleObj>
              </mc:Choice>
              <mc:Fallback>
                <p:oleObj name="Equation" r:id="rId6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2514"/>
              </p:ext>
            </p:extLst>
          </p:nvPr>
        </p:nvGraphicFramePr>
        <p:xfrm>
          <a:off x="430367" y="47625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571320" progId="Equation.DSMT4">
                  <p:embed/>
                </p:oleObj>
              </mc:Choice>
              <mc:Fallback>
                <p:oleObj name="Equation" r:id="rId8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7625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90029"/>
              </p:ext>
            </p:extLst>
          </p:nvPr>
        </p:nvGraphicFramePr>
        <p:xfrm>
          <a:off x="457200" y="54102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33160" progId="Equation.DSMT4">
                  <p:embed/>
                </p:oleObj>
              </mc:Choice>
              <mc:Fallback>
                <p:oleObj name="Equation" r:id="rId10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102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18195"/>
              </p:ext>
            </p:extLst>
          </p:nvPr>
        </p:nvGraphicFramePr>
        <p:xfrm>
          <a:off x="4427538" y="5588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588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667980"/>
              </p:ext>
            </p:extLst>
          </p:nvPr>
        </p:nvGraphicFramePr>
        <p:xfrm>
          <a:off x="4462463" y="48006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0" imgH="406080" progId="Equation.DSMT4">
                  <p:embed/>
                </p:oleObj>
              </mc:Choice>
              <mc:Fallback>
                <p:oleObj name="Equation" r:id="rId14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8006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88985"/>
              </p:ext>
            </p:extLst>
          </p:nvPr>
        </p:nvGraphicFramePr>
        <p:xfrm>
          <a:off x="4446124" y="32766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82600" imgH="317160" progId="Equation.DSMT4">
                  <p:embed/>
                </p:oleObj>
              </mc:Choice>
              <mc:Fallback>
                <p:oleObj name="Equation" r:id="rId16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2766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109469"/>
              </p:ext>
            </p:extLst>
          </p:nvPr>
        </p:nvGraphicFramePr>
        <p:xfrm>
          <a:off x="4440238" y="3657600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73240" imgH="1028520" progId="Equation.DSMT4">
                  <p:embed/>
                </p:oleObj>
              </mc:Choice>
              <mc:Fallback>
                <p:oleObj name="Equation" r:id="rId18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657600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represent the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represent the length of the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219754"/>
              </p:ext>
            </p:extLst>
          </p:nvPr>
        </p:nvGraphicFramePr>
        <p:xfrm>
          <a:off x="533400" y="391573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573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664874"/>
              </p:ext>
            </p:extLst>
          </p:nvPr>
        </p:nvGraphicFramePr>
        <p:xfrm>
          <a:off x="3003550" y="492252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92252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533160" progId="Equation.DSMT4">
                  <p:embed/>
                </p:oleObj>
              </mc:Choice>
              <mc:Fallback>
                <p:oleObj name="Equation" r:id="rId2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33160" progId="Equation.DSMT4">
                  <p:embed/>
                </p:oleObj>
              </mc:Choice>
              <mc:Fallback>
                <p:oleObj name="Equation" r:id="rId4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444240" progId="Equation.DSMT4">
                  <p:embed/>
                </p:oleObj>
              </mc:Choice>
              <mc:Fallback>
                <p:oleObj name="Equation" r:id="rId6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91960" progId="Equation.DSMT4">
                  <p:embed/>
                </p:oleObj>
              </mc:Choice>
              <mc:Fallback>
                <p:oleObj name="Equation" r:id="rId8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52072"/>
              </p:ext>
            </p:extLst>
          </p:nvPr>
        </p:nvGraphicFramePr>
        <p:xfrm>
          <a:off x="2806700" y="198120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533160" progId="Equation.DSMT4">
                  <p:embed/>
                </p:oleObj>
              </mc:Choice>
              <mc:Fallback>
                <p:oleObj name="Equation" r:id="rId2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98120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 Note that the </a:t>
            </a:r>
            <a:r>
              <a:rPr lang="en-US" sz="2400" i="1" dirty="0"/>
              <a:t>y</a:t>
            </a:r>
            <a:r>
              <a:rPr lang="en-US" sz="2400" dirty="0"/>
              <a:t>-intercept lies outside of the </a:t>
            </a:r>
            <a:br>
              <a:rPr lang="en-US" sz="2400" dirty="0"/>
            </a:br>
            <a:r>
              <a:rPr lang="en-US" sz="2400" dirty="0"/>
              <a:t>given grid.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6312" y="2209800"/>
            <a:ext cx="3739488" cy="373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444240" progId="Equation.DSMT4">
                  <p:embed/>
                </p:oleObj>
              </mc:Choice>
              <mc:Fallback>
                <p:oleObj name="Equation" r:id="rId2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444240" progId="Equation.DSMT4">
                  <p:embed/>
                </p:oleObj>
              </mc:Choice>
              <mc:Fallback>
                <p:oleObj name="Equation" r:id="rId4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317160" progId="Equation.DSMT4">
                  <p:embed/>
                </p:oleObj>
              </mc:Choice>
              <mc:Fallback>
                <p:oleObj name="Equation" r:id="rId6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040" imgH="571320" progId="Equation.DSMT4">
                  <p:embed/>
                </p:oleObj>
              </mc:Choice>
              <mc:Fallback>
                <p:oleObj name="Equation" r:id="rId8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317160" progId="Equation.DSMT4">
                  <p:embed/>
                </p:oleObj>
              </mc:Choice>
              <mc:Fallback>
                <p:oleObj name="Equation" r:id="rId10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08360" imgH="571320" progId="Equation.DSMT4">
                  <p:embed/>
                </p:oleObj>
              </mc:Choice>
              <mc:Fallback>
                <p:oleObj name="Equation" r:id="rId12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256172"/>
              </p:ext>
            </p:extLst>
          </p:nvPr>
        </p:nvGraphicFramePr>
        <p:xfrm>
          <a:off x="4381753" y="4044950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86120" imgH="634680" progId="Equation.DSMT4">
                  <p:embed/>
                </p:oleObj>
              </mc:Choice>
              <mc:Fallback>
                <p:oleObj name="Equation" r:id="rId14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753" y="4044950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48040" imgH="571320" progId="Equation.DSMT4">
                  <p:embed/>
                </p:oleObj>
              </mc:Choice>
              <mc:Fallback>
                <p:oleObj name="Equation" r:id="rId16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05040" imgH="380880" progId="Equation.DSMT4">
                  <p:embed/>
                </p:oleObj>
              </mc:Choice>
              <mc:Fallback>
                <p:oleObj name="Equation" r:id="rId18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76440" imgH="533160" progId="Equation.DSMT4">
                  <p:embed/>
                </p:oleObj>
              </mc:Choice>
              <mc:Fallback>
                <p:oleObj name="Equation" r:id="rId20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291960" progId="Equation.DSMT4">
                  <p:embed/>
                </p:oleObj>
              </mc:Choice>
              <mc:Fallback>
                <p:oleObj name="Equation" r:id="rId22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33160" progId="Equation.DSMT4">
                  <p:embed/>
                </p:oleObj>
              </mc:Choice>
              <mc:Fallback>
                <p:oleObj name="Equation" r:id="rId2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533160" progId="Equation.DSMT4">
                  <p:embed/>
                </p:oleObj>
              </mc:Choice>
              <mc:Fallback>
                <p:oleObj name="Equation" r:id="rId4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533160" progId="Equation.DSMT4">
                  <p:embed/>
                </p:oleObj>
              </mc:Choice>
              <mc:Fallback>
                <p:oleObj name="Equation" r:id="rId6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444240" progId="Equation.DSMT4">
                  <p:embed/>
                </p:oleObj>
              </mc:Choice>
              <mc:Fallback>
                <p:oleObj name="Equation" r:id="rId8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279360" progId="Equation.DSMT4">
                  <p:embed/>
                </p:oleObj>
              </mc:Choice>
              <mc:Fallback>
                <p:oleObj name="Equation" r:id="rId10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025428"/>
              </p:ext>
            </p:extLst>
          </p:nvPr>
        </p:nvGraphicFramePr>
        <p:xfrm>
          <a:off x="2281238" y="289560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533160" progId="Equation.DSMT4">
                  <p:embed/>
                </p:oleObj>
              </mc:Choice>
              <mc:Fallback>
                <p:oleObj name="Equation" r:id="rId2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89560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86312"/>
              </p:ext>
            </p:extLst>
          </p:nvPr>
        </p:nvGraphicFramePr>
        <p:xfrm>
          <a:off x="5473700" y="301625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91960" progId="Equation.DSMT4">
                  <p:embed/>
                </p:oleObj>
              </mc:Choice>
              <mc:Fallback>
                <p:oleObj name="Equation" r:id="rId4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01625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B992A-84B4-492B-38E4-92C80F7F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905000"/>
            <a:ext cx="4222714" cy="388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1329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Equation</vt:lpstr>
      <vt:lpstr>MathType 6.0 Equation</vt:lpstr>
      <vt:lpstr>Section 16.7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</vt:lpstr>
      <vt:lpstr>Example 4: Graphing Quadratic Functions of the Form y = ax2 + bx + c (cont.)</vt:lpstr>
      <vt:lpstr>Example 4: Graphing Quadratic Functions of the Form y = ax2 + bx + c (cont.)</vt:lpstr>
      <vt:lpstr>Definition: Minimum and Maximum Values </vt:lpstr>
      <vt:lpstr>Example 5: Application: Finding Minimum and Maximum Values</vt:lpstr>
      <vt:lpstr>Example 5: Application: Finding Minimum and Maximum Values (cont.)</vt:lpstr>
      <vt:lpstr>Example 6: Application: Finding Minimum and Maximum Values</vt:lpstr>
      <vt:lpstr>Example 6: Application: Finding Minimum and Maximum Values (cont.)</vt:lpstr>
      <vt:lpstr>Example 6: Application: Finding Minimum and Maximum Values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408</cp:revision>
  <dcterms:created xsi:type="dcterms:W3CDTF">2013-04-26T14:43:13Z</dcterms:created>
  <dcterms:modified xsi:type="dcterms:W3CDTF">2023-06-23T18:09:44Z</dcterms:modified>
</cp:coreProperties>
</file>