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1" r:id="rId3"/>
    <p:sldId id="285" r:id="rId4"/>
    <p:sldId id="286" r:id="rId5"/>
    <p:sldId id="287" r:id="rId6"/>
    <p:sldId id="263" r:id="rId7"/>
    <p:sldId id="265" r:id="rId8"/>
    <p:sldId id="264" r:id="rId9"/>
    <p:sldId id="262" r:id="rId10"/>
    <p:sldId id="266" r:id="rId11"/>
    <p:sldId id="28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1CAC04"/>
    <a:srgbClr val="FF33CC"/>
    <a:srgbClr val="9900FF"/>
    <a:srgbClr val="008000"/>
    <a:srgbClr val="000000"/>
    <a:srgbClr val="000099"/>
    <a:srgbClr val="0000FF"/>
    <a:srgbClr val="007E7E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8F894-6428-4D12-AB49-131DD0FC4CD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550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8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Exponential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97730"/>
          </a:xfrm>
        </p:spPr>
        <p:txBody>
          <a:bodyPr/>
          <a:lstStyle/>
          <a:p>
            <a:r>
              <a:rPr lang="en-US" dirty="0"/>
              <a:t>A scientist has </a:t>
            </a:r>
            <a:r>
              <a:rPr lang="en-US" dirty="0">
                <a:solidFill>
                  <a:srgbClr val="0000FF"/>
                </a:solidFill>
              </a:rPr>
              <a:t>10,000</a:t>
            </a:r>
            <a:r>
              <a:rPr lang="en-US" dirty="0"/>
              <a:t> bacteria present when </a:t>
            </a:r>
            <a:r>
              <a:rPr lang="en-US" i="1" dirty="0">
                <a:solidFill>
                  <a:srgbClr val="0000FF"/>
                </a:solidFill>
              </a:rPr>
              <a:t>t </a:t>
            </a:r>
            <a:r>
              <a:rPr lang="en-US" dirty="0">
                <a:solidFill>
                  <a:srgbClr val="0000FF"/>
                </a:solidFill>
              </a:rPr>
              <a:t>= 0</a:t>
            </a:r>
            <a:r>
              <a:rPr lang="en-US" dirty="0"/>
              <a:t>. She knows the bacteria grow according to the function </a:t>
            </a:r>
            <a:br>
              <a:rPr lang="en-US" dirty="0"/>
            </a:br>
            <a:r>
              <a:rPr lang="en-US" dirty="0"/>
              <a:t>                     where </a:t>
            </a:r>
            <a:r>
              <a:rPr lang="en-US" i="1" dirty="0"/>
              <a:t>t</a:t>
            </a:r>
            <a:r>
              <a:rPr lang="en-US" dirty="0"/>
              <a:t> is measured in hours. How many bacteria will be present at the end of one day?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99"/>
                </a:solidFill>
              </a:rPr>
              <a:t>t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FF33CC"/>
                </a:solidFill>
              </a:rPr>
              <a:t>24</a:t>
            </a:r>
            <a:r>
              <a:rPr lang="en-US" dirty="0">
                <a:solidFill>
                  <a:srgbClr val="000099"/>
                </a:solidFill>
              </a:rPr>
              <a:t> hours</a:t>
            </a:r>
            <a:r>
              <a:rPr lang="en-US" dirty="0"/>
              <a:t>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baseline="-25000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CC00"/>
                </a:solidFill>
              </a:rPr>
              <a:t>10,000</a:t>
            </a:r>
            <a:r>
              <a:rPr lang="en-US" dirty="0"/>
              <a:t> into the function.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Application: Calculating Bacterial Growth</a:t>
            </a: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542278" y="2183166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469800" progId="Equation.DSMT4">
                  <p:embed/>
                </p:oleObj>
              </mc:Choice>
              <mc:Fallback>
                <p:oleObj name="Equation" r:id="rId2" imgW="16509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183166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209974"/>
              </p:ext>
            </p:extLst>
          </p:nvPr>
        </p:nvGraphicFramePr>
        <p:xfrm>
          <a:off x="1090613" y="44196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482400" progId="Equation.DSMT4">
                  <p:embed/>
                </p:oleObj>
              </mc:Choice>
              <mc:Fallback>
                <p:oleObj name="Equation" r:id="rId4" imgW="24634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44196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048724"/>
              </p:ext>
            </p:extLst>
          </p:nvPr>
        </p:nvGraphicFramePr>
        <p:xfrm>
          <a:off x="3598863" y="4460875"/>
          <a:ext cx="1828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419040" progId="Equation.DSMT4">
                  <p:embed/>
                </p:oleObj>
              </mc:Choice>
              <mc:Fallback>
                <p:oleObj name="Equation" r:id="rId6" imgW="18288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3" y="4460875"/>
                        <a:ext cx="1828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248076"/>
              </p:ext>
            </p:extLst>
          </p:nvPr>
        </p:nvGraphicFramePr>
        <p:xfrm>
          <a:off x="1336088" y="5046956"/>
          <a:ext cx="2286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0" imgH="469800" progId="Equation.DSMT4">
                  <p:embed/>
                </p:oleObj>
              </mc:Choice>
              <mc:Fallback>
                <p:oleObj name="Equation" r:id="rId8" imgW="2286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5046956"/>
                        <a:ext cx="2286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327715"/>
              </p:ext>
            </p:extLst>
          </p:nvPr>
        </p:nvGraphicFramePr>
        <p:xfrm>
          <a:off x="3619500" y="5132034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8480" imgH="330120" progId="Equation.DSMT4">
                  <p:embed/>
                </p:oleObj>
              </mc:Choice>
              <mc:Fallback>
                <p:oleObj name="Equation" r:id="rId10" imgW="19684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5132034"/>
                        <a:ext cx="196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828843"/>
              </p:ext>
            </p:extLst>
          </p:nvPr>
        </p:nvGraphicFramePr>
        <p:xfrm>
          <a:off x="5600700" y="5038078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380880" progId="Equation.DSMT4">
                  <p:embed/>
                </p:oleObj>
              </mc:Choice>
              <mc:Fallback>
                <p:oleObj name="Equation" r:id="rId12" imgW="1866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5038078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486400"/>
            <a:ext cx="8372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At the end of one day, there will be </a:t>
            </a:r>
            <a:r>
              <a:rPr lang="en-US" sz="2800" dirty="0">
                <a:solidFill>
                  <a:srgbClr val="FF0000"/>
                </a:solidFill>
              </a:rPr>
              <a:t>40,960,000</a:t>
            </a:r>
            <a:r>
              <a:rPr lang="en-US" sz="2800" dirty="0"/>
              <a:t> bacteria.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Calculators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95400"/>
            <a:ext cx="8229600" cy="3520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Calculating Bacterial Growth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could also use your calculator to calculate the result by entering the numbers as shown in the following display. Press             to get the result. </a:t>
            </a:r>
            <a:endParaRPr lang="en-US" sz="2800" b="1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40982" y="2667000"/>
            <a:ext cx="93581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429000"/>
            <a:ext cx="3200400" cy="113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2731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formula for exponential growth,                 to determine the exponential function that fits the following information: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5000</a:t>
            </a:r>
            <a:r>
              <a:rPr lang="en-US" dirty="0"/>
              <a:t> bacteria with </a:t>
            </a:r>
            <a:r>
              <a:rPr lang="en-US" dirty="0">
                <a:solidFill>
                  <a:srgbClr val="0000FF"/>
                </a:solidFill>
              </a:rPr>
              <a:t>135,000</a:t>
            </a:r>
            <a:r>
              <a:rPr lang="en-US" dirty="0"/>
              <a:t> bacteria present after 3 days.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               where </a:t>
            </a:r>
            <a:r>
              <a:rPr lang="en-US" i="1" dirty="0"/>
              <a:t>t</a:t>
            </a:r>
            <a:r>
              <a:rPr lang="en-US" dirty="0"/>
              <a:t> is measured in days. Substitute 135,000 for </a:t>
            </a:r>
            <a:r>
              <a:rPr lang="en-US" i="1" dirty="0"/>
              <a:t>y</a:t>
            </a:r>
            <a:r>
              <a:rPr lang="en-US" dirty="0"/>
              <a:t>, 3 for </a:t>
            </a:r>
            <a:r>
              <a:rPr lang="en-US" i="1" dirty="0"/>
              <a:t>t</a:t>
            </a:r>
            <a:r>
              <a:rPr lang="en-US" dirty="0"/>
              <a:t>, and 5000 for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 , then solve for </a:t>
            </a:r>
            <a:r>
              <a:rPr lang="en-US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6422378" y="1295400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69800" progId="Equation.DSMT4">
                  <p:embed/>
                </p:oleObj>
              </mc:Choice>
              <mc:Fallback>
                <p:oleObj name="Equation" r:id="rId2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2378" y="1295400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1204913" y="364013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469800" progId="Equation.DSMT4">
                  <p:embed/>
                </p:oleObj>
              </mc:Choice>
              <mc:Fallback>
                <p:oleObj name="Equation" r:id="rId4" imgW="1117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64013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7790" y="4206240"/>
            <a:ext cx="8229600" cy="670560"/>
          </a:xfrm>
        </p:spPr>
        <p:txBody>
          <a:bodyPr/>
          <a:lstStyle/>
          <a:p>
            <a:r>
              <a:rPr lang="en-US" dirty="0"/>
              <a:t>The function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Calculating Bacterial Growth (cont.)</a:t>
            </a: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185178"/>
              </p:ext>
            </p:extLst>
          </p:nvPr>
        </p:nvGraphicFramePr>
        <p:xfrm>
          <a:off x="2872668" y="4232874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44240" progId="Equation.DSMT4">
                  <p:embed/>
                </p:oleObj>
              </mc:Choice>
              <mc:Fallback>
                <p:oleObj name="Equation" r:id="rId2" imgW="17398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2668" y="4232874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800105"/>
              </p:ext>
            </p:extLst>
          </p:nvPr>
        </p:nvGraphicFramePr>
        <p:xfrm>
          <a:off x="3302000" y="1515169"/>
          <a:ext cx="254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419040" progId="Equation.DSMT4">
                  <p:embed/>
                </p:oleObj>
              </mc:Choice>
              <mc:Fallback>
                <p:oleObj name="Equation" r:id="rId4" imgW="25398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515169"/>
                        <a:ext cx="254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812157"/>
              </p:ext>
            </p:extLst>
          </p:nvPr>
        </p:nvGraphicFramePr>
        <p:xfrm>
          <a:off x="4135024" y="2166691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380880" progId="Equation.DSMT4">
                  <p:embed/>
                </p:oleObj>
              </mc:Choice>
              <mc:Fallback>
                <p:oleObj name="Equation" r:id="rId6" imgW="1002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024" y="2166691"/>
                        <a:ext cx="100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159464"/>
              </p:ext>
            </p:extLst>
          </p:nvPr>
        </p:nvGraphicFramePr>
        <p:xfrm>
          <a:off x="3614324" y="2780101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672840" progId="Equation.DSMT4">
                  <p:embed/>
                </p:oleObj>
              </mc:Choice>
              <mc:Fallback>
                <p:oleObj name="Equation" r:id="rId8" imgW="204444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324" y="2780101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797548"/>
              </p:ext>
            </p:extLst>
          </p:nvPr>
        </p:nvGraphicFramePr>
        <p:xfrm>
          <a:off x="4330640" y="3642407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304560" progId="Equation.DSMT4">
                  <p:embed/>
                </p:oleObj>
              </mc:Choice>
              <mc:Fallback>
                <p:oleObj name="Equation" r:id="rId10" imgW="7236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640" y="3642407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Compound interest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on a principal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(in decimal form)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that is compounded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times per year can be calculated using the following formula,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Compound Interest 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966222"/>
              </p:ext>
            </p:extLst>
          </p:nvPr>
        </p:nvGraphicFramePr>
        <p:xfrm>
          <a:off x="3505200" y="3505200"/>
          <a:ext cx="203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1002960" progId="Equation.DSMT4">
                  <p:embed/>
                </p:oleObj>
              </mc:Choice>
              <mc:Fallback>
                <p:oleObj name="Equation" r:id="rId2" imgW="203184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05200"/>
                        <a:ext cx="203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/>
              <a:t>P </a:t>
            </a:r>
            <a:r>
              <a:rPr lang="en-US" dirty="0"/>
              <a:t>dollars are invested at a rate of interest </a:t>
            </a:r>
            <a:r>
              <a:rPr lang="en-US" i="1" dirty="0"/>
              <a:t>r</a:t>
            </a:r>
            <a:r>
              <a:rPr lang="en-US" dirty="0"/>
              <a:t> (in decimal form) compounded annually (once a year, </a:t>
            </a:r>
            <a:br>
              <a:rPr lang="en-US" dirty="0"/>
            </a:br>
            <a:r>
              <a:rPr lang="en-US" i="1" dirty="0"/>
              <a:t>n</a:t>
            </a:r>
            <a:r>
              <a:rPr lang="en-US" dirty="0"/>
              <a:t> = 1) for </a:t>
            </a:r>
            <a:r>
              <a:rPr lang="en-US" i="1" dirty="0"/>
              <a:t>t</a:t>
            </a:r>
            <a:r>
              <a:rPr lang="en-US" dirty="0"/>
              <a:t> years, the formula for the amount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becomes                                                Find the value of </a:t>
            </a:r>
          </a:p>
          <a:p>
            <a:pPr>
              <a:spcBef>
                <a:spcPts val="1200"/>
              </a:spcBef>
            </a:pPr>
            <a:r>
              <a:rPr lang="en-US" dirty="0"/>
              <a:t>$1000 invested at </a:t>
            </a:r>
            <a:r>
              <a:rPr lang="en-US" i="1" dirty="0"/>
              <a:t>r</a:t>
            </a:r>
            <a:r>
              <a:rPr lang="en-US" dirty="0"/>
              <a:t> = 6% = 0.06 for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248094"/>
              </p:ext>
            </p:extLst>
          </p:nvPr>
        </p:nvGraphicFramePr>
        <p:xfrm>
          <a:off x="1944688" y="2490788"/>
          <a:ext cx="3670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70200" imgH="1002960" progId="Equation.DSMT4">
                  <p:embed/>
                </p:oleObj>
              </mc:Choice>
              <mc:Fallback>
                <p:oleObj name="Equation" r:id="rId2" imgW="367020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2490788"/>
                        <a:ext cx="3670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1051560"/>
          </a:xfrm>
        </p:spPr>
        <p:txBody>
          <a:bodyPr>
            <a:normAutofit/>
          </a:bodyPr>
          <a:lstStyle/>
          <a:p>
            <a:r>
              <a:rPr lang="en-US" dirty="0"/>
              <a:t>The account will have </a:t>
            </a:r>
            <a:r>
              <a:rPr lang="en-US" dirty="0">
                <a:solidFill>
                  <a:srgbClr val="FF0000"/>
                </a:solidFill>
              </a:rPr>
              <a:t>$1191.02</a:t>
            </a:r>
            <a:r>
              <a:rPr lang="en-US" dirty="0"/>
              <a:t> invested in it after 3 years.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Application: Calculating Compound Interest (cont.)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444469"/>
              </p:ext>
            </p:extLst>
          </p:nvPr>
        </p:nvGraphicFramePr>
        <p:xfrm>
          <a:off x="2514600" y="2057400"/>
          <a:ext cx="2743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533160" progId="Equation.DSMT4">
                  <p:embed/>
                </p:oleObj>
              </mc:Choice>
              <mc:Fallback>
                <p:oleObj name="Equation" r:id="rId2" imgW="2743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057400"/>
                        <a:ext cx="2743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386233"/>
              </p:ext>
            </p:extLst>
          </p:nvPr>
        </p:nvGraphicFramePr>
        <p:xfrm>
          <a:off x="2819400" y="2604734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533160" progId="Equation.DSMT4">
                  <p:embed/>
                </p:oleObj>
              </mc:Choice>
              <mc:Fallback>
                <p:oleObj name="Equation" r:id="rId4" imgW="19810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04734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06629"/>
              </p:ext>
            </p:extLst>
          </p:nvPr>
        </p:nvGraphicFramePr>
        <p:xfrm>
          <a:off x="2819400" y="3263900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469800" progId="Equation.DSMT4">
                  <p:embed/>
                </p:oleObj>
              </mc:Choice>
              <mc:Fallback>
                <p:oleObj name="Equation" r:id="rId6" imgW="2590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63900"/>
                        <a:ext cx="259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273242"/>
              </p:ext>
            </p:extLst>
          </p:nvPr>
        </p:nvGraphicFramePr>
        <p:xfrm>
          <a:off x="5450888" y="33223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291960" progId="Equation.DSMT4">
                  <p:embed/>
                </p:oleObj>
              </mc:Choice>
              <mc:Fallback>
                <p:oleObj name="Equation" r:id="rId8" imgW="1434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888" y="33223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03EEB0A-A673-E696-D4A3-D45A980BF7D1}"/>
              </a:ext>
            </a:extLst>
          </p:cNvPr>
          <p:cNvSpPr txBox="1"/>
          <p:nvPr/>
        </p:nvSpPr>
        <p:spPr>
          <a:xfrm>
            <a:off x="457200" y="1116659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We have </a:t>
            </a:r>
            <a:r>
              <a:rPr lang="en-US" sz="2800" i="1" dirty="0"/>
              <a:t>P </a:t>
            </a:r>
            <a:r>
              <a:rPr lang="en-US" sz="2800" dirty="0"/>
              <a:t>= 1000, </a:t>
            </a:r>
            <a:r>
              <a:rPr lang="en-US" sz="2800" i="1" dirty="0"/>
              <a:t>r</a:t>
            </a:r>
            <a:r>
              <a:rPr lang="en-US" sz="2800" dirty="0"/>
              <a:t> = 0.06, and </a:t>
            </a:r>
            <a:r>
              <a:rPr lang="en-US" sz="2800" i="1" dirty="0"/>
              <a:t>t</a:t>
            </a:r>
            <a:r>
              <a:rPr lang="en-US" sz="2800" dirty="0"/>
              <a:t> =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be the value of a principal investment of </a:t>
            </a:r>
            <a:r>
              <a:rPr lang="en-US" dirty="0">
                <a:solidFill>
                  <a:srgbClr val="0000FF"/>
                </a:solidFill>
              </a:rPr>
              <a:t>$1000</a:t>
            </a:r>
            <a:r>
              <a:rPr lang="en-US" dirty="0"/>
              <a:t> invested at 6% for 3 years if interest is compounded monthly (12 times per year)?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12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909" y="4649152"/>
            <a:ext cx="8229600" cy="48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value of the account after 3 years will be </a:t>
            </a:r>
            <a:r>
              <a:rPr lang="en-US" dirty="0">
                <a:solidFill>
                  <a:srgbClr val="FF0000"/>
                </a:solidFill>
              </a:rPr>
              <a:t>$1196.68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Application: Calculating Compound Interest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571309" y="3658552"/>
            <a:ext cx="2980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using a calculator. </a:t>
            </a:r>
          </a:p>
        </p:txBody>
      </p:sp>
      <p:graphicFrame>
        <p:nvGraphicFramePr>
          <p:cNvPr id="8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881059"/>
              </p:ext>
            </p:extLst>
          </p:nvPr>
        </p:nvGraphicFramePr>
        <p:xfrm>
          <a:off x="1544638" y="1219200"/>
          <a:ext cx="3238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8200" imgH="977760" progId="Equation.DSMT4">
                  <p:embed/>
                </p:oleObj>
              </mc:Choice>
              <mc:Fallback>
                <p:oleObj name="Equation" r:id="rId2" imgW="3238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1219200"/>
                        <a:ext cx="3238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25633"/>
              </p:ext>
            </p:extLst>
          </p:nvPr>
        </p:nvGraphicFramePr>
        <p:xfrm>
          <a:off x="1818399" y="2295830"/>
          <a:ext cx="2730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30240" imgH="533160" progId="Equation.DSMT4">
                  <p:embed/>
                </p:oleObj>
              </mc:Choice>
              <mc:Fallback>
                <p:oleObj name="Equation" r:id="rId4" imgW="27302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399" y="2295830"/>
                        <a:ext cx="2730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604195"/>
              </p:ext>
            </p:extLst>
          </p:nvPr>
        </p:nvGraphicFramePr>
        <p:xfrm>
          <a:off x="1822221" y="295499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221" y="295499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989938"/>
              </p:ext>
            </p:extLst>
          </p:nvPr>
        </p:nvGraphicFramePr>
        <p:xfrm>
          <a:off x="1828800" y="3576637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36680" imgH="482400" progId="Equation.DSMT4">
                  <p:embed/>
                </p:oleObj>
              </mc:Choice>
              <mc:Fallback>
                <p:oleObj name="Equation" r:id="rId8" imgW="313668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76637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621326"/>
              </p:ext>
            </p:extLst>
          </p:nvPr>
        </p:nvGraphicFramePr>
        <p:xfrm>
          <a:off x="1843088" y="4192587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291960" progId="Equation.DSMT4">
                  <p:embed/>
                </p:oleObj>
              </mc:Choice>
              <mc:Fallback>
                <p:oleObj name="Equation" r:id="rId10" imgW="1434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4192587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</a:t>
            </a:r>
            <a:r>
              <a:rPr lang="en-US" i="1" dirty="0"/>
              <a:t>A </a:t>
            </a:r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$1000 </a:t>
            </a:r>
            <a:r>
              <a:rPr lang="en-US" dirty="0"/>
              <a:t>is invested at 6% for 3 years and interest is compounded daily (365 times per year).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Use the formula for compound interest. </a:t>
            </a:r>
          </a:p>
          <a:p>
            <a:r>
              <a:rPr lang="en-US" dirty="0"/>
              <a:t>We have </a:t>
            </a:r>
            <a:r>
              <a:rPr lang="en-US" i="1" dirty="0">
                <a:solidFill>
                  <a:srgbClr val="000099"/>
                </a:solidFill>
              </a:rPr>
              <a:t>P </a:t>
            </a:r>
            <a:r>
              <a:rPr lang="en-US" dirty="0">
                <a:solidFill>
                  <a:srgbClr val="000099"/>
                </a:solidFill>
              </a:rPr>
              <a:t>= 1000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= 0.06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365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 </a:t>
            </a:r>
            <a:r>
              <a:rPr lang="en-US" sz="2800" b="1" dirty="0">
                <a:solidFill>
                  <a:srgbClr val="C00000"/>
                </a:solidFill>
              </a:rPr>
              <a:t>exponential 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function of the form </a:t>
            </a:r>
          </a:p>
          <a:p>
            <a:endParaRPr lang="en-US" sz="2800" b="1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&gt; 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1, and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any real number.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Exponential Functions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852974"/>
              </p:ext>
            </p:extLst>
          </p:nvPr>
        </p:nvGraphicFramePr>
        <p:xfrm>
          <a:off x="3848100" y="198120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482400" progId="Equation.DSMT4">
                  <p:embed/>
                </p:oleObj>
              </mc:Choice>
              <mc:Fallback>
                <p:oleObj name="Equation" r:id="rId2" imgW="1447560" imgH="482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198120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263" y="4114800"/>
            <a:ext cx="8229600" cy="91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After three years, there will be </a:t>
            </a:r>
            <a:r>
              <a:rPr lang="en-US" dirty="0">
                <a:solidFill>
                  <a:srgbClr val="FF0000"/>
                </a:solidFill>
              </a:rPr>
              <a:t>$1197.20</a:t>
            </a:r>
            <a:r>
              <a:rPr lang="en-US" dirty="0"/>
              <a:t> in the account.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Application: Calculating Compound Interest (cont.)</a:t>
            </a:r>
          </a:p>
        </p:txBody>
      </p:sp>
      <p:graphicFrame>
        <p:nvGraphicFramePr>
          <p:cNvPr id="870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92987"/>
              </p:ext>
            </p:extLst>
          </p:nvPr>
        </p:nvGraphicFramePr>
        <p:xfrm>
          <a:off x="1543050" y="1212850"/>
          <a:ext cx="3352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52680" imgH="990360" progId="Equation.DSMT4">
                  <p:embed/>
                </p:oleObj>
              </mc:Choice>
              <mc:Fallback>
                <p:oleObj name="Equation" r:id="rId2" imgW="33526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1212850"/>
                        <a:ext cx="3352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522183"/>
              </p:ext>
            </p:extLst>
          </p:nvPr>
        </p:nvGraphicFramePr>
        <p:xfrm>
          <a:off x="1820863" y="2290763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2290763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590365"/>
              </p:ext>
            </p:extLst>
          </p:nvPr>
        </p:nvGraphicFramePr>
        <p:xfrm>
          <a:off x="1828800" y="2952750"/>
          <a:ext cx="313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482400" progId="Equation.DSMT4">
                  <p:embed/>
                </p:oleObj>
              </mc:Choice>
              <mc:Fallback>
                <p:oleObj name="Equation" r:id="rId6" imgW="31366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952750"/>
                        <a:ext cx="313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542322"/>
              </p:ext>
            </p:extLst>
          </p:nvPr>
        </p:nvGraphicFramePr>
        <p:xfrm>
          <a:off x="1841863" y="35814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291960" progId="Equation.DSMT4">
                  <p:embed/>
                </p:oleObj>
              </mc:Choice>
              <mc:Fallback>
                <p:oleObj name="Equation" r:id="rId8" imgW="1447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863" y="35814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638800" y="2449453"/>
            <a:ext cx="2980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using a calculator.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number </a:t>
            </a:r>
            <a:r>
              <a:rPr lang="en-US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</a:rPr>
              <a:t>is defined to be </a:t>
            </a:r>
          </a:p>
          <a:p>
            <a:pPr algn="ctr"/>
            <a:r>
              <a:rPr lang="en-US" b="1" i="1" dirty="0">
                <a:solidFill>
                  <a:srgbClr val="000000"/>
                </a:solidFill>
              </a:rPr>
              <a:t>e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2.718281828459 </a:t>
            </a:r>
            <a:r>
              <a:rPr lang="en-US" dirty="0">
                <a:solidFill>
                  <a:srgbClr val="000000"/>
                </a:solidFill>
              </a:rPr>
              <a:t>…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The Number </a:t>
            </a:r>
            <a:r>
              <a:rPr lang="en-US" i="1" dirty="0"/>
              <a:t>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Continuously compounded interest on a principal </a:t>
            </a:r>
            <a:r>
              <a:rPr lang="en-US" i="1" dirty="0">
                <a:solidFill>
                  <a:srgbClr val="000000"/>
                </a:solidFill>
              </a:rPr>
              <a:t>P </a:t>
            </a:r>
            <a:r>
              <a:rPr lang="en-US" dirty="0">
                <a:solidFill>
                  <a:srgbClr val="000000"/>
                </a:solidFill>
              </a:rPr>
              <a:t>invested at an annual interest rate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years can be calculated using the following formula,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the amount accumulated. 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Continuously Compounded Interest </a:t>
            </a:r>
            <a:endParaRPr lang="en-US" i="1" dirty="0"/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87111"/>
              </p:ext>
            </p:extLst>
          </p:nvPr>
        </p:nvGraphicFramePr>
        <p:xfrm>
          <a:off x="4013200" y="30480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80880" progId="Equation.DSMT4">
                  <p:embed/>
                </p:oleObj>
              </mc:Choice>
              <mc:Fallback>
                <p:oleObj name="Equation" r:id="rId2" imgW="1117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0480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$1000 invested at 6% for 3 years if interest is compounded continuously. (In this case, </a:t>
            </a:r>
            <a:br>
              <a:rPr lang="en-US" dirty="0"/>
            </a:b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 $1000</a:t>
            </a:r>
            <a:r>
              <a:rPr lang="en-US" dirty="0"/>
              <a:t>,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= 6% = 0.06</a:t>
            </a:r>
            <a:r>
              <a:rPr lang="en-US" dirty="0"/>
              <a:t>, and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.)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find the value of </a:t>
            </a:r>
          </a:p>
          <a:p>
            <a:r>
              <a:rPr lang="en-US" dirty="0"/>
              <a:t>enter the numbers as shown </a:t>
            </a:r>
          </a:p>
          <a:p>
            <a:r>
              <a:rPr lang="en-US" dirty="0"/>
              <a:t>and press             to get the </a:t>
            </a:r>
          </a:p>
          <a:p>
            <a:r>
              <a:rPr lang="en-US" dirty="0"/>
              <a:t>result.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Graphing Calculator to Calculate Continuously Compounded Interest </a:t>
            </a:r>
          </a:p>
        </p:txBody>
      </p:sp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7265" y="4267200"/>
            <a:ext cx="944584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9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266653"/>
              </p:ext>
            </p:extLst>
          </p:nvPr>
        </p:nvGraphicFramePr>
        <p:xfrm>
          <a:off x="3352800" y="3185160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69920" imgH="380880" progId="Equation.DSMT4">
                  <p:embed/>
                </p:oleObj>
              </mc:Choice>
              <mc:Fallback>
                <p:oleObj name="Equation" r:id="rId3" imgW="2869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185160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09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589020"/>
            <a:ext cx="329917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Note: Press        and      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^</m:t>
                        </m:r>
                      </m:sup>
                    </m:sSup>
                  </m:oMath>
                </a14:m>
                <a:r>
                  <a:rPr lang="en-US" dirty="0"/>
                  <a:t>(will appear on the display.)</a:t>
                </a:r>
              </a:p>
              <a:p>
                <a:r>
                  <a:rPr lang="en-US" dirty="0"/>
                  <a:t>Thus, the value of $1000 compounded continuously at 6% for 3 years will be </a:t>
                </a:r>
                <a:r>
                  <a:rPr lang="en-US" dirty="0">
                    <a:solidFill>
                      <a:srgbClr val="FF0000"/>
                    </a:solidFill>
                  </a:rPr>
                  <a:t>$1197.22</a:t>
                </a:r>
                <a:r>
                  <a:rPr lang="en-US" dirty="0"/>
                  <a:t>. (Note that from Example 4 there is only a 54 cent gain in </a:t>
                </a:r>
                <a:r>
                  <a:rPr lang="en-US" i="1" dirty="0"/>
                  <a:t>A </a:t>
                </a:r>
                <a:r>
                  <a:rPr lang="en-US" dirty="0"/>
                  <a:t>when $1000 is compounded continuously instead of monthly at 6% for 3 years.)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933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Example 6: Using a Graphing Calculator to Calculate Continuously Compounded Interest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ADC064-C296-DF60-7995-4F7F966A6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6884" y="1419178"/>
            <a:ext cx="476316" cy="3334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249CC2-213F-F45C-E059-78E63CF816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388696"/>
            <a:ext cx="457264" cy="3524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69331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two conditions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 found in the definition are important. We must have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&gt; 0 so that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defined for all real numbers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For example, we do not consider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= (−2)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baseline="300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be an exponential because     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           is not a real number. Also,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1 because the function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= 1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= 1 is not considered an exponential function for all real numbers </a:t>
            </a:r>
            <a:r>
              <a:rPr lang="en-US" sz="2800" i="1" dirty="0">
                <a:solidFill>
                  <a:srgbClr val="000000"/>
                </a:solidFill>
              </a:rPr>
              <a:t>x.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BCBE79D-2839-582D-297E-0D719A24CE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288038"/>
              </p:ext>
            </p:extLst>
          </p:nvPr>
        </p:nvGraphicFramePr>
        <p:xfrm>
          <a:off x="533400" y="2971800"/>
          <a:ext cx="787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672840" progId="Equation.DSMT4">
                  <p:embed/>
                </p:oleObj>
              </mc:Choice>
              <mc:Fallback>
                <p:oleObj name="Equation" r:id="rId2" imgW="787320" imgH="672840" progId="Equation.DSMT4">
                  <p:embed/>
                  <p:pic>
                    <p:nvPicPr>
                      <p:cNvPr id="972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787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17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Because 				    and so on, for fractions between 0 and 1, we can write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an exponential function with a fractional base between 0 and 1 (these are exponential decay functions) in the form of an exponential function with a base greater than 1 and a negative exponent.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FC6DB2A5-F839-7EE6-2881-8D9654016A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001158"/>
              </p:ext>
            </p:extLst>
          </p:nvPr>
        </p:nvGraphicFramePr>
        <p:xfrm>
          <a:off x="1828800" y="1295400"/>
          <a:ext cx="351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17560" imgH="838080" progId="Equation.DSMT4">
                  <p:embed/>
                </p:oleObj>
              </mc:Choice>
              <mc:Fallback>
                <p:oleObj name="Equation" r:id="rId2" imgW="3517560" imgH="838080" progId="Equation.DSMT4">
                  <p:embed/>
                  <p:pic>
                    <p:nvPicPr>
                      <p:cNvPr id="983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5400"/>
                        <a:ext cx="351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730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25717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 Thus, we write</a:t>
            </a: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</a:rPr>
              <a:t>and</a:t>
            </a:r>
          </a:p>
          <a:p>
            <a:pPr algn="ctr"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5BD1A2B-5C3F-28B1-A961-CDA3E5EED9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964013"/>
              </p:ext>
            </p:extLst>
          </p:nvPr>
        </p:nvGraphicFramePr>
        <p:xfrm>
          <a:off x="2819400" y="1884403"/>
          <a:ext cx="3162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62240" imgH="1002960" progId="Equation.DSMT4">
                  <p:embed/>
                </p:oleObj>
              </mc:Choice>
              <mc:Fallback>
                <p:oleObj name="Equation" r:id="rId2" imgW="3162240" imgH="1002960" progId="Equation.DSMT4">
                  <p:embed/>
                  <p:pic>
                    <p:nvPicPr>
                      <p:cNvPr id="993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84403"/>
                        <a:ext cx="3162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D4CC567-BFC1-E965-959A-6BFD17DB00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762255"/>
              </p:ext>
            </p:extLst>
          </p:nvPr>
        </p:nvGraphicFramePr>
        <p:xfrm>
          <a:off x="2819400" y="3101063"/>
          <a:ext cx="3225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1002960" progId="Equation.DSMT4">
                  <p:embed/>
                </p:oleObj>
              </mc:Choice>
              <mc:Fallback>
                <p:oleObj name="Equation" r:id="rId4" imgW="3225600" imgH="1002960" progId="Equation.DSMT4">
                  <p:embed/>
                  <p:pic>
                    <p:nvPicPr>
                      <p:cNvPr id="993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101063"/>
                        <a:ext cx="3225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0700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&gt;</a:t>
            </a:r>
            <a:r>
              <a:rPr lang="en-US" sz="2800" b="1" dirty="0">
                <a:solidFill>
                  <a:srgbClr val="000000"/>
                </a:solidFill>
              </a:rPr>
              <a:t> 1: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increases to the right and is called an </a:t>
            </a:r>
            <a:r>
              <a:rPr lang="en-US" sz="2800" b="1" dirty="0">
                <a:solidFill>
                  <a:srgbClr val="C00000"/>
                </a:solidFill>
              </a:rPr>
              <a:t>exponential growth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Concepts of Exponential Functions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General Concepts of Exponential Functions 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097280"/>
            <a:ext cx="8229600" cy="48463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4.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negative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    (The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</a:t>
            </a:r>
            <a:r>
              <a:rPr lang="en-US" sz="2800" b="1" dirty="0">
                <a:solidFill>
                  <a:srgbClr val="000000"/>
                </a:solidFill>
              </a:rPr>
              <a:t>See Figure 3</a:t>
            </a:r>
            <a:r>
              <a:rPr lang="en-US" sz="2800" dirty="0">
                <a:solidFill>
                  <a:srgbClr val="000000"/>
                </a:solidFill>
              </a:rPr>
              <a:t>.)</a:t>
            </a: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766783" y="1905000"/>
            <a:ext cx="3657600" cy="371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96141" y="5420380"/>
            <a:ext cx="1351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Figure 3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For 0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&lt;</a:t>
            </a:r>
            <a:r>
              <a:rPr lang="en-US" sz="2800" b="1" dirty="0">
                <a:solidFill>
                  <a:srgbClr val="000000"/>
                </a:solidFill>
              </a:rPr>
              <a:t> 1: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&gt; 0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decreases to the right and is called an    </a:t>
            </a:r>
            <a:r>
              <a:rPr lang="en-US" sz="2800" b="1" dirty="0">
                <a:solidFill>
                  <a:srgbClr val="C00000"/>
                </a:solidFill>
              </a:rPr>
              <a:t>exponential decay function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= 1, so (0, 1) is the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‑intercept.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General Concepts of Exponential Functions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General Concepts of Exponential Functions (cont.)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066800"/>
            <a:ext cx="8229600" cy="49225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4.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i="1" baseline="30000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approaches the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‑axis for positive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(The     </a:t>
            </a:r>
          </a:p>
          <a:p>
            <a:pPr>
              <a:spcBef>
                <a:spcPct val="0"/>
              </a:spcBef>
            </a:pPr>
            <a:r>
              <a:rPr lang="en-US" sz="2800" i="1" dirty="0">
                <a:solidFill>
                  <a:srgbClr val="000000"/>
                </a:solidFill>
              </a:rPr>
              <a:t>    x</a:t>
            </a:r>
            <a:r>
              <a:rPr lang="en-US" sz="2800" dirty="0">
                <a:solidFill>
                  <a:srgbClr val="000000"/>
                </a:solidFill>
              </a:rPr>
              <a:t>‑axis is a horizontal asymptote. </a:t>
            </a:r>
            <a:r>
              <a:rPr lang="en-US" sz="2800" b="1" dirty="0">
                <a:solidFill>
                  <a:srgbClr val="000000"/>
                </a:solidFill>
              </a:rPr>
              <a:t>See Figures 5a and       </a:t>
            </a:r>
          </a:p>
          <a:p>
            <a:pPr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    5b</a:t>
            </a:r>
            <a:r>
              <a:rPr lang="en-US" sz="2800" dirty="0">
                <a:solidFill>
                  <a:srgbClr val="000000"/>
                </a:solidFill>
              </a:rPr>
              <a:t>.) </a:t>
            </a: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5496580"/>
            <a:ext cx="152323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Figure 5a</a:t>
            </a:r>
            <a:endParaRPr lang="en-US" sz="2600" dirty="0"/>
          </a:p>
        </p:txBody>
      </p:sp>
      <p:sp>
        <p:nvSpPr>
          <p:cNvPr id="9" name="Rectangle 8"/>
          <p:cNvSpPr/>
          <p:nvPr/>
        </p:nvSpPr>
        <p:spPr>
          <a:xfrm>
            <a:off x="5562600" y="5496580"/>
            <a:ext cx="14434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Figure 5b</a:t>
            </a:r>
            <a:endParaRPr lang="en-US" sz="2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50E4ED-A2E2-ADD1-FFB0-16D6CA93E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864" y="2362200"/>
            <a:ext cx="7306271" cy="3257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1093</Words>
  <Application>Microsoft Office PowerPoint</Application>
  <PresentationFormat>On-screen Show (4:3)</PresentationFormat>
  <Paragraphs>94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Cambria Math</vt:lpstr>
      <vt:lpstr>Symbol</vt:lpstr>
      <vt:lpstr>Office Theme</vt:lpstr>
      <vt:lpstr>Equation</vt:lpstr>
      <vt:lpstr>MathType 6.0 Equation</vt:lpstr>
      <vt:lpstr>Section 17.3</vt:lpstr>
      <vt:lpstr>Definition: Exponential Functions </vt:lpstr>
      <vt:lpstr>Note</vt:lpstr>
      <vt:lpstr>Note</vt:lpstr>
      <vt:lpstr>Note (cont.)</vt:lpstr>
      <vt:lpstr>Definition: General Concepts of Exponential Functions</vt:lpstr>
      <vt:lpstr>Definition: General Concepts of Exponential Functions (cont.)</vt:lpstr>
      <vt:lpstr>Definition: General Concepts of Exponential Functions (cont.)</vt:lpstr>
      <vt:lpstr>Definition: General Concepts of Exponential Functions (cont.)</vt:lpstr>
      <vt:lpstr>Example 1 Application: Calculating Bacterial Growth</vt:lpstr>
      <vt:lpstr>Calculators</vt:lpstr>
      <vt:lpstr>Example 2 Application: Calculating Bacterial Growth </vt:lpstr>
      <vt:lpstr>Example 2 Application: Calculating Bacterial Growth (cont.)</vt:lpstr>
      <vt:lpstr>Formula: Compound Interest </vt:lpstr>
      <vt:lpstr>Example 3 Application: Calculating Compound Interest </vt:lpstr>
      <vt:lpstr>Example 3 Application: Calculating Compound Interest (cont.)</vt:lpstr>
      <vt:lpstr>Example 4 Application: Calculating Compound Interest </vt:lpstr>
      <vt:lpstr>Example 4 Application: Calculating Compound Interest (cont.)</vt:lpstr>
      <vt:lpstr>Example 5 Application: Calculating Compound Interest </vt:lpstr>
      <vt:lpstr>Example 5 Application: Calculating Compound Interest (cont.)</vt:lpstr>
      <vt:lpstr>Definition: The Number e</vt:lpstr>
      <vt:lpstr>Formula: Continuously Compounded Interest </vt:lpstr>
      <vt:lpstr>Example 6: Using a Graphing Calculator to Calculate Continuously Compounded Interest </vt:lpstr>
      <vt:lpstr>Example 6: Using a Graphing Calculator to Calculate Continuously Compounded Interest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188</cp:revision>
  <dcterms:created xsi:type="dcterms:W3CDTF">2013-04-26T14:43:13Z</dcterms:created>
  <dcterms:modified xsi:type="dcterms:W3CDTF">2023-06-23T19:35:31Z</dcterms:modified>
</cp:coreProperties>
</file>