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86" r:id="rId3"/>
    <p:sldId id="288" r:id="rId4"/>
    <p:sldId id="287" r:id="rId5"/>
    <p:sldId id="289" r:id="rId6"/>
    <p:sldId id="294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1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7.wmf"/><Relationship Id="rId5" Type="http://schemas.openxmlformats.org/officeDocument/2006/relationships/image" Target="../media/image10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1420429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838080" progId="Equation.DSMT4">
                  <p:embed/>
                </p:oleObj>
              </mc:Choice>
              <mc:Fallback>
                <p:oleObj name="Equation" r:id="rId6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&gt; 0,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0,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log</a:t>
            </a:r>
            <a:r>
              <a:rPr lang="en-US" i="1" baseline="-25000" dirty="0">
                <a:solidFill>
                  <a:srgbClr val="0000FF"/>
                </a:solidFill>
              </a:rPr>
              <a:t>b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5029200"/>
            <a:ext cx="8229600" cy="914400"/>
          </a:xfrm>
        </p:spPr>
        <p:txBody>
          <a:bodyPr>
            <a:noAutofit/>
          </a:bodyPr>
          <a:lstStyle/>
          <a:p>
            <a:r>
              <a:rPr lang="en-US" dirty="0"/>
              <a:t>Note that in each case the base of the exponent is the base of the logarithm.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41219"/>
              </p:ext>
            </p:extLst>
          </p:nvPr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lang="en-US"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622080" progId="Equation.DSMT4">
                  <p:embed/>
                </p:oleObj>
              </mc:Choice>
              <mc:Fallback>
                <p:oleObj name="Equation" r:id="rId2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622080" progId="Equation.DSMT4">
                  <p:embed/>
                </p:oleObj>
              </mc:Choice>
              <mc:Fallback>
                <p:oleObj name="Equation" r:id="rId4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>
                <a:solidFill>
                  <a:srgbClr val="000000"/>
                </a:solidFill>
              </a:rPr>
              <a:t>log</a:t>
            </a:r>
            <a:r>
              <a:rPr lang="fr-FR" b="1" i="1" baseline="-25000" dirty="0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>
                <a:solidFill>
                  <a:srgbClr val="000000"/>
                </a:solidFill>
              </a:rPr>
              <a:t>b</a:t>
            </a:r>
            <a:r>
              <a:rPr lang="fr-FR" b="1" i="1" baseline="30000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030643"/>
              </p:ext>
            </p:extLst>
          </p:nvPr>
        </p:nvGraphicFramePr>
        <p:xfrm>
          <a:off x="1066800" y="32639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393480" progId="Equation.DSMT4">
                  <p:embed/>
                </p:oleObj>
              </mc:Choice>
              <mc:Fallback>
                <p:oleObj name="Equation" r:id="rId2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639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431640" progId="Equation.DSMT4">
                  <p:embed/>
                </p:oleObj>
              </mc:Choice>
              <mc:Fallback>
                <p:oleObj name="Equation" r:id="rId4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55756"/>
              </p:ext>
            </p:extLst>
          </p:nvPr>
        </p:nvGraphicFramePr>
        <p:xfrm>
          <a:off x="3333750" y="220980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393480" progId="Equation.DSMT4">
                  <p:embed/>
                </p:oleObj>
              </mc:Choice>
              <mc:Fallback>
                <p:oleObj name="Equation" r:id="rId6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0980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409793"/>
              </p:ext>
            </p:extLst>
          </p:nvPr>
        </p:nvGraphicFramePr>
        <p:xfrm>
          <a:off x="3333750" y="2876610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431640" progId="Equation.DSMT4">
                  <p:embed/>
                </p:oleObj>
              </mc:Choice>
              <mc:Fallback>
                <p:oleObj name="Equation" r:id="rId8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76610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B0ED179-D404-C6A2-63B9-613FFA164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91611"/>
              </p:ext>
            </p:extLst>
          </p:nvPr>
        </p:nvGraphicFramePr>
        <p:xfrm>
          <a:off x="5867400" y="22098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31640" progId="Equation.DSMT4">
                  <p:embed/>
                </p:oleObj>
              </mc:Choice>
              <mc:Fallback>
                <p:oleObj name="Equation" r:id="rId10" imgW="182880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098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41733"/>
              </p:ext>
            </p:extLst>
          </p:nvPr>
        </p:nvGraphicFramePr>
        <p:xfrm>
          <a:off x="582966" y="1869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90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69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64536"/>
              </p:ext>
            </p:extLst>
          </p:nvPr>
        </p:nvGraphicFramePr>
        <p:xfrm>
          <a:off x="1922756" y="1913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901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13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1828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03478"/>
              </p:ext>
            </p:extLst>
          </p:nvPr>
        </p:nvGraphicFramePr>
        <p:xfrm>
          <a:off x="569913" y="2495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31640" progId="Equation.DSMT4">
                  <p:embed/>
                </p:oleObj>
              </mc:Choice>
              <mc:Fallback>
                <p:oleObj name="Equation" r:id="rId6" imgW="1295280" imgH="43164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495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76834"/>
              </p:ext>
            </p:extLst>
          </p:nvPr>
        </p:nvGraphicFramePr>
        <p:xfrm>
          <a:off x="1941513" y="2546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546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454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36721"/>
              </p:ext>
            </p:extLst>
          </p:nvPr>
        </p:nvGraphicFramePr>
        <p:xfrm>
          <a:off x="600722" y="3168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168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73768"/>
              </p:ext>
            </p:extLst>
          </p:nvPr>
        </p:nvGraphicFramePr>
        <p:xfrm>
          <a:off x="2167878" y="3194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91960" progId="Equation.DSMT4">
                  <p:embed/>
                </p:oleObj>
              </mc:Choice>
              <mc:Fallback>
                <p:oleObj name="Equation" r:id="rId12" imgW="660240" imgH="291960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194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108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303550"/>
              </p:ext>
            </p:extLst>
          </p:nvPr>
        </p:nvGraphicFramePr>
        <p:xfrm>
          <a:off x="609600" y="3980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431640" progId="Equation.DSMT4">
                  <p:embed/>
                </p:oleObj>
              </mc:Choice>
              <mc:Fallback>
                <p:oleObj name="Equation" r:id="rId14" imgW="146016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80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3051"/>
              </p:ext>
            </p:extLst>
          </p:nvPr>
        </p:nvGraphicFramePr>
        <p:xfrm>
          <a:off x="2133600" y="3949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469800" progId="Equation.DSMT4">
                  <p:embed/>
                </p:oleObj>
              </mc:Choice>
              <mc:Fallback>
                <p:oleObj name="Equation" r:id="rId16" imgW="1180800" imgH="469800" progId="Equation.DSMT4">
                  <p:embed/>
                  <p:pic>
                    <p:nvPicPr>
                      <p:cNvPr id="901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9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32186"/>
              </p:ext>
            </p:extLst>
          </p:nvPr>
        </p:nvGraphicFramePr>
        <p:xfrm>
          <a:off x="2133600" y="4572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91960" progId="Equation.DSMT4">
                  <p:embed/>
                </p:oleObj>
              </mc:Choice>
              <mc:Fallback>
                <p:oleObj name="Equation" r:id="rId18" imgW="482400" imgH="291960" progId="Equation.DSMT4">
                  <p:embed/>
                  <p:pic>
                    <p:nvPicPr>
                      <p:cNvPr id="901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3966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4766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  <p:extLst>
      <p:ext uri="{BB962C8B-B14F-4D97-AF65-F5344CB8AC3E}">
        <p14:creationId xmlns:p14="http://schemas.microsoft.com/office/powerpoint/2010/main" val="190428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2532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31640" progId="Equation.DSMT4">
                  <p:embed/>
                </p:oleObj>
              </mc:Choice>
              <mc:Fallback>
                <p:oleObj name="Equation" r:id="rId4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469800" progId="Equation.DSMT4">
                  <p:embed/>
                </p:oleObj>
              </mc:Choice>
              <mc:Fallback>
                <p:oleObj name="Equation" r:id="rId10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79360" progId="Equation.DSMT4">
                  <p:embed/>
                </p:oleObj>
              </mc:Choice>
              <mc:Fallback>
                <p:oleObj name="Equation" r:id="rId12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72714"/>
              </p:ext>
            </p:extLst>
          </p:nvPr>
        </p:nvGraphicFramePr>
        <p:xfrm>
          <a:off x="1473200" y="1447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38080" progId="Equation.DSMT4">
                  <p:embed/>
                </p:oleObj>
              </mc:Choice>
              <mc:Fallback>
                <p:oleObj name="Equation" r:id="rId2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447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60956" y="3665753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975402"/>
              </p:ext>
            </p:extLst>
          </p:nvPr>
        </p:nvGraphicFramePr>
        <p:xfrm>
          <a:off x="530352" y="50292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838080" progId="Equation.DSMT4">
                  <p:embed/>
                </p:oleObj>
              </mc:Choice>
              <mc:Fallback>
                <p:oleObj name="Equation" r:id="rId4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812385"/>
              </p:ext>
            </p:extLst>
          </p:nvPr>
        </p:nvGraphicFramePr>
        <p:xfrm>
          <a:off x="838200" y="2590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90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32778"/>
              </p:ext>
            </p:extLst>
          </p:nvPr>
        </p:nvGraphicFramePr>
        <p:xfrm>
          <a:off x="1524000" y="3464512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622080" progId="Equation.DSMT4">
                  <p:embed/>
                </p:oleObj>
              </mc:Choice>
              <mc:Fallback>
                <p:oleObj name="Equation" r:id="rId8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64512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330056"/>
              </p:ext>
            </p:extLst>
          </p:nvPr>
        </p:nvGraphicFramePr>
        <p:xfrm>
          <a:off x="1524000" y="4199878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749160" progId="Equation.DSMT4">
                  <p:embed/>
                </p:oleObj>
              </mc:Choice>
              <mc:Fallback>
                <p:oleObj name="Equation" r:id="rId10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9878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084966"/>
              </p:ext>
            </p:extLst>
          </p:nvPr>
        </p:nvGraphicFramePr>
        <p:xfrm>
          <a:off x="3048000" y="4531312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368280" progId="Equation.DSMT4">
                  <p:embed/>
                </p:oleObj>
              </mc:Choice>
              <mc:Fallback>
                <p:oleObj name="Equation" r:id="rId12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31312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43002"/>
              </p:ext>
            </p:extLst>
          </p:nvPr>
        </p:nvGraphicFramePr>
        <p:xfrm>
          <a:off x="3675356" y="46163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6163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101724"/>
              </p:ext>
            </p:extLst>
          </p:nvPr>
        </p:nvGraphicFramePr>
        <p:xfrm>
          <a:off x="1473200" y="17526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31640" progId="Equation.DSMT4">
                  <p:embed/>
                </p:oleObj>
              </mc:Choice>
              <mc:Fallback>
                <p:oleObj name="Equation" r:id="rId2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7526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43200" y="35622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DSMT4">
                  <p:embed/>
                </p:oleObj>
              </mc:Choice>
              <mc:Fallback>
                <p:oleObj name="Equation" r:id="rId4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80880" progId="Equation.DSMT4">
                  <p:embed/>
                </p:oleObj>
              </mc:Choice>
              <mc:Fallback>
                <p:oleObj name="Equation" r:id="rId6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634680" progId="Equation.DSMT4">
                  <p:embed/>
                </p:oleObj>
              </mc:Choice>
              <mc:Fallback>
                <p:oleObj name="Equation" r:id="rId8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368280" progId="Equation.DSMT4">
                  <p:embed/>
                </p:oleObj>
              </mc:Choice>
              <mc:Fallback>
                <p:oleObj name="Equation" r:id="rId10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381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Roboto Condensed</vt:lpstr>
      <vt:lpstr>Symbol</vt:lpstr>
      <vt:lpstr>Times New Roman</vt:lpstr>
      <vt:lpstr>Office Theme</vt:lpstr>
      <vt:lpstr>Equation</vt:lpstr>
      <vt:lpstr>Section 17.4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</vt:lpstr>
      <vt:lpstr>Example 2: Evaluating Logarithms (cont.)</vt:lpstr>
      <vt:lpstr>Example 2: Evaluating Logarithms (cont.)</vt:lpstr>
      <vt:lpstr>Example 3: Solving Logarithmic Equations</vt:lpstr>
      <vt:lpstr>Example 4: Solving Logarithmic Equations</vt:lpstr>
      <vt:lpstr>Example 4: Solving Logarithmic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123</cp:revision>
  <dcterms:created xsi:type="dcterms:W3CDTF">2013-04-26T14:43:13Z</dcterms:created>
  <dcterms:modified xsi:type="dcterms:W3CDTF">2023-06-23T20:02:31Z</dcterms:modified>
</cp:coreProperties>
</file>