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256" r:id="rId2"/>
    <p:sldId id="259" r:id="rId3"/>
    <p:sldId id="260" r:id="rId4"/>
    <p:sldId id="267" r:id="rId5"/>
    <p:sldId id="262" r:id="rId6"/>
    <p:sldId id="263" r:id="rId7"/>
    <p:sldId id="264" r:id="rId8"/>
    <p:sldId id="265" r:id="rId9"/>
    <p:sldId id="266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elloit, Nicholas G" initials="BNG" lastIdx="1" clrIdx="0"/>
  <p:cmAuthor id="2" name="Belloit, Nicholas G" initials="BNG [2]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66092"/>
    <a:srgbClr val="1F497D"/>
    <a:srgbClr val="007D7D"/>
    <a:srgbClr val="0000FF"/>
    <a:srgbClr val="FF0000"/>
    <a:srgbClr val="00007D"/>
    <a:srgbClr val="008080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2623" autoAdjust="0"/>
    <p:restoredTop sz="94709" autoAdjust="0"/>
  </p:normalViewPr>
  <p:slideViewPr>
    <p:cSldViewPr>
      <p:cViewPr varScale="1">
        <p:scale>
          <a:sx n="111" d="100"/>
          <a:sy n="111" d="100"/>
        </p:scale>
        <p:origin x="1212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6/23/2023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095407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3AB0A5-D394-4843-845A-D9B92247C007}" type="datetimeFigureOut">
              <a:rPr lang="en-US" smtClean="0"/>
              <a:pPr/>
              <a:t>6/23/2023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F9CE01C-15DC-49B9-ADD4-0E35B56CF37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83223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sp>
        <p:nvSpPr>
          <p:cNvPr id="5" name="TextBox 5"/>
          <p:cNvSpPr txBox="1">
            <a:spLocks noChangeArrowheads="1"/>
          </p:cNvSpPr>
          <p:nvPr userDrawn="1"/>
        </p:nvSpPr>
        <p:spPr bwMode="auto">
          <a:xfrm>
            <a:off x="6164283" y="6091535"/>
            <a:ext cx="2819400" cy="46166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1722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6091535"/>
            <a:ext cx="2819400" cy="46166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1722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.bin"/><Relationship Id="rId13" Type="http://schemas.openxmlformats.org/officeDocument/2006/relationships/image" Target="../media/image6.wmf"/><Relationship Id="rId3" Type="http://schemas.openxmlformats.org/officeDocument/2006/relationships/image" Target="../media/image2.wmf"/><Relationship Id="rId7" Type="http://schemas.openxmlformats.org/officeDocument/2006/relationships/image" Target="../media/image4.wmf"/><Relationship Id="rId12" Type="http://schemas.openxmlformats.org/officeDocument/2006/relationships/oleObject" Target="../embeddings/oleObject7.bin"/><Relationship Id="rId17" Type="http://schemas.openxmlformats.org/officeDocument/2006/relationships/image" Target="../media/image8.wmf"/><Relationship Id="rId2" Type="http://schemas.openxmlformats.org/officeDocument/2006/relationships/oleObject" Target="../embeddings/oleObject1.bin"/><Relationship Id="rId16" Type="http://schemas.openxmlformats.org/officeDocument/2006/relationships/oleObject" Target="../embeddings/oleObject9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.bin"/><Relationship Id="rId11" Type="http://schemas.openxmlformats.org/officeDocument/2006/relationships/image" Target="../media/image5.wmf"/><Relationship Id="rId5" Type="http://schemas.openxmlformats.org/officeDocument/2006/relationships/image" Target="../media/image3.wmf"/><Relationship Id="rId15" Type="http://schemas.openxmlformats.org/officeDocument/2006/relationships/image" Target="../media/image7.wmf"/><Relationship Id="rId10" Type="http://schemas.openxmlformats.org/officeDocument/2006/relationships/oleObject" Target="../embeddings/oleObject6.bin"/><Relationship Id="rId4" Type="http://schemas.openxmlformats.org/officeDocument/2006/relationships/oleObject" Target="../embeddings/oleObject2.bin"/><Relationship Id="rId9" Type="http://schemas.openxmlformats.org/officeDocument/2006/relationships/oleObject" Target="../embeddings/oleObject5.bin"/><Relationship Id="rId14" Type="http://schemas.openxmlformats.org/officeDocument/2006/relationships/oleObject" Target="../embeddings/oleObject8.bin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4.bin"/><Relationship Id="rId13" Type="http://schemas.openxmlformats.org/officeDocument/2006/relationships/image" Target="../media/image15.wmf"/><Relationship Id="rId3" Type="http://schemas.openxmlformats.org/officeDocument/2006/relationships/image" Target="../media/image3.wmf"/><Relationship Id="rId7" Type="http://schemas.openxmlformats.org/officeDocument/2006/relationships/image" Target="../media/image12.wmf"/><Relationship Id="rId12" Type="http://schemas.openxmlformats.org/officeDocument/2006/relationships/oleObject" Target="../embeddings/oleObject16.bin"/><Relationship Id="rId17" Type="http://schemas.openxmlformats.org/officeDocument/2006/relationships/image" Target="../media/image17.wmf"/><Relationship Id="rId2" Type="http://schemas.openxmlformats.org/officeDocument/2006/relationships/oleObject" Target="../embeddings/oleObject10.bin"/><Relationship Id="rId16" Type="http://schemas.openxmlformats.org/officeDocument/2006/relationships/oleObject" Target="../embeddings/oleObject18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3.bin"/><Relationship Id="rId11" Type="http://schemas.openxmlformats.org/officeDocument/2006/relationships/image" Target="../media/image14.wmf"/><Relationship Id="rId5" Type="http://schemas.openxmlformats.org/officeDocument/2006/relationships/oleObject" Target="../embeddings/oleObject12.bin"/><Relationship Id="rId15" Type="http://schemas.openxmlformats.org/officeDocument/2006/relationships/image" Target="../media/image16.wmf"/><Relationship Id="rId10" Type="http://schemas.openxmlformats.org/officeDocument/2006/relationships/oleObject" Target="../embeddings/oleObject15.bin"/><Relationship Id="rId4" Type="http://schemas.openxmlformats.org/officeDocument/2006/relationships/oleObject" Target="../embeddings/oleObject11.bin"/><Relationship Id="rId9" Type="http://schemas.openxmlformats.org/officeDocument/2006/relationships/image" Target="../media/image13.wmf"/><Relationship Id="rId14" Type="http://schemas.openxmlformats.org/officeDocument/2006/relationships/oleObject" Target="../embeddings/oleObject17.bin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2.bin"/><Relationship Id="rId3" Type="http://schemas.openxmlformats.org/officeDocument/2006/relationships/image" Target="../media/image19.wmf"/><Relationship Id="rId7" Type="http://schemas.openxmlformats.org/officeDocument/2006/relationships/image" Target="../media/image21.wmf"/><Relationship Id="rId2" Type="http://schemas.openxmlformats.org/officeDocument/2006/relationships/oleObject" Target="../embeddings/oleObject19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1.bin"/><Relationship Id="rId5" Type="http://schemas.openxmlformats.org/officeDocument/2006/relationships/image" Target="../media/image20.wmf"/><Relationship Id="rId10" Type="http://schemas.openxmlformats.org/officeDocument/2006/relationships/image" Target="../media/image23.png"/><Relationship Id="rId4" Type="http://schemas.openxmlformats.org/officeDocument/2006/relationships/oleObject" Target="../embeddings/oleObject20.bin"/><Relationship Id="rId9" Type="http://schemas.openxmlformats.org/officeDocument/2006/relationships/image" Target="../media/image22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6.bin"/><Relationship Id="rId3" Type="http://schemas.openxmlformats.org/officeDocument/2006/relationships/image" Target="../media/image24.wmf"/><Relationship Id="rId7" Type="http://schemas.openxmlformats.org/officeDocument/2006/relationships/image" Target="../media/image26.wmf"/><Relationship Id="rId12" Type="http://schemas.openxmlformats.org/officeDocument/2006/relationships/image" Target="../media/image29.png"/><Relationship Id="rId2" Type="http://schemas.openxmlformats.org/officeDocument/2006/relationships/oleObject" Target="../embeddings/oleObject23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5.bin"/><Relationship Id="rId11" Type="http://schemas.openxmlformats.org/officeDocument/2006/relationships/image" Target="../media/image28.wmf"/><Relationship Id="rId5" Type="http://schemas.openxmlformats.org/officeDocument/2006/relationships/image" Target="../media/image25.wmf"/><Relationship Id="rId10" Type="http://schemas.openxmlformats.org/officeDocument/2006/relationships/oleObject" Target="../embeddings/oleObject27.bin"/><Relationship Id="rId4" Type="http://schemas.openxmlformats.org/officeDocument/2006/relationships/oleObject" Target="../embeddings/oleObject24.bin"/><Relationship Id="rId9" Type="http://schemas.openxmlformats.org/officeDocument/2006/relationships/image" Target="../media/image27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17.6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Common Logarithms and Natural Logarithms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172238"/>
            <a:ext cx="1828649" cy="457162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1: Translating between Exponential Form and Common Logarithms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</p:spPr>
        <p:txBody>
          <a:bodyPr/>
          <a:lstStyle/>
          <a:p>
            <a:pPr>
              <a:tabLst>
                <a:tab pos="461963" algn="l"/>
              </a:tabLst>
            </a:pPr>
            <a:r>
              <a:rPr lang="en-US" dirty="0"/>
              <a:t>	</a:t>
            </a:r>
            <a:r>
              <a:rPr lang="en-US" b="1" dirty="0"/>
              <a:t>Exponential 	     Logarithmic </a:t>
            </a:r>
            <a:br>
              <a:rPr lang="en-US" b="1" dirty="0"/>
            </a:br>
            <a:r>
              <a:rPr lang="en-US" b="1" dirty="0"/>
              <a:t>	Form 	 	     Form</a:t>
            </a:r>
          </a:p>
          <a:p>
            <a:endParaRPr lang="en-US" sz="500" b="1" dirty="0"/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 </a:t>
            </a:r>
          </a:p>
          <a:p>
            <a:pPr marL="514350" indent="-514350">
              <a:buFont typeface="+mj-lt"/>
              <a:buAutoNum type="alphaLcPeriod"/>
            </a:pPr>
            <a:endParaRPr lang="en-US" dirty="0"/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 </a:t>
            </a:r>
          </a:p>
          <a:p>
            <a:pPr marL="514350" indent="-514350">
              <a:buFont typeface="+mj-lt"/>
              <a:buAutoNum type="alphaLcPeriod"/>
            </a:pPr>
            <a:endParaRPr lang="en-US" dirty="0"/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 </a:t>
            </a:r>
          </a:p>
          <a:p>
            <a:endParaRPr lang="en-US" dirty="0"/>
          </a:p>
        </p:txBody>
      </p:sp>
      <p:graphicFrame>
        <p:nvGraphicFramePr>
          <p:cNvPr id="143362" name="Object 2"/>
          <p:cNvGraphicFramePr>
            <a:graphicFrameLocks noChangeAspect="1"/>
          </p:cNvGraphicFramePr>
          <p:nvPr/>
        </p:nvGraphicFramePr>
        <p:xfrm>
          <a:off x="1013752" y="2324100"/>
          <a:ext cx="18542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854000" imgH="419040" progId="Equation.DSMT4">
                  <p:embed/>
                </p:oleObj>
              </mc:Choice>
              <mc:Fallback>
                <p:oleObj name="Equation" r:id="rId2" imgW="1854000" imgH="41904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13752" y="2324100"/>
                        <a:ext cx="1854200" cy="419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363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80962203"/>
              </p:ext>
            </p:extLst>
          </p:nvPr>
        </p:nvGraphicFramePr>
        <p:xfrm>
          <a:off x="3048000" y="2469532"/>
          <a:ext cx="4064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406080" imgH="241200" progId="Equation.DSMT4">
                  <p:embed/>
                </p:oleObj>
              </mc:Choice>
              <mc:Fallback>
                <p:oleObj name="Equation" r:id="rId4" imgW="406080" imgH="2412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0" y="2469532"/>
                        <a:ext cx="4064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364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6762180"/>
              </p:ext>
            </p:extLst>
          </p:nvPr>
        </p:nvGraphicFramePr>
        <p:xfrm>
          <a:off x="3759200" y="2381868"/>
          <a:ext cx="20447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044440" imgH="393480" progId="Equation.DSMT4">
                  <p:embed/>
                </p:oleObj>
              </mc:Choice>
              <mc:Fallback>
                <p:oleObj name="Equation" r:id="rId6" imgW="2044440" imgH="3934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59200" y="2381868"/>
                        <a:ext cx="20447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365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90865597"/>
              </p:ext>
            </p:extLst>
          </p:nvPr>
        </p:nvGraphicFramePr>
        <p:xfrm>
          <a:off x="3048000" y="3536332"/>
          <a:ext cx="4064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406080" imgH="241200" progId="Equation.DSMT4">
                  <p:embed/>
                </p:oleObj>
              </mc:Choice>
              <mc:Fallback>
                <p:oleObj name="Equation" r:id="rId8" imgW="406080" imgH="2412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0" y="3536332"/>
                        <a:ext cx="4064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366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18957855"/>
              </p:ext>
            </p:extLst>
          </p:nvPr>
        </p:nvGraphicFramePr>
        <p:xfrm>
          <a:off x="3048000" y="4603132"/>
          <a:ext cx="4064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406080" imgH="241200" progId="Equation.DSMT4">
                  <p:embed/>
                </p:oleObj>
              </mc:Choice>
              <mc:Fallback>
                <p:oleObj name="Equation" r:id="rId9" imgW="406080" imgH="2412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0" y="4603132"/>
                        <a:ext cx="4064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367" name="Object 7"/>
          <p:cNvGraphicFramePr>
            <a:graphicFrameLocks noChangeAspect="1"/>
          </p:cNvGraphicFramePr>
          <p:nvPr/>
        </p:nvGraphicFramePr>
        <p:xfrm>
          <a:off x="1006784" y="3368984"/>
          <a:ext cx="15875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587240" imgH="380880" progId="Equation.DSMT4">
                  <p:embed/>
                </p:oleObj>
              </mc:Choice>
              <mc:Fallback>
                <p:oleObj name="Equation" r:id="rId10" imgW="1587240" imgH="3808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06784" y="3368984"/>
                        <a:ext cx="15875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368" name="Object 8"/>
          <p:cNvGraphicFramePr>
            <a:graphicFrameLocks noChangeAspect="1"/>
          </p:cNvGraphicFramePr>
          <p:nvPr/>
        </p:nvGraphicFramePr>
        <p:xfrm>
          <a:off x="995320" y="4419600"/>
          <a:ext cx="12954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295280" imgH="380880" progId="Equation.DSMT4">
                  <p:embed/>
                </p:oleObj>
              </mc:Choice>
              <mc:Fallback>
                <p:oleObj name="Equation" r:id="rId12" imgW="1295280" imgH="3808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5320" y="4419600"/>
                        <a:ext cx="12954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369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70857064"/>
              </p:ext>
            </p:extLst>
          </p:nvPr>
        </p:nvGraphicFramePr>
        <p:xfrm>
          <a:off x="3733800" y="3440576"/>
          <a:ext cx="18542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854000" imgH="393480" progId="Equation.DSMT4">
                  <p:embed/>
                </p:oleObj>
              </mc:Choice>
              <mc:Fallback>
                <p:oleObj name="Equation" r:id="rId14" imgW="1854000" imgH="3934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33800" y="3440576"/>
                        <a:ext cx="18542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370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13330938"/>
              </p:ext>
            </p:extLst>
          </p:nvPr>
        </p:nvGraphicFramePr>
        <p:xfrm>
          <a:off x="3733800" y="4483100"/>
          <a:ext cx="14732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473120" imgH="393480" progId="Equation.DSMT4">
                  <p:embed/>
                </p:oleObj>
              </mc:Choice>
              <mc:Fallback>
                <p:oleObj name="Equation" r:id="rId16" imgW="1473120" imgH="39348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33800" y="4483100"/>
                        <a:ext cx="14732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Rectangle 12"/>
          <p:cNvSpPr/>
          <p:nvPr/>
        </p:nvSpPr>
        <p:spPr>
          <a:xfrm>
            <a:off x="5943600" y="2263914"/>
            <a:ext cx="26670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This is a common logarithm that equals 4.</a:t>
            </a:r>
          </a:p>
        </p:txBody>
      </p:sp>
      <p:sp>
        <p:nvSpPr>
          <p:cNvPr id="14" name="Rectangle 13"/>
          <p:cNvSpPr/>
          <p:nvPr/>
        </p:nvSpPr>
        <p:spPr>
          <a:xfrm>
            <a:off x="5943600" y="3251537"/>
            <a:ext cx="28194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This is a common logarithm that equals −2.</a:t>
            </a:r>
          </a:p>
        </p:txBody>
      </p:sp>
      <p:sp>
        <p:nvSpPr>
          <p:cNvPr id="15" name="Rectangle 14"/>
          <p:cNvSpPr/>
          <p:nvPr/>
        </p:nvSpPr>
        <p:spPr>
          <a:xfrm>
            <a:off x="5943600" y="4321314"/>
            <a:ext cx="28194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This is a common logarithm that equals </a:t>
            </a:r>
            <a:r>
              <a:rPr lang="en-US" sz="2000" i="1" dirty="0">
                <a:solidFill>
                  <a:srgbClr val="008080"/>
                </a:solidFill>
              </a:rPr>
              <a:t>x.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4" grpId="0"/>
      <p:bldP spid="1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2: Evaluating Common Logarithms Using a Calculator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Use a TI-84 Plus graphing calculator to find the approximate values of the following common logarithms.</a:t>
            </a:r>
          </a:p>
          <a:p>
            <a:pPr marL="514350" indent="-514350"/>
            <a:r>
              <a:rPr lang="en-US" dirty="0"/>
              <a:t>a.  </a:t>
            </a:r>
            <a:r>
              <a:rPr lang="en-US" dirty="0">
                <a:solidFill>
                  <a:srgbClr val="0000FF"/>
                </a:solidFill>
              </a:rPr>
              <a:t>log 200 </a:t>
            </a:r>
            <a:r>
              <a:rPr lang="en-US" dirty="0"/>
              <a:t>		b.  </a:t>
            </a:r>
            <a:r>
              <a:rPr lang="en-US" dirty="0">
                <a:solidFill>
                  <a:srgbClr val="0000FF"/>
                </a:solidFill>
              </a:rPr>
              <a:t>log 50,000 </a:t>
            </a:r>
            <a:r>
              <a:rPr lang="en-US" dirty="0"/>
              <a:t>	c.  </a:t>
            </a:r>
            <a:r>
              <a:rPr lang="en-US" dirty="0">
                <a:solidFill>
                  <a:srgbClr val="0000FF"/>
                </a:solidFill>
              </a:rPr>
              <a:t>log 0.0006</a:t>
            </a:r>
          </a:p>
          <a:p>
            <a:pPr marL="514350" indent="-514350"/>
            <a:r>
              <a:rPr lang="en-US" b="1" dirty="0"/>
              <a:t>Solution </a:t>
            </a:r>
          </a:p>
          <a:p>
            <a:pPr marL="514350" indent="-514350"/>
            <a:r>
              <a:rPr lang="en-US" dirty="0"/>
              <a:t>      From the display, we see the results (accurate to 9 decimal places).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 </a:t>
            </a:r>
            <a:r>
              <a:rPr lang="en-US" dirty="0">
                <a:solidFill>
                  <a:srgbClr val="0000FF"/>
                </a:solidFill>
              </a:rPr>
              <a:t>log 200 </a:t>
            </a:r>
            <a:endParaRPr lang="en-US" dirty="0"/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 </a:t>
            </a:r>
            <a:r>
              <a:rPr lang="en-US" dirty="0">
                <a:solidFill>
                  <a:srgbClr val="0000FF"/>
                </a:solidFill>
              </a:rPr>
              <a:t>log 50,000 </a:t>
            </a:r>
            <a:endParaRPr lang="en-US" dirty="0"/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 </a:t>
            </a:r>
            <a:r>
              <a:rPr lang="en-US" dirty="0">
                <a:solidFill>
                  <a:srgbClr val="0000FF"/>
                </a:solidFill>
              </a:rPr>
              <a:t>log 0.0006 </a:t>
            </a:r>
            <a:endParaRPr lang="en-US" dirty="0">
              <a:solidFill>
                <a:srgbClr val="FF0000"/>
              </a:solidFill>
            </a:endParaRPr>
          </a:p>
        </p:txBody>
      </p:sp>
      <p:pic>
        <p:nvPicPr>
          <p:cNvPr id="144386" name="Picture 2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562600" y="3962400"/>
            <a:ext cx="2741879" cy="190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626AED37-4817-DC3E-0433-8374E17F3C5C}"/>
              </a:ext>
            </a:extLst>
          </p:cNvPr>
          <p:cNvSpPr/>
          <p:nvPr/>
        </p:nvSpPr>
        <p:spPr>
          <a:xfrm>
            <a:off x="2667000" y="5191780"/>
            <a:ext cx="237917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7D"/>
                </a:solidFill>
                <a:sym typeface="Symbol"/>
              </a:rPr>
              <a:t></a:t>
            </a:r>
            <a:r>
              <a:rPr lang="en-US" sz="2800" dirty="0">
                <a:sym typeface="Symbol"/>
              </a:rPr>
              <a:t> </a:t>
            </a:r>
            <a:r>
              <a:rPr lang="en-US" sz="2800" dirty="0">
                <a:solidFill>
                  <a:srgbClr val="FF0000"/>
                </a:solidFill>
              </a:rPr>
              <a:t>–3.22184875</a:t>
            </a:r>
            <a:endParaRPr lang="en-US" sz="2800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7DD52787-18BE-2E49-FD27-93D2772D76DD}"/>
              </a:ext>
            </a:extLst>
          </p:cNvPr>
          <p:cNvSpPr/>
          <p:nvPr/>
        </p:nvSpPr>
        <p:spPr>
          <a:xfrm>
            <a:off x="2667000" y="4734580"/>
            <a:ext cx="246413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7D"/>
                </a:solidFill>
                <a:sym typeface="Symbol"/>
              </a:rPr>
              <a:t></a:t>
            </a:r>
            <a:r>
              <a:rPr lang="en-US" sz="2800" dirty="0">
                <a:sym typeface="Symbol"/>
              </a:rPr>
              <a:t> </a:t>
            </a:r>
            <a:r>
              <a:rPr lang="en-US" sz="2800" dirty="0">
                <a:solidFill>
                  <a:srgbClr val="FF0000"/>
                </a:solidFill>
              </a:rPr>
              <a:t>4.698970004</a:t>
            </a:r>
            <a:r>
              <a:rPr lang="en-US" sz="2800" dirty="0"/>
              <a:t> 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A8B1535E-B7BA-8040-C1F2-319B95EECD97}"/>
              </a:ext>
            </a:extLst>
          </p:cNvPr>
          <p:cNvSpPr/>
          <p:nvPr/>
        </p:nvSpPr>
        <p:spPr>
          <a:xfrm>
            <a:off x="2209800" y="4277380"/>
            <a:ext cx="246413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7D"/>
                </a:solidFill>
                <a:sym typeface="Symbol"/>
              </a:rPr>
              <a:t></a:t>
            </a:r>
            <a:r>
              <a:rPr lang="en-US" sz="2800" dirty="0">
                <a:sym typeface="Symbol"/>
              </a:rPr>
              <a:t> </a:t>
            </a:r>
            <a:r>
              <a:rPr lang="en-US" sz="2800" dirty="0">
                <a:solidFill>
                  <a:srgbClr val="FF0000"/>
                </a:solidFill>
              </a:rPr>
              <a:t>2.301029996</a:t>
            </a:r>
            <a:r>
              <a:rPr lang="en-US" sz="2800" dirty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8" grpId="0"/>
      <p:bldP spid="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3: Using a Calculator to Find the Inverse Log of </a:t>
            </a:r>
            <a:r>
              <a:rPr lang="en-US" i="1" dirty="0"/>
              <a:t>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Use a TI-84 Plus graphing calculator to find the inverse log of </a:t>
            </a:r>
            <a:r>
              <a:rPr lang="en-US" i="1" dirty="0"/>
              <a:t>N</a:t>
            </a:r>
            <a:r>
              <a:rPr lang="en-US" dirty="0"/>
              <a:t> for each expression. (That is, find the value of </a:t>
            </a:r>
            <a:r>
              <a:rPr lang="en-US" i="1" dirty="0"/>
              <a:t>x</a:t>
            </a:r>
            <a:r>
              <a:rPr lang="en-US" dirty="0"/>
              <a:t>.)</a:t>
            </a:r>
          </a:p>
          <a:p>
            <a:pPr marL="514350" indent="-514350">
              <a:buAutoNum type="alphaLcPeriod"/>
            </a:pPr>
            <a:r>
              <a:rPr lang="en-US" dirty="0"/>
              <a:t> </a:t>
            </a:r>
            <a:r>
              <a:rPr lang="en-US" dirty="0">
                <a:solidFill>
                  <a:srgbClr val="0000FF"/>
                </a:solidFill>
              </a:rPr>
              <a:t>log 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dirty="0">
                <a:solidFill>
                  <a:srgbClr val="0000FF"/>
                </a:solidFill>
              </a:rPr>
              <a:t> = 5 </a:t>
            </a:r>
            <a:r>
              <a:rPr lang="en-US" dirty="0"/>
              <a:t>		                          c.   </a:t>
            </a:r>
            <a:r>
              <a:rPr lang="en-US" dirty="0">
                <a:solidFill>
                  <a:srgbClr val="0000FF"/>
                </a:solidFill>
              </a:rPr>
              <a:t>log 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dirty="0">
                <a:solidFill>
                  <a:srgbClr val="0000FF"/>
                </a:solidFill>
              </a:rPr>
              <a:t> = 2.4142</a:t>
            </a:r>
            <a:r>
              <a:rPr lang="en-US" dirty="0"/>
              <a:t> </a:t>
            </a:r>
          </a:p>
          <a:p>
            <a:pPr marL="514350" indent="-514350">
              <a:buAutoNum type="alphaLcPeriod"/>
            </a:pPr>
            <a:r>
              <a:rPr lang="en-US" dirty="0"/>
              <a:t> </a:t>
            </a:r>
            <a:r>
              <a:rPr lang="en-US" dirty="0">
                <a:solidFill>
                  <a:srgbClr val="0000FF"/>
                </a:solidFill>
              </a:rPr>
              <a:t>log 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dirty="0">
                <a:solidFill>
                  <a:srgbClr val="0000FF"/>
                </a:solidFill>
              </a:rPr>
              <a:t> = </a:t>
            </a:r>
            <a:r>
              <a:rPr lang="en-US" dirty="0">
                <a:solidFill>
                  <a:srgbClr val="0000FF"/>
                </a:solidFill>
                <a:latin typeface="Symbol" pitchFamily="98" charset="2"/>
              </a:rPr>
              <a:t>-</a:t>
            </a:r>
            <a:r>
              <a:rPr lang="en-US" dirty="0">
                <a:solidFill>
                  <a:srgbClr val="0000FF"/>
                </a:solidFill>
              </a:rPr>
              <a:t>3              </a:t>
            </a:r>
            <a:r>
              <a:rPr lang="en-US" dirty="0"/>
              <a:t>                       d.   </a:t>
            </a:r>
            <a:r>
              <a:rPr lang="en-US" dirty="0">
                <a:solidFill>
                  <a:srgbClr val="0000FF"/>
                </a:solidFill>
              </a:rPr>
              <a:t>log 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dirty="0">
                <a:solidFill>
                  <a:srgbClr val="0000FF"/>
                </a:solidFill>
              </a:rPr>
              <a:t> = 16.5</a:t>
            </a:r>
          </a:p>
          <a:p>
            <a:r>
              <a:rPr lang="en-US" b="1" dirty="0"/>
              <a:t>Solution</a:t>
            </a:r>
          </a:p>
          <a:p>
            <a:r>
              <a:rPr lang="en-US" dirty="0"/>
              <a:t>The calculator gives the following </a:t>
            </a:r>
          </a:p>
          <a:p>
            <a:r>
              <a:rPr lang="en-US" dirty="0"/>
              <a:t>results</a:t>
            </a:r>
          </a:p>
          <a:p>
            <a:pPr marL="514350" indent="-514350">
              <a:buAutoNum type="alphaLcPeriod"/>
            </a:pPr>
            <a:r>
              <a:rPr lang="en-US" dirty="0"/>
              <a:t> </a:t>
            </a:r>
            <a:r>
              <a:rPr lang="en-US" i="1" dirty="0"/>
              <a:t>x</a:t>
            </a:r>
            <a:r>
              <a:rPr lang="en-US" dirty="0"/>
              <a:t> = </a:t>
            </a:r>
            <a:r>
              <a:rPr lang="en-US" dirty="0">
                <a:solidFill>
                  <a:srgbClr val="00007D"/>
                </a:solidFill>
              </a:rPr>
              <a:t>10</a:t>
            </a:r>
            <a:r>
              <a:rPr lang="en-US" baseline="30000" dirty="0">
                <a:solidFill>
                  <a:srgbClr val="00007D"/>
                </a:solidFill>
              </a:rPr>
              <a:t>5</a:t>
            </a:r>
            <a:endParaRPr lang="en-US" dirty="0">
              <a:solidFill>
                <a:srgbClr val="FF0000"/>
              </a:solidFill>
            </a:endParaRPr>
          </a:p>
          <a:p>
            <a:pPr marL="514350" indent="-514350">
              <a:buFontTx/>
              <a:buAutoNum type="alphaLcPeriod"/>
            </a:pPr>
            <a:r>
              <a:rPr lang="en-US" dirty="0"/>
              <a:t> </a:t>
            </a:r>
            <a:r>
              <a:rPr lang="en-US" i="1" dirty="0"/>
              <a:t>x</a:t>
            </a:r>
            <a:r>
              <a:rPr lang="en-US" dirty="0"/>
              <a:t> = </a:t>
            </a:r>
            <a:r>
              <a:rPr lang="en-US" dirty="0">
                <a:solidFill>
                  <a:srgbClr val="002060"/>
                </a:solidFill>
              </a:rPr>
              <a:t>10</a:t>
            </a:r>
            <a:r>
              <a:rPr lang="en-US" baseline="30000" dirty="0">
                <a:solidFill>
                  <a:srgbClr val="002060"/>
                </a:solidFill>
                <a:latin typeface="Symbol" pitchFamily="98" charset="2"/>
              </a:rPr>
              <a:t>-</a:t>
            </a:r>
            <a:r>
              <a:rPr lang="en-US" baseline="30000" dirty="0">
                <a:solidFill>
                  <a:srgbClr val="002060"/>
                </a:solidFill>
              </a:rPr>
              <a:t>3</a:t>
            </a:r>
            <a:endParaRPr lang="en-US" dirty="0">
              <a:solidFill>
                <a:srgbClr val="FF0000"/>
              </a:solidFill>
            </a:endParaRPr>
          </a:p>
          <a:p>
            <a:pPr marL="514350" indent="-514350"/>
            <a:r>
              <a:rPr lang="en-US" dirty="0"/>
              <a:t> </a:t>
            </a:r>
          </a:p>
        </p:txBody>
      </p:sp>
      <p:pic>
        <p:nvPicPr>
          <p:cNvPr id="145410" name="Picture 2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181600" y="3352800"/>
            <a:ext cx="3505200" cy="24415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/>
          <p:cNvSpPr/>
          <p:nvPr/>
        </p:nvSpPr>
        <p:spPr>
          <a:xfrm>
            <a:off x="2101622" y="4182908"/>
            <a:ext cx="163217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7D"/>
                </a:solidFill>
              </a:rPr>
              <a:t>=</a:t>
            </a:r>
            <a:r>
              <a:rPr lang="en-US" sz="2800" dirty="0"/>
              <a:t> </a:t>
            </a:r>
            <a:r>
              <a:rPr lang="en-US" sz="2800" dirty="0">
                <a:solidFill>
                  <a:srgbClr val="FF0000"/>
                </a:solidFill>
              </a:rPr>
              <a:t>100,000</a:t>
            </a:r>
            <a:endParaRPr lang="en-US" sz="2800" dirty="0"/>
          </a:p>
        </p:txBody>
      </p:sp>
      <p:sp>
        <p:nvSpPr>
          <p:cNvPr id="6" name="Rectangle 5"/>
          <p:cNvSpPr/>
          <p:nvPr/>
        </p:nvSpPr>
        <p:spPr>
          <a:xfrm>
            <a:off x="2236904" y="4702212"/>
            <a:ext cx="126829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2060"/>
                </a:solidFill>
              </a:rPr>
              <a:t>=</a:t>
            </a:r>
            <a:r>
              <a:rPr lang="en-US" sz="2800" dirty="0"/>
              <a:t> </a:t>
            </a:r>
            <a:r>
              <a:rPr lang="en-US" sz="2800" dirty="0">
                <a:solidFill>
                  <a:srgbClr val="FF0000"/>
                </a:solidFill>
              </a:rPr>
              <a:t>0.001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4120840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3: Using a Calculator to Find the Inverse Log of </a:t>
            </a:r>
            <a:r>
              <a:rPr lang="en-US" i="1" dirty="0"/>
              <a:t>N</a:t>
            </a:r>
            <a:r>
              <a:rPr lang="en-US" dirty="0"/>
              <a:t>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lphaLcPeriod" startAt="3"/>
            </a:pPr>
            <a:r>
              <a:rPr lang="en-US" dirty="0"/>
              <a:t> </a:t>
            </a:r>
            <a:r>
              <a:rPr lang="en-US" i="1" dirty="0"/>
              <a:t>x</a:t>
            </a:r>
            <a:r>
              <a:rPr lang="en-US" dirty="0"/>
              <a:t> = </a:t>
            </a:r>
            <a:r>
              <a:rPr lang="en-US" dirty="0">
                <a:solidFill>
                  <a:srgbClr val="00007D"/>
                </a:solidFill>
              </a:rPr>
              <a:t>10</a:t>
            </a:r>
            <a:r>
              <a:rPr lang="en-US" baseline="30000" dirty="0">
                <a:solidFill>
                  <a:srgbClr val="00007D"/>
                </a:solidFill>
              </a:rPr>
              <a:t>2.4142</a:t>
            </a:r>
            <a:endParaRPr lang="en-US" dirty="0"/>
          </a:p>
          <a:p>
            <a:pPr marL="514350" indent="-514350">
              <a:buFont typeface="+mj-lt"/>
              <a:buAutoNum type="alphaLcPeriod" startAt="3"/>
            </a:pPr>
            <a:r>
              <a:rPr lang="en-US" dirty="0"/>
              <a:t> </a:t>
            </a:r>
            <a:r>
              <a:rPr lang="en-US" i="1" dirty="0"/>
              <a:t>x</a:t>
            </a:r>
            <a:r>
              <a:rPr lang="en-US" dirty="0"/>
              <a:t> = </a:t>
            </a:r>
            <a:r>
              <a:rPr lang="en-US" dirty="0">
                <a:solidFill>
                  <a:srgbClr val="00007D"/>
                </a:solidFill>
              </a:rPr>
              <a:t>10</a:t>
            </a:r>
            <a:r>
              <a:rPr lang="en-US" baseline="30000" dirty="0">
                <a:solidFill>
                  <a:srgbClr val="00007D"/>
                </a:solidFill>
              </a:rPr>
              <a:t>16.5</a:t>
            </a:r>
            <a:endParaRPr lang="en-US" dirty="0">
              <a:solidFill>
                <a:srgbClr val="FF0000"/>
              </a:solidFill>
            </a:endParaRPr>
          </a:p>
          <a:p>
            <a:r>
              <a:rPr lang="en-US" dirty="0"/>
              <a:t>The letter </a:t>
            </a:r>
            <a:r>
              <a:rPr lang="en-US" sz="2000" dirty="0"/>
              <a:t>E</a:t>
            </a:r>
            <a:r>
              <a:rPr lang="en-US" dirty="0"/>
              <a:t> in the solution is </a:t>
            </a:r>
            <a:br>
              <a:rPr lang="en-US" dirty="0"/>
            </a:br>
            <a:r>
              <a:rPr lang="en-US" dirty="0"/>
              <a:t>the calculator version of </a:t>
            </a:r>
            <a:br>
              <a:rPr lang="en-US" dirty="0"/>
            </a:br>
            <a:r>
              <a:rPr lang="en-US" dirty="0"/>
              <a:t>scientific notation.</a:t>
            </a:r>
          </a:p>
          <a:p>
            <a:r>
              <a:rPr lang="en-US" dirty="0"/>
              <a:t>Thus, </a:t>
            </a:r>
            <a:r>
              <a:rPr lang="en-US" dirty="0">
                <a:solidFill>
                  <a:srgbClr val="FF0000"/>
                </a:solidFill>
              </a:rPr>
              <a:t>3.16227766</a:t>
            </a:r>
            <a:r>
              <a:rPr lang="en-US" sz="2000" dirty="0">
                <a:solidFill>
                  <a:srgbClr val="FF0000"/>
                </a:solidFill>
              </a:rPr>
              <a:t>E</a:t>
            </a:r>
            <a:r>
              <a:rPr lang="en-US" dirty="0">
                <a:solidFill>
                  <a:srgbClr val="FF0000"/>
                </a:solidFill>
              </a:rPr>
              <a:t>16</a:t>
            </a:r>
            <a:endParaRPr lang="en-US" dirty="0"/>
          </a:p>
          <a:p>
            <a:pPr marL="514350" indent="-514350"/>
            <a:endParaRPr lang="en-US" dirty="0"/>
          </a:p>
          <a:p>
            <a:endParaRPr lang="en-US" dirty="0"/>
          </a:p>
        </p:txBody>
      </p:sp>
      <p:pic>
        <p:nvPicPr>
          <p:cNvPr id="146434" name="Picture 2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973634" y="2523766"/>
            <a:ext cx="3566769" cy="24688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/>
          <p:cNvSpPr/>
          <p:nvPr/>
        </p:nvSpPr>
        <p:spPr>
          <a:xfrm>
            <a:off x="2612766" y="1255578"/>
            <a:ext cx="238238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7D"/>
                </a:solidFill>
                <a:sym typeface="Symbol"/>
              </a:rPr>
              <a:t></a:t>
            </a:r>
            <a:r>
              <a:rPr lang="en-US" sz="2800" dirty="0">
                <a:solidFill>
                  <a:srgbClr val="00007D"/>
                </a:solidFill>
              </a:rPr>
              <a:t> </a:t>
            </a:r>
            <a:r>
              <a:rPr lang="en-US" sz="2800" dirty="0">
                <a:solidFill>
                  <a:srgbClr val="FF0000"/>
                </a:solidFill>
              </a:rPr>
              <a:t>259.5374301</a:t>
            </a:r>
            <a:endParaRPr lang="en-US" sz="2800" dirty="0"/>
          </a:p>
        </p:txBody>
      </p:sp>
      <p:sp>
        <p:nvSpPr>
          <p:cNvPr id="6" name="Rectangle 5"/>
          <p:cNvSpPr/>
          <p:nvPr/>
        </p:nvSpPr>
        <p:spPr>
          <a:xfrm>
            <a:off x="2612766" y="1788082"/>
            <a:ext cx="263245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7D"/>
                </a:solidFill>
                <a:sym typeface="Symbol"/>
              </a:rPr>
              <a:t></a:t>
            </a:r>
            <a:r>
              <a:rPr lang="en-US" sz="2800" dirty="0"/>
              <a:t> </a:t>
            </a:r>
            <a:r>
              <a:rPr lang="en-US" sz="2800" dirty="0">
                <a:solidFill>
                  <a:srgbClr val="FF0000"/>
                </a:solidFill>
              </a:rPr>
              <a:t>3.16227766</a:t>
            </a:r>
            <a:r>
              <a:rPr lang="en-US" sz="2000" dirty="0">
                <a:solidFill>
                  <a:srgbClr val="FF0000"/>
                </a:solidFill>
              </a:rPr>
              <a:t>E</a:t>
            </a:r>
            <a:r>
              <a:rPr lang="en-US" sz="2800" dirty="0">
                <a:solidFill>
                  <a:srgbClr val="FF0000"/>
                </a:solidFill>
              </a:rPr>
              <a:t>16</a:t>
            </a:r>
            <a:endParaRPr lang="en-US" sz="2800" dirty="0"/>
          </a:p>
        </p:txBody>
      </p:sp>
      <p:sp>
        <p:nvSpPr>
          <p:cNvPr id="7" name="Rectangle 6"/>
          <p:cNvSpPr/>
          <p:nvPr/>
        </p:nvSpPr>
        <p:spPr>
          <a:xfrm>
            <a:off x="999984" y="4285089"/>
            <a:ext cx="322556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= 3.16227766 × 10</a:t>
            </a:r>
            <a:r>
              <a:rPr lang="en-US" sz="2800" baseline="30000" dirty="0">
                <a:solidFill>
                  <a:srgbClr val="FF0000"/>
                </a:solidFill>
              </a:rPr>
              <a:t>16</a:t>
            </a:r>
            <a:r>
              <a:rPr lang="en-US" sz="2800" dirty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4: Translating between Exponential Form and Natural Logarithms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tabLst>
                <a:tab pos="461963" algn="l"/>
              </a:tabLst>
            </a:pPr>
            <a:r>
              <a:rPr lang="en-US" dirty="0"/>
              <a:t>	</a:t>
            </a:r>
            <a:r>
              <a:rPr lang="en-US" b="1" dirty="0"/>
              <a:t>Exponential 		Logarithmic </a:t>
            </a:r>
            <a:br>
              <a:rPr lang="en-US" b="1" dirty="0"/>
            </a:br>
            <a:r>
              <a:rPr lang="en-US" b="1" dirty="0"/>
              <a:t>	Form 	 		Form 	</a:t>
            </a:r>
          </a:p>
          <a:p>
            <a:endParaRPr lang="en-US" sz="500" b="1" dirty="0"/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 </a:t>
            </a:r>
          </a:p>
          <a:p>
            <a:pPr marL="514350" indent="-514350">
              <a:buFont typeface="+mj-lt"/>
              <a:buAutoNum type="alphaLcPeriod"/>
            </a:pPr>
            <a:endParaRPr lang="en-US" dirty="0"/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 </a:t>
            </a:r>
          </a:p>
          <a:p>
            <a:pPr marL="514350" indent="-514350">
              <a:buFont typeface="+mj-lt"/>
              <a:buAutoNum type="alphaLcPeriod"/>
            </a:pPr>
            <a:endParaRPr lang="en-US" dirty="0"/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 </a:t>
            </a:r>
          </a:p>
          <a:p>
            <a:endParaRPr lang="en-US" dirty="0"/>
          </a:p>
        </p:txBody>
      </p:sp>
      <p:graphicFrame>
        <p:nvGraphicFramePr>
          <p:cNvPr id="143363" name="Object 3"/>
          <p:cNvGraphicFramePr>
            <a:graphicFrameLocks noChangeAspect="1"/>
          </p:cNvGraphicFramePr>
          <p:nvPr/>
        </p:nvGraphicFramePr>
        <p:xfrm>
          <a:off x="3200400" y="2501900"/>
          <a:ext cx="4064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406080" imgH="241200" progId="Equation.DSMT4">
                  <p:embed/>
                </p:oleObj>
              </mc:Choice>
              <mc:Fallback>
                <p:oleObj name="Equation" r:id="rId2" imgW="406080" imgH="24120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0400" y="2501900"/>
                        <a:ext cx="4064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365" name="Object 5"/>
          <p:cNvGraphicFramePr>
            <a:graphicFrameLocks noChangeAspect="1"/>
          </p:cNvGraphicFramePr>
          <p:nvPr/>
        </p:nvGraphicFramePr>
        <p:xfrm>
          <a:off x="3200400" y="3568700"/>
          <a:ext cx="4064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406080" imgH="241200" progId="Equation.DSMT4">
                  <p:embed/>
                </p:oleObj>
              </mc:Choice>
              <mc:Fallback>
                <p:oleObj name="Equation" r:id="rId4" imgW="406080" imgH="24120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0400" y="3568700"/>
                        <a:ext cx="4064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366" name="Object 6"/>
          <p:cNvGraphicFramePr>
            <a:graphicFrameLocks noChangeAspect="1"/>
          </p:cNvGraphicFramePr>
          <p:nvPr/>
        </p:nvGraphicFramePr>
        <p:xfrm>
          <a:off x="3200400" y="4635500"/>
          <a:ext cx="4064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406080" imgH="241200" progId="Equation.DSMT4">
                  <p:embed/>
                </p:oleObj>
              </mc:Choice>
              <mc:Fallback>
                <p:oleObj name="Equation" r:id="rId5" imgW="406080" imgH="24120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0400" y="4635500"/>
                        <a:ext cx="4064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Rectangle 12"/>
          <p:cNvSpPr/>
          <p:nvPr/>
        </p:nvSpPr>
        <p:spPr>
          <a:xfrm>
            <a:off x="5943600" y="2263914"/>
            <a:ext cx="26670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This is a natural logarithm that equals </a:t>
            </a:r>
            <a:r>
              <a:rPr lang="en-US" sz="2000" i="1" dirty="0">
                <a:solidFill>
                  <a:srgbClr val="008080"/>
                </a:solidFill>
              </a:rPr>
              <a:t>t</a:t>
            </a:r>
            <a:r>
              <a:rPr lang="en-US" sz="2000" dirty="0">
                <a:solidFill>
                  <a:srgbClr val="008080"/>
                </a:solidFill>
              </a:rPr>
              <a:t>.</a:t>
            </a:r>
          </a:p>
        </p:txBody>
      </p:sp>
      <p:sp>
        <p:nvSpPr>
          <p:cNvPr id="14" name="Rectangle 13"/>
          <p:cNvSpPr/>
          <p:nvPr/>
        </p:nvSpPr>
        <p:spPr>
          <a:xfrm>
            <a:off x="5943600" y="3251537"/>
            <a:ext cx="28194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This is a natural logarithm that equals 0.</a:t>
            </a:r>
          </a:p>
        </p:txBody>
      </p:sp>
      <p:sp>
        <p:nvSpPr>
          <p:cNvPr id="15" name="Rectangle 14"/>
          <p:cNvSpPr/>
          <p:nvPr/>
        </p:nvSpPr>
        <p:spPr>
          <a:xfrm>
            <a:off x="5943600" y="4435784"/>
            <a:ext cx="28194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This is a natural logarithm that equals 2.</a:t>
            </a:r>
          </a:p>
        </p:txBody>
      </p:sp>
      <p:graphicFrame>
        <p:nvGraphicFramePr>
          <p:cNvPr id="147467" name="Object 11"/>
          <p:cNvGraphicFramePr>
            <a:graphicFrameLocks noChangeAspect="1"/>
          </p:cNvGraphicFramePr>
          <p:nvPr/>
        </p:nvGraphicFramePr>
        <p:xfrm>
          <a:off x="1016000" y="2346016"/>
          <a:ext cx="12700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269720" imgH="380880" progId="Equation.DSMT4">
                  <p:embed/>
                </p:oleObj>
              </mc:Choice>
              <mc:Fallback>
                <p:oleObj name="Equation" r:id="rId6" imgW="1269720" imgH="38088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16000" y="2346016"/>
                        <a:ext cx="12700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7468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327966"/>
              </p:ext>
            </p:extLst>
          </p:nvPr>
        </p:nvGraphicFramePr>
        <p:xfrm>
          <a:off x="4230688" y="2422525"/>
          <a:ext cx="13589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358640" imgH="304560" progId="Equation.DSMT4">
                  <p:embed/>
                </p:oleObj>
              </mc:Choice>
              <mc:Fallback>
                <p:oleObj name="Equation" r:id="rId8" imgW="1358640" imgH="30456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30688" y="2422525"/>
                        <a:ext cx="13589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7469" name="Object 13"/>
          <p:cNvGraphicFramePr>
            <a:graphicFrameLocks noChangeAspect="1"/>
          </p:cNvGraphicFramePr>
          <p:nvPr/>
        </p:nvGraphicFramePr>
        <p:xfrm>
          <a:off x="1010156" y="3360892"/>
          <a:ext cx="8382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838080" imgH="380880" progId="Equation.DSMT4">
                  <p:embed/>
                </p:oleObj>
              </mc:Choice>
              <mc:Fallback>
                <p:oleObj name="Equation" r:id="rId10" imgW="838080" imgH="38088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10156" y="3360892"/>
                        <a:ext cx="8382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7470" name="Object 14"/>
          <p:cNvGraphicFramePr>
            <a:graphicFrameLocks noChangeAspect="1"/>
          </p:cNvGraphicFramePr>
          <p:nvPr/>
        </p:nvGraphicFramePr>
        <p:xfrm>
          <a:off x="4203700" y="3461368"/>
          <a:ext cx="9779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977760" imgH="304560" progId="Equation.DSMT4">
                  <p:embed/>
                </p:oleObj>
              </mc:Choice>
              <mc:Fallback>
                <p:oleObj name="Equation" r:id="rId12" imgW="977760" imgH="30456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03700" y="3461368"/>
                        <a:ext cx="9779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7471" name="Object 15"/>
          <p:cNvGraphicFramePr>
            <a:graphicFrameLocks noChangeAspect="1"/>
          </p:cNvGraphicFramePr>
          <p:nvPr/>
        </p:nvGraphicFramePr>
        <p:xfrm>
          <a:off x="990600" y="4400044"/>
          <a:ext cx="8636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863280" imgH="380880" progId="Equation.DSMT4">
                  <p:embed/>
                </p:oleObj>
              </mc:Choice>
              <mc:Fallback>
                <p:oleObj name="Equation" r:id="rId14" imgW="863280" imgH="38088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4400044"/>
                        <a:ext cx="8636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7472" name="Object 16"/>
          <p:cNvGraphicFramePr>
            <a:graphicFrameLocks noChangeAspect="1"/>
          </p:cNvGraphicFramePr>
          <p:nvPr/>
        </p:nvGraphicFramePr>
        <p:xfrm>
          <a:off x="4199092" y="4584700"/>
          <a:ext cx="990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990360" imgH="291960" progId="Equation.DSMT4">
                  <p:embed/>
                </p:oleObj>
              </mc:Choice>
              <mc:Fallback>
                <p:oleObj name="Equation" r:id="rId16" imgW="990360" imgH="29196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99092" y="4584700"/>
                        <a:ext cx="9906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4" grpId="0"/>
      <p:bldP spid="1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5: Evaluating Natural Logarithms Using a Calculator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Use a TI-84 Plus graphing calculator to find the approximate values of the following natural logarithms.</a:t>
            </a:r>
          </a:p>
          <a:p>
            <a:pPr indent="3175">
              <a:buAutoNum type="alphaLcPeriod"/>
            </a:pPr>
            <a:r>
              <a:rPr lang="en-US" dirty="0"/>
              <a:t>  </a:t>
            </a:r>
            <a:r>
              <a:rPr lang="en-US" dirty="0">
                <a:solidFill>
                  <a:srgbClr val="0000FF"/>
                </a:solidFill>
              </a:rPr>
              <a:t>ln 1</a:t>
            </a:r>
            <a:r>
              <a:rPr lang="en-US" dirty="0"/>
              <a:t> 		b.  </a:t>
            </a:r>
            <a:r>
              <a:rPr lang="en-US" dirty="0">
                <a:solidFill>
                  <a:srgbClr val="0000FF"/>
                </a:solidFill>
              </a:rPr>
              <a:t>ln 3</a:t>
            </a:r>
            <a:r>
              <a:rPr lang="en-US" dirty="0"/>
              <a:t> 		c.  </a:t>
            </a:r>
            <a:r>
              <a:rPr lang="en-US" dirty="0">
                <a:solidFill>
                  <a:srgbClr val="0000FF"/>
                </a:solidFill>
              </a:rPr>
              <a:t>ln 0.02</a:t>
            </a:r>
          </a:p>
          <a:p>
            <a:pPr marL="514350" indent="-514350"/>
            <a:r>
              <a:rPr lang="en-US" b="1" dirty="0"/>
              <a:t>Solution</a:t>
            </a:r>
          </a:p>
          <a:p>
            <a:pPr indent="3175"/>
            <a:r>
              <a:rPr lang="en-US" dirty="0"/>
              <a:t>From the display, we see the results </a:t>
            </a:r>
            <a:br>
              <a:rPr lang="en-US" dirty="0"/>
            </a:br>
            <a:r>
              <a:rPr lang="en-US" dirty="0"/>
              <a:t>(accurate to 9 decimal places).</a:t>
            </a:r>
          </a:p>
          <a:p>
            <a:pPr indent="3175">
              <a:buFont typeface="+mj-lt"/>
              <a:buAutoNum type="alphaLcPeriod"/>
            </a:pPr>
            <a:r>
              <a:rPr lang="en-US" dirty="0"/>
              <a:t>  </a:t>
            </a:r>
            <a:r>
              <a:rPr lang="en-US" dirty="0">
                <a:solidFill>
                  <a:srgbClr val="0000FF"/>
                </a:solidFill>
              </a:rPr>
              <a:t>ln 1</a:t>
            </a:r>
            <a:endParaRPr lang="en-US" dirty="0">
              <a:solidFill>
                <a:srgbClr val="FF0000"/>
              </a:solidFill>
            </a:endParaRPr>
          </a:p>
          <a:p>
            <a:pPr indent="3175">
              <a:buFont typeface="+mj-lt"/>
              <a:buAutoNum type="alphaLcPeriod"/>
            </a:pPr>
            <a:r>
              <a:rPr lang="en-US" dirty="0"/>
              <a:t>  </a:t>
            </a:r>
            <a:r>
              <a:rPr lang="en-US" dirty="0">
                <a:solidFill>
                  <a:srgbClr val="0000FF"/>
                </a:solidFill>
              </a:rPr>
              <a:t>ln 3</a:t>
            </a:r>
            <a:endParaRPr lang="en-US" dirty="0">
              <a:solidFill>
                <a:srgbClr val="FF0000"/>
              </a:solidFill>
            </a:endParaRPr>
          </a:p>
          <a:p>
            <a:pPr indent="3175">
              <a:buFont typeface="+mj-lt"/>
              <a:buAutoNum type="alphaLcPeriod"/>
            </a:pPr>
            <a:r>
              <a:rPr lang="en-US" dirty="0"/>
              <a:t>  </a:t>
            </a:r>
            <a:r>
              <a:rPr lang="en-US" dirty="0">
                <a:solidFill>
                  <a:srgbClr val="0000FF"/>
                </a:solidFill>
              </a:rPr>
              <a:t>ln 0.02</a:t>
            </a:r>
            <a:endParaRPr lang="en-US" dirty="0">
              <a:solidFill>
                <a:srgbClr val="FF0000"/>
              </a:solidFill>
            </a:endParaRPr>
          </a:p>
        </p:txBody>
      </p:sp>
      <p:pic>
        <p:nvPicPr>
          <p:cNvPr id="148483" name="Picture 3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275731" y="3657600"/>
            <a:ext cx="3124200" cy="21710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5"/>
          <p:cNvSpPr/>
          <p:nvPr/>
        </p:nvSpPr>
        <p:spPr>
          <a:xfrm>
            <a:off x="1447800" y="4201180"/>
            <a:ext cx="79220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/>
              <a:t> </a:t>
            </a:r>
            <a:r>
              <a:rPr lang="en-US" sz="2800" dirty="0">
                <a:solidFill>
                  <a:srgbClr val="1F497D"/>
                </a:solidFill>
              </a:rPr>
              <a:t>=</a:t>
            </a:r>
            <a:r>
              <a:rPr lang="en-US" sz="2800" dirty="0">
                <a:solidFill>
                  <a:srgbClr val="FF0000"/>
                </a:solidFill>
              </a:rPr>
              <a:t> 0 </a:t>
            </a:r>
            <a:endParaRPr lang="en-US" sz="2800" dirty="0"/>
          </a:p>
        </p:txBody>
      </p:sp>
      <p:sp>
        <p:nvSpPr>
          <p:cNvPr id="7" name="Rectangle 6"/>
          <p:cNvSpPr/>
          <p:nvPr/>
        </p:nvSpPr>
        <p:spPr>
          <a:xfrm>
            <a:off x="1521450" y="4696752"/>
            <a:ext cx="236475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1F497D"/>
                </a:solidFill>
              </a:rPr>
              <a:t>≈</a:t>
            </a:r>
            <a:r>
              <a:rPr lang="en-US" sz="2800" dirty="0">
                <a:solidFill>
                  <a:srgbClr val="FF0000"/>
                </a:solidFill>
              </a:rPr>
              <a:t> 1.098612289</a:t>
            </a:r>
            <a:endParaRPr lang="en-US" sz="2800" dirty="0"/>
          </a:p>
        </p:txBody>
      </p:sp>
      <p:sp>
        <p:nvSpPr>
          <p:cNvPr id="8" name="Rectangle 7"/>
          <p:cNvSpPr/>
          <p:nvPr/>
        </p:nvSpPr>
        <p:spPr>
          <a:xfrm>
            <a:off x="1899590" y="5205876"/>
            <a:ext cx="254428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1F497D"/>
                </a:solidFill>
              </a:rPr>
              <a:t>≈</a:t>
            </a:r>
            <a:r>
              <a:rPr lang="en-US" sz="2800" dirty="0">
                <a:solidFill>
                  <a:srgbClr val="FF0000"/>
                </a:solidFill>
              </a:rPr>
              <a:t> −3.912023005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4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6: Using a Calculator to Find the Inverse ln of </a:t>
            </a:r>
            <a:r>
              <a:rPr lang="en-US" i="1" dirty="0"/>
              <a:t>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Use a TI-84 Plus graphing calculator to find the inverse ln of </a:t>
            </a:r>
            <a:r>
              <a:rPr lang="en-US" i="1" dirty="0"/>
              <a:t>N</a:t>
            </a:r>
            <a:r>
              <a:rPr lang="en-US" dirty="0"/>
              <a:t> for each expression. (That is, find the value of </a:t>
            </a:r>
            <a:r>
              <a:rPr lang="en-US" i="1" dirty="0"/>
              <a:t>x</a:t>
            </a:r>
            <a:r>
              <a:rPr lang="en-US" dirty="0"/>
              <a:t>.)</a:t>
            </a:r>
          </a:p>
          <a:p>
            <a:r>
              <a:rPr lang="en-US" dirty="0"/>
              <a:t>a.</a:t>
            </a:r>
            <a:r>
              <a:rPr lang="en-US" dirty="0">
                <a:solidFill>
                  <a:srgbClr val="0000FF"/>
                </a:solidFill>
              </a:rPr>
              <a:t>  ln 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dirty="0">
                <a:solidFill>
                  <a:srgbClr val="0000FF"/>
                </a:solidFill>
              </a:rPr>
              <a:t> = 3</a:t>
            </a:r>
            <a:r>
              <a:rPr lang="en-US" dirty="0"/>
              <a:t> 		 c.  </a:t>
            </a:r>
            <a:r>
              <a:rPr lang="en-US" dirty="0">
                <a:solidFill>
                  <a:srgbClr val="0000FF"/>
                </a:solidFill>
              </a:rPr>
              <a:t>ln 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dirty="0">
                <a:solidFill>
                  <a:srgbClr val="0000FF"/>
                </a:solidFill>
              </a:rPr>
              <a:t> = </a:t>
            </a:r>
            <a:r>
              <a:rPr lang="en-US" dirty="0">
                <a:solidFill>
                  <a:srgbClr val="0000FF"/>
                </a:solidFill>
                <a:latin typeface="Symbol" pitchFamily="98" charset="2"/>
              </a:rPr>
              <a:t>-</a:t>
            </a:r>
            <a:r>
              <a:rPr lang="en-US" dirty="0">
                <a:solidFill>
                  <a:srgbClr val="0000FF"/>
                </a:solidFill>
              </a:rPr>
              <a:t>0.1</a:t>
            </a:r>
            <a:r>
              <a:rPr lang="en-US" dirty="0"/>
              <a:t> 		</a:t>
            </a:r>
          </a:p>
          <a:p>
            <a:r>
              <a:rPr lang="en-US" dirty="0"/>
              <a:t>b.  </a:t>
            </a:r>
            <a:r>
              <a:rPr lang="en-US" dirty="0">
                <a:solidFill>
                  <a:srgbClr val="0000FF"/>
                </a:solidFill>
              </a:rPr>
              <a:t>ln 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dirty="0">
                <a:solidFill>
                  <a:srgbClr val="0000FF"/>
                </a:solidFill>
              </a:rPr>
              <a:t> = </a:t>
            </a:r>
            <a:r>
              <a:rPr lang="en-US" dirty="0">
                <a:solidFill>
                  <a:srgbClr val="0000FF"/>
                </a:solidFill>
                <a:latin typeface="Symbol" pitchFamily="98" charset="2"/>
              </a:rPr>
              <a:t>-</a:t>
            </a:r>
            <a:r>
              <a:rPr lang="en-US" dirty="0">
                <a:solidFill>
                  <a:srgbClr val="0000FF"/>
                </a:solidFill>
              </a:rPr>
              <a:t>1              </a:t>
            </a:r>
            <a:r>
              <a:rPr lang="en-US" dirty="0"/>
              <a:t>d.  </a:t>
            </a:r>
            <a:r>
              <a:rPr lang="en-US" dirty="0">
                <a:solidFill>
                  <a:srgbClr val="0000FF"/>
                </a:solidFill>
              </a:rPr>
              <a:t>ln 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dirty="0">
                <a:solidFill>
                  <a:srgbClr val="0000FF"/>
                </a:solidFill>
              </a:rPr>
              <a:t> = 50 </a:t>
            </a:r>
          </a:p>
          <a:p>
            <a:r>
              <a:rPr lang="en-US" b="1" dirty="0"/>
              <a:t>Solution </a:t>
            </a:r>
          </a:p>
          <a:p>
            <a:r>
              <a:rPr lang="en-US" dirty="0"/>
              <a:t>The calculator gives the </a:t>
            </a:r>
          </a:p>
          <a:p>
            <a:r>
              <a:rPr lang="en-US" dirty="0"/>
              <a:t>following results.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 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 </a:t>
            </a:r>
          </a:p>
        </p:txBody>
      </p:sp>
      <p:graphicFrame>
        <p:nvGraphicFramePr>
          <p:cNvPr id="14950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39756453"/>
              </p:ext>
            </p:extLst>
          </p:nvPr>
        </p:nvGraphicFramePr>
        <p:xfrm>
          <a:off x="1082424" y="4808692"/>
          <a:ext cx="8382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838080" imgH="380880" progId="Equation.DSMT4">
                  <p:embed/>
                </p:oleObj>
              </mc:Choice>
              <mc:Fallback>
                <p:oleObj name="Equation" r:id="rId2" imgW="838080" imgH="3808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82424" y="4808692"/>
                        <a:ext cx="8382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9507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78286938"/>
              </p:ext>
            </p:extLst>
          </p:nvPr>
        </p:nvGraphicFramePr>
        <p:xfrm>
          <a:off x="1024656" y="5330808"/>
          <a:ext cx="9652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965160" imgH="380880" progId="Equation.DSMT4">
                  <p:embed/>
                </p:oleObj>
              </mc:Choice>
              <mc:Fallback>
                <p:oleObj name="Equation" r:id="rId4" imgW="965160" imgH="3808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24656" y="5330808"/>
                        <a:ext cx="9652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9509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79341544"/>
              </p:ext>
            </p:extLst>
          </p:nvPr>
        </p:nvGraphicFramePr>
        <p:xfrm>
          <a:off x="2031440" y="4901076"/>
          <a:ext cx="2159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158920" imgH="291960" progId="Equation.DSMT4">
                  <p:embed/>
                </p:oleObj>
              </mc:Choice>
              <mc:Fallback>
                <p:oleObj name="Equation" r:id="rId6" imgW="2158920" imgH="2919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31440" y="4901076"/>
                        <a:ext cx="21590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9510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28950096"/>
              </p:ext>
            </p:extLst>
          </p:nvPr>
        </p:nvGraphicFramePr>
        <p:xfrm>
          <a:off x="2031440" y="5431790"/>
          <a:ext cx="2336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336760" imgH="291960" progId="Equation.DSMT4">
                  <p:embed/>
                </p:oleObj>
              </mc:Choice>
              <mc:Fallback>
                <p:oleObj name="Equation" r:id="rId8" imgW="2336760" imgH="2919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31440" y="5431790"/>
                        <a:ext cx="23368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7" name="Picture 6">
            <a:extLst>
              <a:ext uri="{FF2B5EF4-FFF2-40B4-BE49-F238E27FC236}">
                <a16:creationId xmlns:a16="http://schemas.microsoft.com/office/drawing/2014/main" id="{7CAD7F08-4BB6-D1E1-988C-399B6A505AFA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5257800" y="3579407"/>
            <a:ext cx="3153215" cy="223868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6: Using a Calculator to Find the Inverse ln of </a:t>
            </a:r>
            <a:r>
              <a:rPr lang="en-US" i="1" dirty="0"/>
              <a:t>N </a:t>
            </a:r>
            <a:r>
              <a:rPr lang="en-US" dirty="0"/>
              <a:t>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lphaLcPeriod" startAt="3"/>
            </a:pPr>
            <a:r>
              <a:rPr lang="en-US" dirty="0"/>
              <a:t> </a:t>
            </a:r>
          </a:p>
          <a:p>
            <a:pPr marL="514350" indent="-514350">
              <a:buFont typeface="+mj-lt"/>
              <a:buAutoNum type="alphaLcPeriod" startAt="3"/>
            </a:pPr>
            <a:endParaRPr lang="en-US" sz="1500" dirty="0"/>
          </a:p>
          <a:p>
            <a:pPr marL="514350" indent="-514350">
              <a:buFont typeface="+mj-lt"/>
              <a:buAutoNum type="alphaLcPeriod" startAt="3"/>
            </a:pPr>
            <a:r>
              <a:rPr lang="en-US" dirty="0"/>
              <a:t> </a:t>
            </a:r>
          </a:p>
        </p:txBody>
      </p:sp>
      <p:graphicFrame>
        <p:nvGraphicFramePr>
          <p:cNvPr id="15053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85580903"/>
              </p:ext>
            </p:extLst>
          </p:nvPr>
        </p:nvGraphicFramePr>
        <p:xfrm>
          <a:off x="1028700" y="1295400"/>
          <a:ext cx="11176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117440" imgH="380880" progId="Equation.DSMT4">
                  <p:embed/>
                </p:oleObj>
              </mc:Choice>
              <mc:Fallback>
                <p:oleObj name="Equation" r:id="rId2" imgW="1117440" imgH="3808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28700" y="1295400"/>
                        <a:ext cx="11176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0533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41189342"/>
              </p:ext>
            </p:extLst>
          </p:nvPr>
        </p:nvGraphicFramePr>
        <p:xfrm>
          <a:off x="1042524" y="2057400"/>
          <a:ext cx="9525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952200" imgH="380880" progId="Equation.DSMT4">
                  <p:embed/>
                </p:oleObj>
              </mc:Choice>
              <mc:Fallback>
                <p:oleObj name="Equation" r:id="rId4" imgW="952200" imgH="3808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2524" y="2057400"/>
                        <a:ext cx="9525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0534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30050821"/>
              </p:ext>
            </p:extLst>
          </p:nvPr>
        </p:nvGraphicFramePr>
        <p:xfrm>
          <a:off x="2032000" y="2667000"/>
          <a:ext cx="30353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035160" imgH="380880" progId="Equation.DSMT4">
                  <p:embed/>
                </p:oleObj>
              </mc:Choice>
              <mc:Fallback>
                <p:oleObj name="Equation" r:id="rId6" imgW="3035160" imgH="3808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32000" y="2667000"/>
                        <a:ext cx="30353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0536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05362688"/>
              </p:ext>
            </p:extLst>
          </p:nvPr>
        </p:nvGraphicFramePr>
        <p:xfrm>
          <a:off x="2209800" y="1395258"/>
          <a:ext cx="2171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171520" imgH="291960" progId="Equation.DSMT4">
                  <p:embed/>
                </p:oleObj>
              </mc:Choice>
              <mc:Fallback>
                <p:oleObj name="Equation" r:id="rId8" imgW="2171520" imgH="2919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0" y="1395258"/>
                        <a:ext cx="21717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0538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45940168"/>
              </p:ext>
            </p:extLst>
          </p:nvPr>
        </p:nvGraphicFramePr>
        <p:xfrm>
          <a:off x="2055813" y="2146300"/>
          <a:ext cx="2628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2628720" imgH="291960" progId="Equation.DSMT4">
                  <p:embed/>
                </p:oleObj>
              </mc:Choice>
              <mc:Fallback>
                <p:oleObj name="Equation" r:id="rId10" imgW="2628720" imgH="29196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5813" y="2146300"/>
                        <a:ext cx="2628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" name="Picture 4">
            <a:extLst>
              <a:ext uri="{FF2B5EF4-FFF2-40B4-BE49-F238E27FC236}">
                <a16:creationId xmlns:a16="http://schemas.microsoft.com/office/drawing/2014/main" id="{7AB31D41-D1DB-5572-39E9-9D4872156591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5300442" y="2438400"/>
            <a:ext cx="3153215" cy="221010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5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5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5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2674</TotalTime>
  <Words>501</Words>
  <Application>Microsoft Office PowerPoint</Application>
  <PresentationFormat>On-screen Show (4:3)</PresentationFormat>
  <Paragraphs>79</Paragraphs>
  <Slides>9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Symbol</vt:lpstr>
      <vt:lpstr>Office Theme</vt:lpstr>
      <vt:lpstr>Equation</vt:lpstr>
      <vt:lpstr>Section 17.6</vt:lpstr>
      <vt:lpstr>Example 1: Translating between Exponential Form and Common Logarithms </vt:lpstr>
      <vt:lpstr>Example 2: Evaluating Common Logarithms Using a Calculator</vt:lpstr>
      <vt:lpstr>Example 3: Using a Calculator to Find the Inverse Log of N</vt:lpstr>
      <vt:lpstr>Example 3: Using a Calculator to Find the Inverse Log of N (cont.)</vt:lpstr>
      <vt:lpstr>Example 4: Translating between Exponential Form and Natural Logarithms </vt:lpstr>
      <vt:lpstr>Example 5: Evaluating Natural Logarithms Using a Calculator</vt:lpstr>
      <vt:lpstr>Example 6: Using a Calculator to Find the Inverse ln of N</vt:lpstr>
      <vt:lpstr>Example 6: Using a Calculator to Find the Inverse ln of N (cont.)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Developmental Mathematics, 3rd Edition</dc:title>
  <dc:creator>Hawkes Learning</dc:creator>
  <cp:lastModifiedBy>Jolie Even</cp:lastModifiedBy>
  <cp:revision>586</cp:revision>
  <dcterms:created xsi:type="dcterms:W3CDTF">2013-04-26T14:43:13Z</dcterms:created>
  <dcterms:modified xsi:type="dcterms:W3CDTF">2023-06-23T21:08:22Z</dcterms:modified>
</cp:coreProperties>
</file>