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5" r:id="rId3"/>
    <p:sldId id="286" r:id="rId4"/>
    <p:sldId id="275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304" r:id="rId13"/>
    <p:sldId id="294" r:id="rId14"/>
    <p:sldId id="295" r:id="rId15"/>
    <p:sldId id="296" r:id="rId16"/>
    <p:sldId id="302" r:id="rId17"/>
    <p:sldId id="297" r:id="rId18"/>
    <p:sldId id="303" r:id="rId19"/>
    <p:sldId id="299" r:id="rId20"/>
    <p:sldId id="305" r:id="rId21"/>
    <p:sldId id="300" r:id="rId22"/>
    <p:sldId id="30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108" d="100"/>
          <a:sy n="108" d="100"/>
        </p:scale>
        <p:origin x="147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8.bin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49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59.bin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6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66.bin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6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73.bin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1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wmf"/><Relationship Id="rId5" Type="http://schemas.openxmlformats.org/officeDocument/2006/relationships/oleObject" Target="../embeddings/oleObject77.bin"/><Relationship Id="rId4" Type="http://schemas.openxmlformats.org/officeDocument/2006/relationships/image" Target="../media/image76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7" Type="http://schemas.openxmlformats.org/officeDocument/2006/relationships/image" Target="../media/image80.wmf"/><Relationship Id="rId2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79.wmf"/><Relationship Id="rId4" Type="http://schemas.openxmlformats.org/officeDocument/2006/relationships/oleObject" Target="../embeddings/oleObject79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3" Type="http://schemas.openxmlformats.org/officeDocument/2006/relationships/image" Target="../media/image81.wmf"/><Relationship Id="rId7" Type="http://schemas.openxmlformats.org/officeDocument/2006/relationships/image" Target="../media/image83.wmf"/><Relationship Id="rId2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85.wmf"/><Relationship Id="rId5" Type="http://schemas.openxmlformats.org/officeDocument/2006/relationships/image" Target="../media/image82.wmf"/><Relationship Id="rId10" Type="http://schemas.openxmlformats.org/officeDocument/2006/relationships/oleObject" Target="../embeddings/oleObject85.bin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oleObject" Target="../embeddings/oleObject42.bin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image" Target="../media/image41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1.bin"/><Relationship Id="rId5" Type="http://schemas.openxmlformats.org/officeDocument/2006/relationships/image" Target="../media/image38.wmf"/><Relationship Id="rId10" Type="http://schemas.openxmlformats.org/officeDocument/2006/relationships/image" Target="../media/image40.wmf"/><Relationship Id="rId4" Type="http://schemas.openxmlformats.org/officeDocument/2006/relationships/oleObject" Target="../embeddings/oleObject37.bin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17.7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and Exponential Equations and Change-of-Base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 a decimal approximation,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609600" y="1371600"/>
          <a:ext cx="3276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76360" imgH="393480" progId="Equation.DSMT4">
                  <p:embed/>
                </p:oleObj>
              </mc:Choice>
              <mc:Fallback>
                <p:oleObj name="Equation" r:id="rId2" imgW="327636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71600"/>
                        <a:ext cx="3276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1506244" y="1968500"/>
          <a:ext cx="251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393480" progId="Equation.DSMT4">
                  <p:embed/>
                </p:oleObj>
              </mc:Choice>
              <mc:Fallback>
                <p:oleObj name="Equation" r:id="rId4" imgW="25146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244" y="1968500"/>
                        <a:ext cx="251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268766" y="2526066"/>
          <a:ext cx="275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55800" imgH="495000" progId="Equation.DSMT4">
                  <p:embed/>
                </p:oleObj>
              </mc:Choice>
              <mc:Fallback>
                <p:oleObj name="Equation" r:id="rId6" imgW="275580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766" y="2526066"/>
                        <a:ext cx="2755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2837156" y="3113848"/>
          <a:ext cx="1917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17360" imgH="927000" progId="Equation.DSMT4">
                  <p:embed/>
                </p:oleObj>
              </mc:Choice>
              <mc:Fallback>
                <p:oleObj name="Equation" r:id="rId8" imgW="19173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3113848"/>
                        <a:ext cx="1917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238801" y="1325856"/>
            <a:ext cx="34324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Distributive property; log10 = 1</a:t>
            </a:r>
          </a:p>
        </p:txBody>
      </p:sp>
      <p:sp>
        <p:nvSpPr>
          <p:cNvPr id="9" name="Rectangle 8"/>
          <p:cNvSpPr/>
          <p:nvPr/>
        </p:nvSpPr>
        <p:spPr>
          <a:xfrm>
            <a:off x="5240044" y="1912524"/>
            <a:ext cx="32523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Arrange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-terms on one side.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240306" y="2539880"/>
            <a:ext cx="18905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the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72200" y="5181600"/>
            <a:ext cx="24835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 </a:t>
            </a:r>
          </a:p>
        </p:txBody>
      </p:sp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465746" y="4960832"/>
          <a:ext cx="1905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760" imgH="927000" progId="Equation.DSMT4">
                  <p:embed/>
                </p:oleObj>
              </mc:Choice>
              <mc:Fallback>
                <p:oleObj name="Equation" r:id="rId10" imgW="190476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746" y="4960832"/>
                        <a:ext cx="1905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2413000" y="4957630"/>
          <a:ext cx="2235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34880" imgH="952200" progId="Equation.DSMT4">
                  <p:embed/>
                </p:oleObj>
              </mc:Choice>
              <mc:Fallback>
                <p:oleObj name="Equation" r:id="rId12" imgW="2234880" imgH="952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4957630"/>
                        <a:ext cx="2235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4673838" y="5228484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6040" imgH="291960" progId="Equation.DSMT4">
                  <p:embed/>
                </p:oleObj>
              </mc:Choice>
              <mc:Fallback>
                <p:oleObj name="Equation" r:id="rId14" imgW="1346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838" y="5228484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Use the properties of logarithms to solve the following equations.</a:t>
                </a:r>
              </a:p>
              <a:p>
                <a:r>
                  <a:rPr lang="en-US" dirty="0"/>
                  <a:t>a.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⁡5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3	   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− 1) +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− 4) = 1 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c.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− 1) =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d.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6) –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+ 2) = 2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1200" r="-7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593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83928"/>
              </p:ext>
            </p:extLst>
          </p:nvPr>
        </p:nvGraphicFramePr>
        <p:xfrm>
          <a:off x="1066800" y="1905000"/>
          <a:ext cx="135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640" imgH="368280" progId="Equation.DSMT4">
                  <p:embed/>
                </p:oleObj>
              </mc:Choice>
              <mc:Fallback>
                <p:oleObj name="Equation" r:id="rId2" imgW="1358640" imgH="368280" progId="Equation.DSMT4">
                  <p:embed/>
                  <p:pic>
                    <p:nvPicPr>
                      <p:cNvPr id="593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05000"/>
                        <a:ext cx="1358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096858"/>
              </p:ext>
            </p:extLst>
          </p:nvPr>
        </p:nvGraphicFramePr>
        <p:xfrm>
          <a:off x="1521412" y="2303756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380880" progId="Equation.DSMT4">
                  <p:embed/>
                </p:oleObj>
              </mc:Choice>
              <mc:Fallback>
                <p:oleObj name="Equation" r:id="rId4" imgW="1180800" imgH="380880" progId="Equation.DSMT4">
                  <p:embed/>
                  <p:pic>
                    <p:nvPicPr>
                      <p:cNvPr id="593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412" y="2303756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2165896"/>
              </p:ext>
            </p:extLst>
          </p:nvPr>
        </p:nvGraphicFramePr>
        <p:xfrm>
          <a:off x="1509946" y="2868966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291960" progId="Equation.DSMT4">
                  <p:embed/>
                </p:oleObj>
              </mc:Choice>
              <mc:Fallback>
                <p:oleObj name="Equation" r:id="rId6" imgW="1422360" imgH="291960" progId="Equation.DSMT4">
                  <p:embed/>
                  <p:pic>
                    <p:nvPicPr>
                      <p:cNvPr id="593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9946" y="2868966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586196"/>
              </p:ext>
            </p:extLst>
          </p:nvPr>
        </p:nvGraphicFramePr>
        <p:xfrm>
          <a:off x="1694156" y="34417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291960" progId="Equation.DSMT4">
                  <p:embed/>
                </p:oleObj>
              </mc:Choice>
              <mc:Fallback>
                <p:oleObj name="Equation" r:id="rId8" imgW="1079280" imgH="291960" progId="Equation.DSMT4">
                  <p:embed/>
                  <p:pic>
                    <p:nvPicPr>
                      <p:cNvPr id="593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4156" y="34417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460100" y="2335566"/>
            <a:ext cx="37694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Definition of a common logarithm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60100" y="3233807"/>
            <a:ext cx="44602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Checking will show that the equation is defined at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= 200.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231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1093434" y="1339790"/>
          <a:ext cx="358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81280" imgH="469800" progId="Equation.DSMT4">
                  <p:embed/>
                </p:oleObj>
              </mc:Choice>
              <mc:Fallback>
                <p:oleObj name="Equation" r:id="rId2" imgW="358128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434" y="1339790"/>
                        <a:ext cx="358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1541756" y="1940512"/>
          <a:ext cx="3149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49280" imgH="520560" progId="Equation.DSMT4">
                  <p:embed/>
                </p:oleObj>
              </mc:Choice>
              <mc:Fallback>
                <p:oleObj name="Equation" r:id="rId4" imgW="314928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1940512"/>
                        <a:ext cx="3149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294878" y="2613732"/>
          <a:ext cx="2667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6880" imgH="482400" progId="Equation.DSMT4">
                  <p:embed/>
                </p:oleObj>
              </mc:Choice>
              <mc:Fallback>
                <p:oleObj name="Equation" r:id="rId6" imgW="26668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4878" y="2613732"/>
                        <a:ext cx="2667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667000" y="3241088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09680" imgH="380880" progId="Equation.DSMT4">
                  <p:embed/>
                </p:oleObj>
              </mc:Choice>
              <mc:Fallback>
                <p:oleObj name="Equation" r:id="rId8" imgW="2209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241088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2675878" y="3792244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840" imgH="380880" progId="Equation.DSMT4">
                  <p:embed/>
                </p:oleObj>
              </mc:Choice>
              <mc:Fallback>
                <p:oleObj name="Equation" r:id="rId10" imgW="20318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878" y="3792244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326688" y="43434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87520" imgH="469800" progId="Equation.DSMT4">
                  <p:embed/>
                </p:oleObj>
              </mc:Choice>
              <mc:Fallback>
                <p:oleObj name="Equation" r:id="rId12" imgW="23875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43434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039620" y="1965163"/>
            <a:ext cx="14725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Product rule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13307" y="2620721"/>
            <a:ext cx="37694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Definition of a common logarithm</a:t>
            </a:r>
          </a:p>
        </p:txBody>
      </p:sp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838200" y="4953000"/>
          <a:ext cx="3136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36680" imgH="495000" progId="Equation.DSMT4">
                  <p:embed/>
                </p:oleObj>
              </mc:Choice>
              <mc:Fallback>
                <p:oleObj name="Equation" r:id="rId14" imgW="31366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953000"/>
                        <a:ext cx="3136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191000" y="5029200"/>
            <a:ext cx="472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Checking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yields log(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1 ) = log(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2), which is undefined.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43430" y="4321085"/>
            <a:ext cx="20953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by factoring.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1143000" y="1339790"/>
          <a:ext cx="331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14520" imgH="469800" progId="Equation.DSMT4">
                  <p:embed/>
                </p:oleObj>
              </mc:Choice>
              <mc:Fallback>
                <p:oleObj name="Equation" r:id="rId2" imgW="331452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39790"/>
                        <a:ext cx="331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854883"/>
              </p:ext>
            </p:extLst>
          </p:nvPr>
        </p:nvGraphicFramePr>
        <p:xfrm>
          <a:off x="1947863" y="1920875"/>
          <a:ext cx="2476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440" imgH="939600" progId="Equation.DSMT4">
                  <p:embed/>
                </p:oleObj>
              </mc:Choice>
              <mc:Fallback>
                <p:oleObj name="Equation" r:id="rId4" imgW="2476440" imgH="939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1920875"/>
                        <a:ext cx="2476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752078" y="2881546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838080" progId="Equation.DSMT4">
                  <p:embed/>
                </p:oleObj>
              </mc:Choice>
              <mc:Fallback>
                <p:oleObj name="Equation" r:id="rId6" imgW="1244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2881546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3256256" y="3801122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8000" imgH="469800" progId="Equation.DSMT4">
                  <p:embed/>
                </p:oleObj>
              </mc:Choice>
              <mc:Fallback>
                <p:oleObj name="Equation" r:id="rId8" imgW="16380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6256" y="3801122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3276600" y="4364858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291960" progId="Equation.DSMT4">
                  <p:embed/>
                </p:oleObj>
              </mc:Choice>
              <mc:Fallback>
                <p:oleObj name="Equation" r:id="rId10" imgW="13842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364858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3276600" y="4830936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88840" imgH="291960" progId="Equation.DSMT4">
                  <p:embed/>
                </p:oleObj>
              </mc:Choice>
              <mc:Fallback>
                <p:oleObj name="Equation" r:id="rId12" imgW="8888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830936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8" name="Object 8"/>
          <p:cNvGraphicFramePr>
            <a:graphicFrameLocks noChangeAspect="1"/>
          </p:cNvGraphicFramePr>
          <p:nvPr/>
        </p:nvGraphicFramePr>
        <p:xfrm>
          <a:off x="3227034" y="516384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0" imgH="838080" progId="Equation.DSMT4">
                  <p:embed/>
                </p:oleObj>
              </mc:Choice>
              <mc:Fallback>
                <p:oleObj name="Equation" r:id="rId14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034" y="516384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309217" y="2192044"/>
            <a:ext cx="16474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Quotient rule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16244" y="3101268"/>
            <a:ext cx="2889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If </a:t>
            </a:r>
            <a:r>
              <a:rPr lang="en-US" sz="2000" dirty="0" err="1">
                <a:solidFill>
                  <a:srgbClr val="007E7E"/>
                </a:solidFill>
              </a:rPr>
              <a:t>log</a:t>
            </a:r>
            <a:r>
              <a:rPr lang="en-US" sz="2000" i="1" baseline="-25000" dirty="0" err="1">
                <a:solidFill>
                  <a:srgbClr val="007E7E"/>
                </a:solidFill>
              </a:rPr>
              <a:t>b</a:t>
            </a:r>
            <a:r>
              <a:rPr lang="en-US" sz="2000" i="1" dirty="0" err="1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 err="1">
                <a:solidFill>
                  <a:srgbClr val="007E7E"/>
                </a:solidFill>
              </a:rPr>
              <a:t>log</a:t>
            </a:r>
            <a:r>
              <a:rPr lang="en-US" sz="2000" i="1" baseline="-25000" dirty="0" err="1">
                <a:solidFill>
                  <a:srgbClr val="007E7E"/>
                </a:solidFill>
              </a:rPr>
              <a:t>b</a:t>
            </a:r>
            <a:r>
              <a:rPr lang="en-US" sz="2000" i="1" dirty="0" err="1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, then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i="1" dirty="0">
                <a:solidFill>
                  <a:srgbClr val="007E7E"/>
                </a:solidFill>
              </a:rPr>
              <a:t>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16244" y="3822700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1143000" y="1259888"/>
          <a:ext cx="384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48040" imgH="571320" progId="Equation.DSMT4">
                  <p:embed/>
                </p:oleObj>
              </mc:Choice>
              <mc:Fallback>
                <p:oleObj name="Equation" r:id="rId2" imgW="38480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59888"/>
                        <a:ext cx="3848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023893"/>
              </p:ext>
            </p:extLst>
          </p:nvPr>
        </p:nvGraphicFramePr>
        <p:xfrm>
          <a:off x="2493963" y="1889125"/>
          <a:ext cx="2463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480" imgH="1015920" progId="Equation.DSMT4">
                  <p:embed/>
                </p:oleObj>
              </mc:Choice>
              <mc:Fallback>
                <p:oleObj name="Equation" r:id="rId4" imgW="2463480" imgH="1015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3" y="1889125"/>
                        <a:ext cx="2463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194037"/>
              </p:ext>
            </p:extLst>
          </p:nvPr>
        </p:nvGraphicFramePr>
        <p:xfrm>
          <a:off x="1931988" y="3014663"/>
          <a:ext cx="3060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60360" imgH="1091880" progId="Equation.DSMT4">
                  <p:embed/>
                </p:oleObj>
              </mc:Choice>
              <mc:Fallback>
                <p:oleObj name="Equation" r:id="rId6" imgW="3060360" imgH="1091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8" y="3014663"/>
                        <a:ext cx="3060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3285478" y="4254500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469800" progId="Equation.DSMT4">
                  <p:embed/>
                </p:oleObj>
              </mc:Choice>
              <mc:Fallback>
                <p:oleObj name="Equation" r:id="rId8" imgW="1714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5478" y="4254500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3810000" y="4867922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480" imgH="380880" progId="Equation.DSMT4">
                  <p:embed/>
                </p:oleObj>
              </mc:Choice>
              <mc:Fallback>
                <p:oleObj name="Equation" r:id="rId10" imgW="13204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867922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4277312" y="5486400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20480" imgH="380880" progId="Equation.DSMT4">
                  <p:embed/>
                </p:oleObj>
              </mc:Choice>
              <mc:Fallback>
                <p:oleObj name="Equation" r:id="rId12" imgW="1320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7312" y="5486400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764565" y="2183166"/>
            <a:ext cx="16474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Quotient rule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64565" y="3342568"/>
            <a:ext cx="25150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numerator.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73443" y="424809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73444" y="4893202"/>
            <a:ext cx="32181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 to exponential form with base </a:t>
            </a:r>
            <a:r>
              <a:rPr lang="en-US" sz="2000" i="1" dirty="0">
                <a:solidFill>
                  <a:srgbClr val="007E7E"/>
                </a:solidFill>
              </a:rPr>
              <a:t>e.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 Or, using a calculator, </a:t>
                </a:r>
              </a:p>
              <a:p>
                <a:r>
                  <a:rPr lang="en-US" i="1" dirty="0"/>
                  <a:t>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3 +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 dirty="0"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≈ 3 + 7.3891 </m:t>
                    </m:r>
                  </m:oMath>
                </a14:m>
                <a:endParaRPr lang="en-US" dirty="0"/>
              </a:p>
              <a:p>
                <a:pPr>
                  <a:tabLst>
                    <a:tab pos="2230438" algn="l"/>
                  </a:tabLst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10.3891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marL="514350" indent="-514350"/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19" t="-12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Change-of-Base Formula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≠</a:t>
            </a:r>
            <a:r>
              <a:rPr lang="en-US" dirty="0">
                <a:solidFill>
                  <a:srgbClr val="000000"/>
                </a:solidFill>
              </a:rPr>
              <a:t> 1,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8002045"/>
              </p:ext>
            </p:extLst>
          </p:nvPr>
        </p:nvGraphicFramePr>
        <p:xfrm>
          <a:off x="3352800" y="1828800"/>
          <a:ext cx="2057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400" imgH="927000" progId="Equation.DSMT4">
                  <p:embed/>
                </p:oleObj>
              </mc:Choice>
              <mc:Fallback>
                <p:oleObj name="Equation" r:id="rId2" imgW="205740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828800"/>
                        <a:ext cx="2057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r>
              <a:rPr lang="en-US" dirty="0"/>
              <a:t>Use the change-of-base formula to evaluate the following expressions.</a:t>
            </a:r>
          </a:p>
          <a:p>
            <a:r>
              <a:rPr lang="en-US" dirty="0"/>
              <a:t>a.  log</a:t>
            </a:r>
            <a:r>
              <a:rPr lang="en-US" baseline="-25000" dirty="0"/>
              <a:t>2</a:t>
            </a:r>
            <a:r>
              <a:rPr lang="en-US" dirty="0"/>
              <a:t> 3.42				b. log</a:t>
            </a:r>
            <a:r>
              <a:rPr lang="en-US" baseline="-25000" dirty="0"/>
              <a:t>3</a:t>
            </a:r>
            <a:r>
              <a:rPr lang="en-US" dirty="0"/>
              <a:t> 0.3333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This expression can be evaluated using either base 10 or base </a:t>
            </a:r>
            <a:r>
              <a:rPr lang="en-US" i="1" dirty="0"/>
              <a:t>e</a:t>
            </a:r>
            <a:r>
              <a:rPr lang="en-US" dirty="0"/>
              <a:t> since both are easily available on a calculator.</a:t>
            </a:r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Change-of-Base Formula</a:t>
            </a:r>
          </a:p>
        </p:txBody>
      </p:sp>
      <p:graphicFrame>
        <p:nvGraphicFramePr>
          <p:cNvPr id="645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819365"/>
              </p:ext>
            </p:extLst>
          </p:nvPr>
        </p:nvGraphicFramePr>
        <p:xfrm>
          <a:off x="2209800" y="4650740"/>
          <a:ext cx="2527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27200" imgH="927000" progId="Equation.DSMT4">
                  <p:embed/>
                </p:oleObj>
              </mc:Choice>
              <mc:Fallback>
                <p:oleObj name="Equation" r:id="rId2" imgW="2527200" imgH="927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650740"/>
                        <a:ext cx="2527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410200" y="4820896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</p:spTree>
    <p:extLst>
      <p:ext uri="{BB962C8B-B14F-4D97-AF65-F5344CB8AC3E}">
        <p14:creationId xmlns:p14="http://schemas.microsoft.com/office/powerpoint/2010/main" val="217496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45870"/>
                <a:ext cx="8229600" cy="4572000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lphaLcPeriod" startAt="2"/>
                </a:pPr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(Use a calculator to show that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3.42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 gives the same result.)</a:t>
                </a:r>
              </a:p>
              <a:p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45870"/>
                <a:ext cx="8229600" cy="4572000"/>
              </a:xfrm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Change-of-Base Formula (cont.)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ED8B20-2CCF-AC6B-F043-3F6EF8DEDA06}"/>
              </a:ext>
            </a:extLst>
          </p:cNvPr>
          <p:cNvSpPr txBox="1"/>
          <p:nvPr/>
        </p:nvSpPr>
        <p:spPr>
          <a:xfrm>
            <a:off x="1524000" y="3454963"/>
            <a:ext cx="4343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In exponential form: </a:t>
            </a:r>
          </a:p>
          <a:p>
            <a:endParaRPr lang="en-US" dirty="0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76BD3296-DAFD-9124-4A07-5FE4A4A60C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97298"/>
              </p:ext>
            </p:extLst>
          </p:nvPr>
        </p:nvGraphicFramePr>
        <p:xfrm>
          <a:off x="4660900" y="3456868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15840" imgH="380880" progId="Equation.DSMT4">
                  <p:embed/>
                </p:oleObj>
              </mc:Choice>
              <mc:Fallback>
                <p:oleObj name="Equation" r:id="rId3" imgW="1815840" imgH="380880" progId="Equation.DSMT4">
                  <p:embed/>
                  <p:pic>
                    <p:nvPicPr>
                      <p:cNvPr id="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456868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0B3A6E6E-361F-3E57-CB04-16744B422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521106"/>
              </p:ext>
            </p:extLst>
          </p:nvPr>
        </p:nvGraphicFramePr>
        <p:xfrm>
          <a:off x="2738671" y="1295400"/>
          <a:ext cx="260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03160" imgH="838080" progId="Equation.DSMT4">
                  <p:embed/>
                </p:oleObj>
              </mc:Choice>
              <mc:Fallback>
                <p:oleObj name="Equation" r:id="rId5" imgW="2603160" imgH="838080" progId="Equation.DSMT4">
                  <p:embed/>
                  <p:pic>
                    <p:nvPicPr>
                      <p:cNvPr id="645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671" y="1295400"/>
                        <a:ext cx="260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8EF57D2F-AE70-6368-D4DE-D0CB3145EF16}"/>
              </a:ext>
            </a:extLst>
          </p:cNvPr>
          <p:cNvSpPr/>
          <p:nvPr/>
        </p:nvSpPr>
        <p:spPr>
          <a:xfrm>
            <a:off x="5430979" y="1522646"/>
            <a:ext cx="24257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positive real numbers and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are any real numbers, then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1.  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30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 = 1				5.  		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2. 						6.  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3.  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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=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i="1" baseline="30000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+</a:t>
            </a:r>
            <a:r>
              <a:rPr lang="en-US" i="1" baseline="30000" dirty="0">
                <a:solidFill>
                  <a:srgbClr val="000000"/>
                </a:solidFill>
              </a:rPr>
              <a:t> y			</a:t>
            </a:r>
            <a:r>
              <a:rPr lang="en-US" dirty="0">
                <a:solidFill>
                  <a:srgbClr val="000000"/>
                </a:solidFill>
              </a:rPr>
              <a:t>7.  	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4.  </a:t>
            </a:r>
          </a:p>
          <a:p>
            <a:pPr marL="514350" indent="-514350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Properties: Properties of Real Exponents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660843"/>
              </p:ext>
            </p:extLst>
          </p:nvPr>
        </p:nvGraphicFramePr>
        <p:xfrm>
          <a:off x="1033330" y="2778856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18960" imgH="838080" progId="Equation.DSMT4">
                  <p:embed/>
                </p:oleObj>
              </mc:Choice>
              <mc:Fallback>
                <p:oleObj name="Equation" r:id="rId2" imgW="12189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330" y="2778856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2446452"/>
              </p:ext>
            </p:extLst>
          </p:nvPr>
        </p:nvGraphicFramePr>
        <p:xfrm>
          <a:off x="1052380" y="4239452"/>
          <a:ext cx="1295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876240" progId="Equation.DSMT4">
                  <p:embed/>
                </p:oleObj>
              </mc:Choice>
              <mc:Fallback>
                <p:oleObj name="Equation" r:id="rId4" imgW="1295280" imgH="876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380" y="4239452"/>
                        <a:ext cx="1295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98220"/>
              </p:ext>
            </p:extLst>
          </p:nvPr>
        </p:nvGraphicFramePr>
        <p:xfrm>
          <a:off x="5591810" y="2141364"/>
          <a:ext cx="1473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634680" progId="Equation.DSMT4">
                  <p:embed/>
                </p:oleObj>
              </mc:Choice>
              <mc:Fallback>
                <p:oleObj name="Equation" r:id="rId6" imgW="147312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810" y="2141364"/>
                        <a:ext cx="1473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360370"/>
              </p:ext>
            </p:extLst>
          </p:nvPr>
        </p:nvGraphicFramePr>
        <p:xfrm>
          <a:off x="5626100" y="2852260"/>
          <a:ext cx="1714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533160" progId="Equation.DSMT4">
                  <p:embed/>
                </p:oleObj>
              </mc:Choice>
              <mc:Fallback>
                <p:oleObj name="Equation" r:id="rId8" imgW="17143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2852260"/>
                        <a:ext cx="1714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984945"/>
              </p:ext>
            </p:extLst>
          </p:nvPr>
        </p:nvGraphicFramePr>
        <p:xfrm>
          <a:off x="5603875" y="3411538"/>
          <a:ext cx="14732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120" imgH="1002960" progId="Equation.DSMT4">
                  <p:embed/>
                </p:oleObj>
              </mc:Choice>
              <mc:Fallback>
                <p:oleObj name="Equation" r:id="rId10" imgW="1473120" imgH="1002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75" y="3411538"/>
                        <a:ext cx="14732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45870"/>
            <a:ext cx="8229600" cy="4572000"/>
          </a:xfrm>
        </p:spPr>
        <p:txBody>
          <a:bodyPr/>
          <a:lstStyle/>
          <a:p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Change-of-Base Formula (cont.)</a:t>
            </a:r>
          </a:p>
        </p:txBody>
      </p:sp>
      <p:graphicFrame>
        <p:nvGraphicFramePr>
          <p:cNvPr id="655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0004671"/>
              </p:ext>
            </p:extLst>
          </p:nvPr>
        </p:nvGraphicFramePr>
        <p:xfrm>
          <a:off x="1111436" y="1855470"/>
          <a:ext cx="1600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431640" progId="Equation.DSMT4">
                  <p:embed/>
                </p:oleObj>
              </mc:Choice>
              <mc:Fallback>
                <p:oleObj name="Equation" r:id="rId2" imgW="1600200" imgH="431640" progId="Equation.DSMT4">
                  <p:embed/>
                  <p:pic>
                    <p:nvPicPr>
                      <p:cNvPr id="655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436" y="1855470"/>
                        <a:ext cx="1600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173786"/>
              </p:ext>
            </p:extLst>
          </p:nvPr>
        </p:nvGraphicFramePr>
        <p:xfrm>
          <a:off x="2895600" y="2819400"/>
          <a:ext cx="304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47760" imgH="838080" progId="Equation.DSMT4">
                  <p:embed/>
                </p:oleObj>
              </mc:Choice>
              <mc:Fallback>
                <p:oleObj name="Equation" r:id="rId4" imgW="3047760" imgH="838080" progId="Equation.DSMT4">
                  <p:embed/>
                  <p:pic>
                    <p:nvPicPr>
                      <p:cNvPr id="655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819400"/>
                        <a:ext cx="304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611765" y="1811080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  <p:sp>
        <p:nvSpPr>
          <p:cNvPr id="9" name="Rectangle 8"/>
          <p:cNvSpPr/>
          <p:nvPr/>
        </p:nvSpPr>
        <p:spPr>
          <a:xfrm>
            <a:off x="6081573" y="3028890"/>
            <a:ext cx="24257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112153"/>
              </p:ext>
            </p:extLst>
          </p:nvPr>
        </p:nvGraphicFramePr>
        <p:xfrm>
          <a:off x="2868565" y="1600200"/>
          <a:ext cx="1790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927000" progId="Equation.DSMT4">
                  <p:embed/>
                </p:oleObj>
              </mc:Choice>
              <mc:Fallback>
                <p:oleObj name="Equation" r:id="rId6" imgW="1790640" imgH="92700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565" y="1600200"/>
                        <a:ext cx="1790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199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the change-of-base formula to find the value of </a:t>
            </a:r>
            <a:r>
              <a:rPr lang="en-US" i="1" dirty="0"/>
              <a:t>x</a:t>
            </a:r>
            <a:r>
              <a:rPr lang="en-US" dirty="0"/>
              <a:t> (accurate to the nearest ten-thousandth) in the equation 5</a:t>
            </a:r>
            <a:r>
              <a:rPr lang="en-US" i="1" baseline="30000" dirty="0"/>
              <a:t>x</a:t>
            </a:r>
            <a:r>
              <a:rPr lang="en-US" dirty="0"/>
              <a:t> = 16.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Because the base is 5, we can take log</a:t>
            </a:r>
            <a:r>
              <a:rPr lang="en-US" baseline="-25000" dirty="0"/>
              <a:t>5  </a:t>
            </a:r>
            <a:r>
              <a:rPr lang="en-US" dirty="0"/>
              <a:t>of both sides. </a:t>
            </a:r>
          </a:p>
          <a:p>
            <a:r>
              <a:rPr lang="en-US" dirty="0"/>
              <a:t>(This method is not necessary, but it does show how the change-of-base formula can be used.)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the Change-of-Base Formula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the Change-of-Base Formula (cont.)</a:t>
            </a:r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2514600" y="15240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380880" progId="Equation.DSMT4">
                  <p:embed/>
                </p:oleObj>
              </mc:Choice>
              <mc:Fallback>
                <p:oleObj name="Equation" r:id="rId2" imgW="10285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5240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1905000" y="20574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4880" imgH="469800" progId="Equation.DSMT4">
                  <p:embed/>
                </p:oleObj>
              </mc:Choice>
              <mc:Fallback>
                <p:oleObj name="Equation" r:id="rId4" imgW="22348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057400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2692400" y="2698810"/>
          <a:ext cx="149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431640" progId="Equation.DSMT4">
                  <p:embed/>
                </p:oleObj>
              </mc:Choice>
              <mc:Fallback>
                <p:oleObj name="Equation" r:id="rId6" imgW="149832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698810"/>
                        <a:ext cx="1498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2693634" y="32766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8960" imgH="838080" progId="Equation.DSMT4">
                  <p:embed/>
                </p:oleObj>
              </mc:Choice>
              <mc:Fallback>
                <p:oleObj name="Equation" r:id="rId8" imgW="1218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634" y="32766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2710156" y="4293834"/>
          <a:ext cx="287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69920" imgH="838080" progId="Equation.DSMT4">
                  <p:embed/>
                </p:oleObj>
              </mc:Choice>
              <mc:Fallback>
                <p:oleObj name="Equation" r:id="rId10" imgW="28699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156" y="4293834"/>
                        <a:ext cx="287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57919" y="3505200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≠</a:t>
            </a:r>
            <a:r>
              <a:rPr lang="en-US" dirty="0">
                <a:solidFill>
                  <a:srgbClr val="000000"/>
                </a:solidFill>
              </a:rPr>
              <a:t> 1,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,  then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,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i="1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y, 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&gt; 0).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,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&gt; 0).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Properties: Properties of Equations with Exponents and Logarithms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each equation for </a:t>
            </a:r>
            <a:r>
              <a:rPr lang="en-US" i="1" dirty="0"/>
              <a:t>x. </a:t>
            </a:r>
          </a:p>
          <a:p>
            <a:r>
              <a:rPr lang="en-US" dirty="0"/>
              <a:t>a</a:t>
            </a:r>
            <a:r>
              <a:rPr lang="en-US" i="1" dirty="0"/>
              <a:t>.</a:t>
            </a:r>
            <a:r>
              <a:rPr lang="en-US" b="1" i="1" dirty="0"/>
              <a:t> 				</a:t>
            </a:r>
            <a:r>
              <a:rPr lang="en-US" dirty="0"/>
              <a:t>b</a:t>
            </a:r>
            <a:r>
              <a:rPr lang="en-US" i="1" dirty="0"/>
              <a:t>.</a:t>
            </a:r>
            <a:r>
              <a:rPr lang="en-US" b="1" i="1" dirty="0"/>
              <a:t> </a:t>
            </a:r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Exponential Equations with the Same Base 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90600" y="1752600"/>
          <a:ext cx="1435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431640" progId="Equation.DSMT4">
                  <p:embed/>
                </p:oleObj>
              </mc:Choice>
              <mc:Fallback>
                <p:oleObj name="Equation" r:id="rId2" imgW="143496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52600"/>
                        <a:ext cx="1435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/>
        </p:nvGraphicFramePr>
        <p:xfrm>
          <a:off x="4589756" y="1819922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393480" progId="Equation.DSMT4">
                  <p:embed/>
                </p:oleObj>
              </mc:Choice>
              <mc:Fallback>
                <p:oleObj name="Equation" r:id="rId4" imgW="172692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9756" y="1819922"/>
                        <a:ext cx="172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1" name="Object 11"/>
          <p:cNvGraphicFramePr>
            <a:graphicFrameLocks noChangeAspect="1"/>
          </p:cNvGraphicFramePr>
          <p:nvPr/>
        </p:nvGraphicFramePr>
        <p:xfrm>
          <a:off x="1680102" y="2810522"/>
          <a:ext cx="1435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4960" imgH="431640" progId="Equation.DSMT4">
                  <p:embed/>
                </p:oleObj>
              </mc:Choice>
              <mc:Fallback>
                <p:oleObj name="Equation" r:id="rId6" imgW="143496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0102" y="2810522"/>
                        <a:ext cx="1435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1541756" y="3429000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6480" imgH="380880" progId="Equation.DSMT4">
                  <p:embed/>
                </p:oleObj>
              </mc:Choice>
              <mc:Fallback>
                <p:oleObj name="Equation" r:id="rId8" imgW="15364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3429000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4" name="Object 14"/>
          <p:cNvGraphicFramePr>
            <a:graphicFrameLocks noChangeAspect="1"/>
          </p:cNvGraphicFramePr>
          <p:nvPr/>
        </p:nvGraphicFramePr>
        <p:xfrm>
          <a:off x="868536" y="4100746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840" imgH="380880" progId="Equation.DSMT4">
                  <p:embed/>
                </p:oleObj>
              </mc:Choice>
              <mc:Fallback>
                <p:oleObj name="Equation" r:id="rId10" imgW="203184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536" y="4100746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5" name="Object 15"/>
          <p:cNvGraphicFramePr>
            <a:graphicFrameLocks noChangeAspect="1"/>
          </p:cNvGraphicFramePr>
          <p:nvPr/>
        </p:nvGraphicFramePr>
        <p:xfrm>
          <a:off x="533400" y="469259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87520" imgH="469800" progId="Equation.DSMT4">
                  <p:embed/>
                </p:oleObj>
              </mc:Choice>
              <mc:Fallback>
                <p:oleObj name="Equation" r:id="rId12" imgW="238752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69259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6" name="Object 16"/>
          <p:cNvGraphicFramePr>
            <a:graphicFrameLocks noChangeAspect="1"/>
          </p:cNvGraphicFramePr>
          <p:nvPr/>
        </p:nvGraphicFramePr>
        <p:xfrm>
          <a:off x="1061624" y="5334000"/>
          <a:ext cx="274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43200" imgH="380880" progId="Equation.DSMT4">
                  <p:embed/>
                </p:oleObj>
              </mc:Choice>
              <mc:Fallback>
                <p:oleObj name="Equation" r:id="rId14" imgW="2743200" imgH="380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624" y="5334000"/>
                        <a:ext cx="274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444575" y="2904478"/>
            <a:ext cx="19734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Both bases are 2.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44575" y="3411245"/>
            <a:ext cx="54708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exponents are equal because the bases are  the same.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29000" y="4132556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Exponential Equations with the Same Base (cont.)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309454" y="1309454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393480" progId="Equation.DSMT4">
                  <p:embed/>
                </p:oleObj>
              </mc:Choice>
              <mc:Fallback>
                <p:oleObj name="Equation" r:id="rId2" imgW="17269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454" y="1309454"/>
                        <a:ext cx="172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914400" y="1955800"/>
          <a:ext cx="2476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440" imgH="634680" progId="Equation.DSMT4">
                  <p:embed/>
                </p:oleObj>
              </mc:Choice>
              <mc:Fallback>
                <p:oleObj name="Equation" r:id="rId4" imgW="247644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55800"/>
                        <a:ext cx="2476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197742" y="2766132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760" imgH="380880" progId="Equation.DSMT4">
                  <p:embed/>
                </p:oleObj>
              </mc:Choice>
              <mc:Fallback>
                <p:oleObj name="Equation" r:id="rId6" imgW="1904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7742" y="2766132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1004654" y="3437878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34880" imgH="291960" progId="Equation.DSMT4">
                  <p:embed/>
                </p:oleObj>
              </mc:Choice>
              <mc:Fallback>
                <p:oleObj name="Equation" r:id="rId8" imgW="2234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654" y="3437878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1828920" y="410321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01440" imgH="291960" progId="Equation.DSMT4">
                  <p:embed/>
                </p:oleObj>
              </mc:Choice>
              <mc:Fallback>
                <p:oleObj name="Equation" r:id="rId10" imgW="901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920" y="410321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1842854" y="464179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000" imgH="279360" progId="Equation.DSMT4">
                  <p:embed/>
                </p:oleObj>
              </mc:Choice>
              <mc:Fallback>
                <p:oleObj name="Equation" r:id="rId12" imgW="7110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854" y="464179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505200" y="1330912"/>
            <a:ext cx="32201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Here the bases are different.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05200" y="2082680"/>
            <a:ext cx="5493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Rewrite both sides so that the bases are the same.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05200" y="2791412"/>
            <a:ext cx="20689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property </a:t>
            </a: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308948"/>
              </p:ext>
            </p:extLst>
          </p:nvPr>
        </p:nvGraphicFramePr>
        <p:xfrm>
          <a:off x="5384800" y="2776538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444240" progId="Equation.DSMT4">
                  <p:embed/>
                </p:oleObj>
              </mc:Choice>
              <mc:Fallback>
                <p:oleObj name="Equation" r:id="rId14" imgW="109188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2776538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3505200" y="3397190"/>
            <a:ext cx="52259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exponents are equal because the bases are the same.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05200" y="4060178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each of the following exponential equations by taking the log (or </a:t>
            </a:r>
            <a:r>
              <a:rPr lang="en-US" dirty="0" err="1"/>
              <a:t>ln</a:t>
            </a:r>
            <a:r>
              <a:rPr lang="en-US" dirty="0"/>
              <a:t>) of both sides or using the definition of logarithm as an exponent. </a:t>
            </a:r>
          </a:p>
          <a:p>
            <a:r>
              <a:rPr lang="en-US" dirty="0"/>
              <a:t>a. 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2.1</a:t>
            </a:r>
            <a:r>
              <a:rPr lang="en-US" dirty="0"/>
              <a:t>		b.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18</a:t>
            </a:r>
            <a:r>
              <a:rPr lang="en-US" dirty="0"/>
              <a:t>		c. 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i="1" baseline="30000" dirty="0">
                <a:solidFill>
                  <a:srgbClr val="0000FF"/>
                </a:solidFill>
              </a:rPr>
              <a:t>x </a:t>
            </a:r>
            <a:r>
              <a:rPr lang="en-US" baseline="30000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FF"/>
                </a:solidFill>
              </a:rPr>
              <a:t> 1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10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endParaRPr lang="en-US" i="1" dirty="0">
              <a:solidFill>
                <a:srgbClr val="0000FF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First, take the log of both sides. Then use the definition of logarithm as an exponent. 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i="1" baseline="30000" dirty="0">
              <a:solidFill>
                <a:srgbClr val="0000FF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479616"/>
              </p:ext>
            </p:extLst>
          </p:nvPr>
        </p:nvGraphicFramePr>
        <p:xfrm>
          <a:off x="1752600" y="4724400"/>
          <a:ext cx="139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0" imgH="380880" progId="Equation.DSMT4">
                  <p:embed/>
                </p:oleObj>
              </mc:Choice>
              <mc:Fallback>
                <p:oleObj name="Equation" r:id="rId2" imgW="13968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724400"/>
                        <a:ext cx="139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643328"/>
              </p:ext>
            </p:extLst>
          </p:nvPr>
        </p:nvGraphicFramePr>
        <p:xfrm>
          <a:off x="1066800" y="5334000"/>
          <a:ext cx="2552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52400" imgH="571320" progId="Equation.DSMT4">
                  <p:embed/>
                </p:oleObj>
              </mc:Choice>
              <mc:Fallback>
                <p:oleObj name="Equation" r:id="rId4" imgW="25524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334000"/>
                        <a:ext cx="2552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962400" y="5410200"/>
            <a:ext cx="29519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log of both sides.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Use a calculator to find a decimal approximation: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838200" y="1371600"/>
          <a:ext cx="245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50880" imgH="368280" progId="Equation.DSMT4">
                  <p:embed/>
                </p:oleObj>
              </mc:Choice>
              <mc:Fallback>
                <p:oleObj name="Equation" r:id="rId2" imgW="245088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371600"/>
                        <a:ext cx="245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1676400" y="1899824"/>
          <a:ext cx="1612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368280" progId="Equation.DSMT4">
                  <p:embed/>
                </p:oleObj>
              </mc:Choice>
              <mc:Fallback>
                <p:oleObj name="Equation" r:id="rId4" imgW="161280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899824"/>
                        <a:ext cx="1612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1828800" y="2433224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838080" progId="Equation.DSMT4">
                  <p:embed/>
                </p:oleObj>
              </mc:Choice>
              <mc:Fallback>
                <p:oleObj name="Equation" r:id="rId6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433224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059980" y="1339790"/>
            <a:ext cx="13143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Power rule</a:t>
            </a:r>
          </a:p>
        </p:txBody>
      </p:sp>
      <p:sp>
        <p:nvSpPr>
          <p:cNvPr id="9" name="Rectangle 8"/>
          <p:cNvSpPr/>
          <p:nvPr/>
        </p:nvSpPr>
        <p:spPr>
          <a:xfrm>
            <a:off x="4070101" y="1855434"/>
            <a:ext cx="44642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By the definition of a common logarithm </a:t>
            </a:r>
          </a:p>
        </p:txBody>
      </p:sp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2133362" y="39624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838080" progId="Equation.DSMT4">
                  <p:embed/>
                </p:oleObj>
              </mc:Choice>
              <mc:Fallback>
                <p:oleObj name="Equation" r:id="rId8" imgW="14983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362" y="39624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3666146" y="39624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440" imgH="838080" progId="Equation.DSMT4">
                  <p:embed/>
                </p:oleObj>
              </mc:Choice>
              <mc:Fallback>
                <p:oleObj name="Equation" r:id="rId10" imgW="13334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146" y="3962400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5024808" y="4242276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58640" imgH="291960" progId="Equation.DSMT4">
                  <p:embed/>
                </p:oleObj>
              </mc:Choice>
              <mc:Fallback>
                <p:oleObj name="Equation" r:id="rId12" imgW="1358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808" y="4242276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The base is 6, not 10 or </a:t>
            </a:r>
            <a:r>
              <a:rPr lang="en-US" i="1" dirty="0"/>
              <a:t>e</a:t>
            </a:r>
            <a:r>
              <a:rPr lang="en-US" dirty="0"/>
              <a:t>, but we can solve by taking the log of both sides or by taking the </a:t>
            </a:r>
            <a:r>
              <a:rPr lang="en-US" dirty="0" err="1"/>
              <a:t>ln</a:t>
            </a:r>
            <a:r>
              <a:rPr lang="en-US" dirty="0"/>
              <a:t> of both sides. The result is the same.  </a:t>
            </a:r>
          </a:p>
          <a:p>
            <a:r>
              <a:rPr lang="en-US" sz="2600" b="1" dirty="0"/>
              <a:t>Taking the log of both sides:     Taking the ln of both sides: </a:t>
            </a:r>
            <a:r>
              <a:rPr lang="en-US" b="1" dirty="0"/>
              <a:t>				        </a:t>
            </a:r>
          </a:p>
          <a:p>
            <a:pPr marL="514350" indent="-51435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1600200" y="3276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380880" progId="Equation.DSMT4">
                  <p:embed/>
                </p:oleObj>
              </mc:Choice>
              <mc:Fallback>
                <p:oleObj name="Equation" r:id="rId2" imgW="10285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76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1136590" y="3783366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55520" imgH="469800" progId="Equation.DSMT4">
                  <p:embed/>
                </p:oleObj>
              </mc:Choice>
              <mc:Fallback>
                <p:oleObj name="Equation" r:id="rId4" imgW="19555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590" y="3783366"/>
                        <a:ext cx="195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946210" y="4419600"/>
          <a:ext cx="2159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393480" progId="Equation.DSMT4">
                  <p:embed/>
                </p:oleObj>
              </mc:Choice>
              <mc:Fallback>
                <p:oleObj name="Equation" r:id="rId6" imgW="215892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210" y="4419600"/>
                        <a:ext cx="2159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1758890" y="4944122"/>
          <a:ext cx="1409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09400" imgH="927000" progId="Equation.DSMT4">
                  <p:embed/>
                </p:oleObj>
              </mc:Choice>
              <mc:Fallback>
                <p:oleObj name="Equation" r:id="rId8" imgW="140940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890" y="4944122"/>
                        <a:ext cx="1409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5822950" y="3276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380880" progId="Equation.DSMT4">
                  <p:embed/>
                </p:oleObj>
              </mc:Choice>
              <mc:Fallback>
                <p:oleObj name="Equation" r:id="rId10" imgW="1028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2950" y="3276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5543550" y="3783013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87240" imgH="469800" progId="Equation.DSMT4">
                  <p:embed/>
                </p:oleObj>
              </mc:Choice>
              <mc:Fallback>
                <p:oleObj name="Equation" r:id="rId12" imgW="15872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3783013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/>
        </p:nvGraphicFramePr>
        <p:xfrm>
          <a:off x="5359400" y="4419600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7680" imgH="393480" progId="Equation.DSMT4">
                  <p:embed/>
                </p:oleObj>
              </mc:Choice>
              <mc:Fallback>
                <p:oleObj name="Equation" r:id="rId14" imgW="177768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4419600"/>
                        <a:ext cx="1778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6005926" y="4943475"/>
          <a:ext cx="1219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18960" imgH="927000" progId="Equation.DSMT4">
                  <p:embed/>
                </p:oleObj>
              </mc:Choice>
              <mc:Fallback>
                <p:oleObj name="Equation" r:id="rId16" imgW="1218960" imgH="927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5926" y="4943475"/>
                        <a:ext cx="1219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Using a calculator:			Using a calculator: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609600" y="1981200"/>
          <a:ext cx="2781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927000" progId="Equation.DSMT4">
                  <p:embed/>
                </p:oleObj>
              </mc:Choice>
              <mc:Fallback>
                <p:oleObj name="Equation" r:id="rId2" imgW="27810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81200"/>
                        <a:ext cx="2781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2056166" y="3078456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291960" progId="Equation.DSMT4">
                  <p:embed/>
                </p:oleObj>
              </mc:Choice>
              <mc:Fallback>
                <p:oleObj name="Equation" r:id="rId4" imgW="1346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166" y="3078456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5227638" y="1981200"/>
          <a:ext cx="2590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90560" imgH="927000" progId="Equation.DSMT4">
                  <p:embed/>
                </p:oleObj>
              </mc:Choice>
              <mc:Fallback>
                <p:oleObj name="Equation" r:id="rId6" imgW="25905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638" y="1981200"/>
                        <a:ext cx="2590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6516454" y="3078163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040" imgH="291960" progId="Equation.DSMT4">
                  <p:embed/>
                </p:oleObj>
              </mc:Choice>
              <mc:Fallback>
                <p:oleObj name="Equation" r:id="rId8" imgW="1346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454" y="3078163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2" name="Object 8"/>
          <p:cNvGraphicFramePr>
            <a:graphicFrameLocks noChangeAspect="1"/>
          </p:cNvGraphicFramePr>
          <p:nvPr/>
        </p:nvGraphicFramePr>
        <p:xfrm>
          <a:off x="1753834" y="3868444"/>
          <a:ext cx="1562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62040" imgH="393480" progId="Equation.DSMT4">
                  <p:embed/>
                </p:oleObj>
              </mc:Choice>
              <mc:Fallback>
                <p:oleObj name="Equation" r:id="rId9" imgW="156204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3834" y="3868444"/>
                        <a:ext cx="1562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1299222" y="4419600"/>
          <a:ext cx="247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76440" imgH="482400" progId="Equation.DSMT4">
                  <p:embed/>
                </p:oleObj>
              </mc:Choice>
              <mc:Fallback>
                <p:oleObj name="Equation" r:id="rId11" imgW="247644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9222" y="4419600"/>
                        <a:ext cx="2476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774700" y="5061010"/>
          <a:ext cx="311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11480" imgH="469800" progId="Equation.DSMT4">
                  <p:embed/>
                </p:oleObj>
              </mc:Choice>
              <mc:Fallback>
                <p:oleObj name="Equation" r:id="rId13" imgW="311148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5061010"/>
                        <a:ext cx="311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343400" y="4481746"/>
            <a:ext cx="29519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log of both sides.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43400" y="5087644"/>
            <a:ext cx="13143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Power rule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936</Words>
  <Application>Microsoft Office PowerPoint</Application>
  <PresentationFormat>On-screen Show (4:3)</PresentationFormat>
  <Paragraphs>128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Cambria Math</vt:lpstr>
      <vt:lpstr>Symbol</vt:lpstr>
      <vt:lpstr>Times New Roman</vt:lpstr>
      <vt:lpstr>Office Theme</vt:lpstr>
      <vt:lpstr>Equation</vt:lpstr>
      <vt:lpstr>Section 17.7</vt:lpstr>
      <vt:lpstr>Properties: Properties of Real Exponents </vt:lpstr>
      <vt:lpstr>Properties: Properties of Equations with Exponents and Logarithms </vt:lpstr>
      <vt:lpstr>Example 1: Solving Exponential Equations with the Same Base </vt:lpstr>
      <vt:lpstr>Example 1: Solving Exponential Equations with the Same Base (cont.)</vt:lpstr>
      <vt:lpstr>Example 2: Solving Exponential Equations with Different Bases 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3: Solving Logarithmic Equations</vt:lpstr>
      <vt:lpstr>Example 3: Solving Logarithmic Equations (cont.)</vt:lpstr>
      <vt:lpstr>Example 3: Solving Logarithmic Equations (cont.)</vt:lpstr>
      <vt:lpstr>Example 3: Solving Logarithmic Equations (cont.)</vt:lpstr>
      <vt:lpstr>Example 3: Solving Logarithmic Equations (cont.)</vt:lpstr>
      <vt:lpstr>Example 3: Solving Logarithmic Equations (cont.)</vt:lpstr>
      <vt:lpstr>Formula: Change-of-Base Formula</vt:lpstr>
      <vt:lpstr>Example 4: Using the Change-of-Base Formula</vt:lpstr>
      <vt:lpstr>Example 4: Using the Change-of-Base Formula (cont.)</vt:lpstr>
      <vt:lpstr>Example 4: Using the Change-of-Base Formula (cont.)</vt:lpstr>
      <vt:lpstr>Example 5: Using the Change-of-Base Formula </vt:lpstr>
      <vt:lpstr>Example 5: Using the Change-of-Base Formula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Rebecca Johnson</cp:lastModifiedBy>
  <cp:revision>195</cp:revision>
  <dcterms:created xsi:type="dcterms:W3CDTF">2013-04-26T14:43:13Z</dcterms:created>
  <dcterms:modified xsi:type="dcterms:W3CDTF">2023-06-26T12:10:44Z</dcterms:modified>
</cp:coreProperties>
</file>