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000099"/>
    <a:srgbClr val="1F497D"/>
    <a:srgbClr val="008000"/>
    <a:srgbClr val="9900FF"/>
    <a:srgbClr val="A50021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98" d="100"/>
          <a:sy n="98" d="100"/>
        </p:scale>
        <p:origin x="108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7.wmf"/><Relationship Id="rId10" Type="http://schemas.openxmlformats.org/officeDocument/2006/relationships/image" Target="../media/image40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4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Formula, Midpoint Formula,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948" y="1135380"/>
            <a:ext cx="8229600" cy="4808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the circle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7924800" cy="207441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 (cont.)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CC8629-9AB1-476F-81A0-0EDCAC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667000" y="1412172"/>
            <a:ext cx="2743200" cy="18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and center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(0, 0),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equation simplifies to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Equation of a Circle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410200" y="2308459"/>
            <a:ext cx="3200400" cy="317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285275"/>
              </p:ext>
            </p:extLst>
          </p:nvPr>
        </p:nvGraphicFramePr>
        <p:xfrm>
          <a:off x="850265" y="214884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87440" imgH="533160" progId="Equation.DSMT4">
                  <p:embed/>
                </p:oleObj>
              </mc:Choice>
              <mc:Fallback>
                <p:oleObj name="Equation" r:id="rId3" imgW="3187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5" y="214884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696211"/>
              </p:ext>
            </p:extLst>
          </p:nvPr>
        </p:nvGraphicFramePr>
        <p:xfrm>
          <a:off x="1539240" y="367284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14320" imgH="469800" progId="Equation.DSMT4">
                  <p:embed/>
                </p:oleObj>
              </mc:Choice>
              <mc:Fallback>
                <p:oleObj name="Equation" r:id="rId5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40" y="367284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Find the equation of the circle with its center at the origin and radius        Are the points              and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r>
              <a:rPr lang="en-US" dirty="0"/>
              <a:t>To determine whether or not the points               and </a:t>
            </a:r>
            <a:r>
              <a:rPr lang="en-US" dirty="0">
                <a:solidFill>
                  <a:srgbClr val="0000FF"/>
                </a:solidFill>
              </a:rPr>
              <a:t>(1,2) </a:t>
            </a:r>
            <a:r>
              <a:rPr lang="en-US" dirty="0"/>
              <a:t>are on the circle, substitute each of these points into the equation.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711178" y="16764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178" y="16764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945583"/>
              </p:ext>
            </p:extLst>
          </p:nvPr>
        </p:nvGraphicFramePr>
        <p:xfrm>
          <a:off x="2971800" y="171069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444240" progId="Equation.DSMT4">
                  <p:embed/>
                </p:oleObj>
              </mc:Choice>
              <mc:Fallback>
                <p:oleObj name="Equation" r:id="rId4" imgW="533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71069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692999"/>
              </p:ext>
            </p:extLst>
          </p:nvPr>
        </p:nvGraphicFramePr>
        <p:xfrm>
          <a:off x="4658553" y="3178687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640" imgH="444240" progId="Equation.DSMT4">
                  <p:embed/>
                </p:oleObj>
              </mc:Choice>
              <mc:Fallback>
                <p:oleObj name="Equation" r:id="rId6" imgW="15746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553" y="3178687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70707"/>
              </p:ext>
            </p:extLst>
          </p:nvPr>
        </p:nvGraphicFramePr>
        <p:xfrm>
          <a:off x="6324600" y="3623187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623187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5638800" cy="4572000"/>
          </a:xfrm>
        </p:spPr>
        <p:txBody>
          <a:bodyPr/>
          <a:lstStyle/>
          <a:p>
            <a:r>
              <a:rPr lang="en-US" dirty="0"/>
              <a:t>Substituting              gives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gives</a:t>
            </a:r>
          </a:p>
          <a:p>
            <a:r>
              <a:rPr lang="en-US" dirty="0"/>
              <a:t>Therefore,            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(1,2) is not 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 (cont.)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71167"/>
              </p:ext>
            </p:extLst>
          </p:nvPr>
        </p:nvGraphicFramePr>
        <p:xfrm>
          <a:off x="2355850" y="1273856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73856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249444" y="1201444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8200" imgH="698400" progId="Equation.DSMT4">
                  <p:embed/>
                </p:oleObj>
              </mc:Choice>
              <mc:Fallback>
                <p:oleObj name="Equation" r:id="rId4" imgW="3238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44" y="1201444"/>
                        <a:ext cx="323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926888" y="1837678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92360" imgH="533160" progId="Equation.DSMT4">
                  <p:embed/>
                </p:oleObj>
              </mc:Choice>
              <mc:Fallback>
                <p:oleObj name="Equation" r:id="rId6" imgW="34923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888" y="1837678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57400" y="247021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7021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86000"/>
            <a:ext cx="3886200" cy="36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endParaRPr lang="en-US" dirty="0"/>
          </a:p>
          <a:p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(5, 5) </a:t>
            </a:r>
            <a:r>
              <a:rPr lang="en-US" dirty="0"/>
              <a:t>gives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en-US" dirty="0">
                <a:solidFill>
                  <a:srgbClr val="FF0000"/>
                </a:solidFill>
              </a:rPr>
              <a:t>(5, 5) is on the 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Equation of a Circle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893214"/>
              </p:ext>
            </p:extLst>
          </p:nvPr>
        </p:nvGraphicFramePr>
        <p:xfrm>
          <a:off x="524796" y="3266972"/>
          <a:ext cx="2997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45760" progId="Equation.DSMT4">
                  <p:embed/>
                </p:oleObj>
              </mc:Choice>
              <mc:Fallback>
                <p:oleObj name="Equation" r:id="rId2" imgW="299700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96" y="3266972"/>
                        <a:ext cx="2997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286000"/>
            <a:ext cx="3657600" cy="366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286595"/>
              </p:ext>
            </p:extLst>
          </p:nvPr>
        </p:nvGraphicFramePr>
        <p:xfrm>
          <a:off x="476250" y="4267200"/>
          <a:ext cx="424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41520" imgH="533160" progId="Equation.DSMT4">
                  <p:embed/>
                </p:oleObj>
              </mc:Choice>
              <mc:Fallback>
                <p:oleObj name="Equation" r:id="rId5" imgW="42415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267200"/>
                        <a:ext cx="424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                                   represents a circle. Find its center and radius. Then graph the circle.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Rearrange the terms and complete the square for</a:t>
            </a:r>
            <a:br>
              <a:rPr lang="en-US" dirty="0"/>
            </a:br>
            <a:r>
              <a:rPr lang="en-US" dirty="0"/>
              <a:t>              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057400" y="1304278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444240" progId="Equation.DSMT4">
                  <p:embed/>
                </p:oleObj>
              </mc:Choice>
              <mc:Fallback>
                <p:oleObj name="Equation" r:id="rId2" imgW="28191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04278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33400" y="3200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380880" progId="Equation.DSMT4">
                  <p:embed/>
                </p:oleObj>
              </mc:Choice>
              <mc:Fallback>
                <p:oleObj name="Equation" r:id="rId4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294878" y="31826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444240" progId="Equation.DSMT4">
                  <p:embed/>
                </p:oleObj>
              </mc:Choice>
              <mc:Fallback>
                <p:oleObj name="Equation" r:id="rId6" imgW="1066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3182644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2330390" y="3874734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444240" progId="Equation.DSMT4">
                  <p:embed/>
                </p:oleObj>
              </mc:Choice>
              <mc:Fallback>
                <p:oleObj name="Equation" r:id="rId8" imgW="2819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90" y="3874734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828800" y="4533900"/>
          <a:ext cx="330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920" imgH="571320" progId="Equation.DSMT4">
                  <p:embed/>
                </p:oleObj>
              </mc:Choice>
              <mc:Fallback>
                <p:oleObj name="Equation" r:id="rId10" imgW="3301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33900"/>
                        <a:ext cx="330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685800" y="1295400"/>
          <a:ext cx="501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16240" imgH="571320" progId="Equation.DSMT4">
                  <p:embed/>
                </p:oleObj>
              </mc:Choice>
              <mc:Fallback>
                <p:oleObj name="Equation" r:id="rId2" imgW="50162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01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943600" y="1371600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16 and 1 to both sides.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219200" y="273050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545760" progId="Equation.DSMT4">
                  <p:embed/>
                </p:oleObj>
              </mc:Choice>
              <mc:Fallback>
                <p:oleObj name="Equation" r:id="rId4" imgW="308592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30500"/>
                        <a:ext cx="308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22098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Complete the squares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286000" y="1828800"/>
            <a:ext cx="228600" cy="3810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1828800"/>
            <a:ext cx="228600" cy="4572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72000" y="28371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Standard form for the equation of a circle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85800" y="35433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33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133600" y="35433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91960" progId="Equation.DSMT4">
                  <p:embed/>
                </p:oleObj>
              </mc:Choice>
              <mc:Fallback>
                <p:oleObj name="Equation" r:id="rId8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733800" y="3460810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368280" progId="Equation.DSMT4">
                  <p:embed/>
                </p:oleObj>
              </mc:Choice>
              <mc:Fallback>
                <p:oleObj name="Equation" r:id="rId10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60810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4267200"/>
            <a:ext cx="3527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Center is at              and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263068" y="4302712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495000" progId="Equation.DSMT4">
                  <p:embed/>
                </p:oleObj>
              </mc:Choice>
              <mc:Fallback>
                <p:oleObj name="Equation" r:id="rId12" imgW="9522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068" y="4302712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935766" y="42672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320" imgH="444240" progId="Equation.DSMT4">
                  <p:embed/>
                </p:oleObj>
              </mc:Choice>
              <mc:Fallback>
                <p:oleObj name="Equation" r:id="rId14" imgW="1930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6" y="42672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219200"/>
            <a:ext cx="4114800" cy="41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graph the circle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Press the               key and set the values to −6 and 6 for </a:t>
            </a:r>
            <a:r>
              <a:rPr lang="en-US" dirty="0" err="1">
                <a:latin typeface="Ti86pc" pitchFamily="49" charset="0"/>
              </a:rPr>
              <a:t>Xmin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dirty="0" err="1">
                <a:latin typeface="Ti86pc" pitchFamily="49" charset="0"/>
              </a:rPr>
              <a:t>Ymin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Ymax</a:t>
            </a:r>
            <a:r>
              <a:rPr lang="en-US" dirty="0"/>
              <a:t>, respectively.</a:t>
            </a:r>
          </a:p>
          <a:p>
            <a:r>
              <a:rPr lang="en-US" dirty="0"/>
              <a:t>Solving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gives: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Using a Graphing Calculator to Graph Circles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4218" y="2846034"/>
            <a:ext cx="11637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3388312" y="4164366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120" imgH="444240" progId="Equation.DSMT4">
                  <p:embed/>
                </p:oleObj>
              </mc:Choice>
              <mc:Fallback>
                <p:oleObj name="Equation" r:id="rId3" imgW="1473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12" y="4164366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437356" y="4639322"/>
          <a:ext cx="215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8920" imgH="1257120" progId="Equation.DSMT4">
                  <p:embed/>
                </p:oleObj>
              </mc:Choice>
              <mc:Fallback>
                <p:oleObj name="Equation" r:id="rId5" imgW="21589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356" y="4639322"/>
                        <a:ext cx="21590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1" y="4961878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Solving for 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gives: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the length of the hypotenuse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the lengths of the legs, then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2362200"/>
            <a:ext cx="2743200" cy="155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371600" y="270257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 </a:t>
            </a:r>
            <a:r>
              <a:rPr lang="en-US" dirty="0"/>
              <a:t>gives the following graph of the circle.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a Graphing Calculator to Graph Circles (cont.)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743200" cy="19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For two points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)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 in a plane, the distance between the points is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The Distance Formula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353794"/>
              </p:ext>
            </p:extLst>
          </p:nvPr>
        </p:nvGraphicFramePr>
        <p:xfrm>
          <a:off x="2673350" y="2438400"/>
          <a:ext cx="379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280" imgH="660240" progId="Equation.DSMT4">
                  <p:embed/>
                </p:oleObj>
              </mc:Choice>
              <mc:Fallback>
                <p:oleObj name="Equation" r:id="rId2" imgW="379728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3797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86204"/>
            <a:ext cx="8229600" cy="4572000"/>
          </a:xfrm>
        </p:spPr>
        <p:txBody>
          <a:bodyPr/>
          <a:lstStyle/>
          <a:p>
            <a:r>
              <a:rPr lang="en-US" dirty="0"/>
              <a:t>Find the distance between the two points </a:t>
            </a:r>
            <a:r>
              <a:rPr lang="en-US" dirty="0">
                <a:solidFill>
                  <a:srgbClr val="0000FF"/>
                </a:solidFill>
              </a:rPr>
              <a:t>(3, 4)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2, 7)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Distance Formula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06663"/>
              </p:ext>
            </p:extLst>
          </p:nvPr>
        </p:nvGraphicFramePr>
        <p:xfrm>
          <a:off x="1016000" y="2951456"/>
          <a:ext cx="372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0960" imgH="711000" progId="Equation.DSMT4">
                  <p:embed/>
                </p:oleObj>
              </mc:Choice>
              <mc:Fallback>
                <p:oleObj name="Equation" r:id="rId2" imgW="37209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951456"/>
                        <a:ext cx="372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9066"/>
              </p:ext>
            </p:extLst>
          </p:nvPr>
        </p:nvGraphicFramePr>
        <p:xfrm>
          <a:off x="1294166" y="3835400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647640" progId="Equation.DSMT4">
                  <p:embed/>
                </p:oleObj>
              </mc:Choice>
              <mc:Fallback>
                <p:oleObj name="Equation" r:id="rId4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4166" y="3835400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175602"/>
              </p:ext>
            </p:extLst>
          </p:nvPr>
        </p:nvGraphicFramePr>
        <p:xfrm>
          <a:off x="1280112" y="461639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444240" progId="Equation.DSMT4">
                  <p:embed/>
                </p:oleObj>
              </mc:Choice>
              <mc:Fallback>
                <p:oleObj name="Equation" r:id="rId6" imgW="13968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112" y="461639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606849"/>
              </p:ext>
            </p:extLst>
          </p:nvPr>
        </p:nvGraphicFramePr>
        <p:xfrm>
          <a:off x="2743200" y="46482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444240" progId="Equation.DSMT4">
                  <p:embed/>
                </p:oleObj>
              </mc:Choice>
              <mc:Fallback>
                <p:oleObj name="Equation" r:id="rId8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482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distance formula (3 times) and the Pythagorean Theorem to determine whether the triangle with vertices at           </a:t>
            </a:r>
            <a:br>
              <a:rPr lang="en-US" dirty="0"/>
            </a:br>
            <a:r>
              <a:rPr lang="en-US" dirty="0"/>
              <a:t>is a right triangle.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lengths of the three line segments </a:t>
            </a:r>
            <a:br>
              <a:rPr lang="en-US" dirty="0"/>
            </a:br>
            <a:r>
              <a:rPr lang="en-US" dirty="0"/>
              <a:t>                               and decide whether the Pythagorean Theorem is satisfied.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6356" y="2169112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41520" imgH="495000" progId="Equation.DSMT4">
                  <p:embed/>
                </p:oleObj>
              </mc:Choice>
              <mc:Fallback>
                <p:oleObj name="Equation" r:id="rId2" imgW="4241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356" y="2169112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51156" y="4038600"/>
          <a:ext cx="246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95000" progId="Equation.DSMT4">
                  <p:embed/>
                </p:oleObj>
              </mc:Choice>
              <mc:Fallback>
                <p:oleObj name="Equation" r:id="rId4" imgW="2463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4038600"/>
                        <a:ext cx="246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05142"/>
              </p:ext>
            </p:extLst>
          </p:nvPr>
        </p:nvGraphicFramePr>
        <p:xfrm>
          <a:off x="778642" y="1188002"/>
          <a:ext cx="3784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647640" progId="Equation.DSMT4">
                  <p:embed/>
                </p:oleObj>
              </mc:Choice>
              <mc:Fallback>
                <p:oleObj name="Equation" r:id="rId2" imgW="37843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42" y="1188002"/>
                        <a:ext cx="3784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567912"/>
              </p:ext>
            </p:extLst>
          </p:nvPr>
        </p:nvGraphicFramePr>
        <p:xfrm>
          <a:off x="1267652" y="1915604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120" imgH="647640" progId="Equation.DSMT4">
                  <p:embed/>
                </p:oleObj>
              </mc:Choice>
              <mc:Fallback>
                <p:oleObj name="Equation" r:id="rId4" imgW="240012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52" y="1915604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206956"/>
              </p:ext>
            </p:extLst>
          </p:nvPr>
        </p:nvGraphicFramePr>
        <p:xfrm>
          <a:off x="3706052" y="2012148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444240" progId="Equation.DSMT4">
                  <p:embed/>
                </p:oleObj>
              </mc:Choice>
              <mc:Fallback>
                <p:oleObj name="Equation" r:id="rId6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052" y="2012148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573"/>
              </p:ext>
            </p:extLst>
          </p:nvPr>
        </p:nvGraphicFramePr>
        <p:xfrm>
          <a:off x="5162730" y="2012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444240" progId="Equation.DSMT4">
                  <p:embed/>
                </p:oleObj>
              </mc:Choice>
              <mc:Fallback>
                <p:oleObj name="Equation" r:id="rId8" imgW="9270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730" y="2012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697571"/>
              </p:ext>
            </p:extLst>
          </p:nvPr>
        </p:nvGraphicFramePr>
        <p:xfrm>
          <a:off x="752008" y="2697948"/>
          <a:ext cx="384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48040" imgH="647640" progId="Equation.DSMT4">
                  <p:embed/>
                </p:oleObj>
              </mc:Choice>
              <mc:Fallback>
                <p:oleObj name="Equation" r:id="rId10" imgW="38480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008" y="2697948"/>
                        <a:ext cx="3848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00036"/>
              </p:ext>
            </p:extLst>
          </p:nvPr>
        </p:nvGraphicFramePr>
        <p:xfrm>
          <a:off x="1258774" y="3442192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00120" imgH="647640" progId="Equation.DSMT4">
                  <p:embed/>
                </p:oleObj>
              </mc:Choice>
              <mc:Fallback>
                <p:oleObj name="Equation" r:id="rId12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774" y="3442192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863448"/>
              </p:ext>
            </p:extLst>
          </p:nvPr>
        </p:nvGraphicFramePr>
        <p:xfrm>
          <a:off x="3697174" y="3536148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74640" imgH="444240" progId="Equation.DSMT4">
                  <p:embed/>
                </p:oleObj>
              </mc:Choice>
              <mc:Fallback>
                <p:oleObj name="Equation" r:id="rId14" imgW="1574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174" y="3536148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337157"/>
              </p:ext>
            </p:extLst>
          </p:nvPr>
        </p:nvGraphicFramePr>
        <p:xfrm>
          <a:off x="5315130" y="3536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444240" progId="Equation.DSMT4">
                  <p:embed/>
                </p:oleObj>
              </mc:Choice>
              <mc:Fallback>
                <p:oleObj name="Equation" r:id="rId16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30" y="3536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05594"/>
              </p:ext>
            </p:extLst>
          </p:nvPr>
        </p:nvGraphicFramePr>
        <p:xfrm>
          <a:off x="783818" y="4195314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77880" imgH="647640" progId="Equation.DSMT4">
                  <p:embed/>
                </p:oleObj>
              </mc:Choice>
              <mc:Fallback>
                <p:oleObj name="Equation" r:id="rId18" imgW="33778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818" y="4195314"/>
                        <a:ext cx="337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513127"/>
              </p:ext>
            </p:extLst>
          </p:nvPr>
        </p:nvGraphicFramePr>
        <p:xfrm>
          <a:off x="1295400" y="4876800"/>
          <a:ext cx="2184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84120" imgH="647640" progId="Equation.DSMT4">
                  <p:embed/>
                </p:oleObj>
              </mc:Choice>
              <mc:Fallback>
                <p:oleObj name="Equation" r:id="rId20" imgW="218412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76800"/>
                        <a:ext cx="2184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004350"/>
              </p:ext>
            </p:extLst>
          </p:nvPr>
        </p:nvGraphicFramePr>
        <p:xfrm>
          <a:off x="3515506" y="4948436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22360" imgH="444240" progId="Equation.DSMT4">
                  <p:embed/>
                </p:oleObj>
              </mc:Choice>
              <mc:Fallback>
                <p:oleObj name="Equation" r:id="rId22" imgW="14223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506" y="4948436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979981"/>
              </p:ext>
            </p:extLst>
          </p:nvPr>
        </p:nvGraphicFramePr>
        <p:xfrm>
          <a:off x="5014441" y="4948436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39600" imgH="444240" progId="Equation.DSMT4">
                  <p:embed/>
                </p:oleObj>
              </mc:Choice>
              <mc:Fallback>
                <p:oleObj name="Equation" r:id="rId24" imgW="9396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41" y="4948436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066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325644"/>
            <a:ext cx="2926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longest side is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800600"/>
            <a:ext cx="5928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triangle is </a:t>
            </a:r>
            <a:r>
              <a:rPr lang="en-US" sz="2800" dirty="0">
                <a:solidFill>
                  <a:srgbClr val="FF0000"/>
                </a:solidFill>
              </a:rPr>
              <a:t>not a right triangle</a:t>
            </a:r>
            <a:r>
              <a:rPr lang="en-US" sz="2800" dirty="0"/>
              <a:t> since 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234678" y="432951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320" imgH="444240" progId="Equation.DSMT4">
                  <p:embed/>
                </p:oleObj>
              </mc:Choice>
              <mc:Fallback>
                <p:oleObj name="Equation" r:id="rId3" imgW="14983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678" y="432951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609600" y="5289610"/>
          <a:ext cx="3644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44640" imgH="583920" progId="Equation.DSMT4">
                  <p:embed/>
                </p:oleObj>
              </mc:Choice>
              <mc:Fallback>
                <p:oleObj name="Equation" r:id="rId5" imgW="36446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89610"/>
                        <a:ext cx="3644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392966" y="53924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</a:t>
            </a:r>
            <a:r>
              <a:rPr lang="en-US" sz="2800" dirty="0">
                <a:solidFill>
                  <a:srgbClr val="000099"/>
                </a:solidFill>
              </a:rPr>
              <a:t>89 ≠ 53 + 40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formula for the </a:t>
            </a:r>
            <a:r>
              <a:rPr lang="en-US" b="1" dirty="0">
                <a:solidFill>
                  <a:srgbClr val="000000"/>
                </a:solidFill>
              </a:rPr>
              <a:t>midpoint</a:t>
            </a:r>
            <a:r>
              <a:rPr lang="en-US" dirty="0">
                <a:solidFill>
                  <a:srgbClr val="000000"/>
                </a:solidFill>
              </a:rPr>
              <a:t> between two points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Midpoint Formula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09800"/>
            <a:ext cx="3200400" cy="323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827438"/>
              </p:ext>
            </p:extLst>
          </p:nvPr>
        </p:nvGraphicFramePr>
        <p:xfrm>
          <a:off x="990600" y="2819400"/>
          <a:ext cx="255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400" imgH="927000" progId="Equation.DSMT4">
                  <p:embed/>
                </p:oleObj>
              </mc:Choice>
              <mc:Fallback>
                <p:oleObj name="Equation" r:id="rId3" imgW="25524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255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coordinates of the midpoint of the line segment joining the two points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4,6)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midpoint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Midpoint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3200400" cy="320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09600" y="3429000"/>
          <a:ext cx="217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927000" progId="Equation.DSMT4">
                  <p:embed/>
                </p:oleObj>
              </mc:Choice>
              <mc:Fallback>
                <p:oleObj name="Equation" r:id="rId3" imgW="2171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17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44800" y="34290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640" imgH="927000" progId="Equation.DSMT4">
                  <p:embed/>
                </p:oleObj>
              </mc:Choice>
              <mc:Fallback>
                <p:oleObj name="Equation" r:id="rId5" imgW="15746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290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760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Ti86pc</vt:lpstr>
      <vt:lpstr>Office Theme</vt:lpstr>
      <vt:lpstr>Equation</vt:lpstr>
      <vt:lpstr>Section 18.3</vt:lpstr>
      <vt:lpstr>Theorem: The Pythagorean Theorem</vt:lpstr>
      <vt:lpstr>Formula: The Distance Formula</vt:lpstr>
      <vt:lpstr>Example 1: Using the Distance Formula</vt:lpstr>
      <vt:lpstr>Example 2: Determining If a Triangle is a Right Triangle</vt:lpstr>
      <vt:lpstr>Example 2: Determining If a Triangle is a Right Triangle (cont.)</vt:lpstr>
      <vt:lpstr>Example 2: Determining If a Triangle is a Right Triangle (cont.)</vt:lpstr>
      <vt:lpstr>Formula: Midpoint Formula </vt:lpstr>
      <vt:lpstr>Example 3: Finding the Midpoint</vt:lpstr>
      <vt:lpstr>Definition: Circle, Center, Radius, and Diameter</vt:lpstr>
      <vt:lpstr>Definition: Circle, Center, Radius, and Diameter (cont.)</vt:lpstr>
      <vt:lpstr>Definition: Equation of a Circle</vt:lpstr>
      <vt:lpstr>Example 4: Finding the Equation of a Circle</vt:lpstr>
      <vt:lpstr>Example 4: Finding the Equation of a Circle (cont.)</vt:lpstr>
      <vt:lpstr>Example 5: Finding the Equation of a Circle</vt:lpstr>
      <vt:lpstr>Example 6: Graphing a Circle</vt:lpstr>
      <vt:lpstr>Example 6: Graphing a Circle (cont.)</vt:lpstr>
      <vt:lpstr>Example 6: Graphing a Circle (cont.)</vt:lpstr>
      <vt:lpstr>Example 7: Using a Graphing Calculator to Graph Circles</vt:lpstr>
      <vt:lpstr>Example 7: Using a Graphing Calculator to Graph Circles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159</cp:revision>
  <dcterms:created xsi:type="dcterms:W3CDTF">2013-04-26T14:43:13Z</dcterms:created>
  <dcterms:modified xsi:type="dcterms:W3CDTF">2023-06-22T16:54:42Z</dcterms:modified>
</cp:coreProperties>
</file>