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60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81" r:id="rId14"/>
    <p:sldId id="273" r:id="rId15"/>
    <p:sldId id="282" r:id="rId16"/>
    <p:sldId id="274" r:id="rId17"/>
    <p:sldId id="276" r:id="rId18"/>
    <p:sldId id="277" r:id="rId19"/>
    <p:sldId id="283" r:id="rId20"/>
    <p:sldId id="285" r:id="rId21"/>
    <p:sldId id="286" r:id="rId22"/>
    <p:sldId id="287" r:id="rId23"/>
    <p:sldId id="288" r:id="rId24"/>
    <p:sldId id="289" r:id="rId25"/>
    <p:sldId id="290" r:id="rId26"/>
    <p:sldId id="29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Nicholas Belloit" initials="NB [7]" lastIdx="1" clrIdx="6"/>
  <p:cmAuthor id="1" name="Nicholas Belloit" initials="NB" lastIdx="1" clrIdx="0"/>
  <p:cmAuthor id="2" name="Nicholas Belloit" initials="NB [2]" lastIdx="1" clrIdx="1"/>
  <p:cmAuthor id="3" name="Nicholas Belloit" initials="NB [3]" lastIdx="1" clrIdx="2"/>
  <p:cmAuthor id="4" name="Nicholas Belloit" initials="NB [4]" lastIdx="1" clrIdx="3"/>
  <p:cmAuthor id="5" name="Nicholas Belloit" initials="NB [5]" lastIdx="1" clrIdx="4"/>
  <p:cmAuthor id="6" name="Nicholas Belloit" initials="NB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C86A6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93" autoAdjust="0"/>
    <p:restoredTop sz="94660"/>
  </p:normalViewPr>
  <p:slideViewPr>
    <p:cSldViewPr>
      <p:cViewPr varScale="1">
        <p:scale>
          <a:sx n="104" d="100"/>
          <a:sy n="104" d="100"/>
        </p:scale>
        <p:origin x="120" y="13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96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4A259-470A-41C0-A95C-2A9686982E59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57079-7BB8-4B6B-B04A-089D2E304F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45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49.bin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5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56.bin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5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64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image" Target="../media/image67.wmf"/><Relationship Id="rId7" Type="http://schemas.openxmlformats.org/officeDocument/2006/relationships/image" Target="../media/image69.wmf"/><Relationship Id="rId12" Type="http://schemas.openxmlformats.org/officeDocument/2006/relationships/image" Target="../media/image72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3.bin"/><Relationship Id="rId9" Type="http://schemas.openxmlformats.org/officeDocument/2006/relationships/image" Target="../media/image7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8.wmf"/><Relationship Id="rId18" Type="http://schemas.openxmlformats.org/officeDocument/2006/relationships/image" Target="../media/image82.wmf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81.wmf"/><Relationship Id="rId2" Type="http://schemas.openxmlformats.org/officeDocument/2006/relationships/oleObject" Target="../embeddings/oleObject67.bin"/><Relationship Id="rId16" Type="http://schemas.openxmlformats.org/officeDocument/2006/relationships/image" Target="../media/image8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7.wmf"/><Relationship Id="rId5" Type="http://schemas.openxmlformats.org/officeDocument/2006/relationships/image" Target="../media/image74.wmf"/><Relationship Id="rId15" Type="http://schemas.openxmlformats.org/officeDocument/2006/relationships/image" Target="../media/image79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6.wmf"/><Relationship Id="rId14" Type="http://schemas.openxmlformats.org/officeDocument/2006/relationships/oleObject" Target="../embeddings/oleObject7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89.wmf"/><Relationship Id="rId18" Type="http://schemas.openxmlformats.org/officeDocument/2006/relationships/oleObject" Target="../embeddings/oleObject83.bin"/><Relationship Id="rId3" Type="http://schemas.openxmlformats.org/officeDocument/2006/relationships/image" Target="../media/image84.wmf"/><Relationship Id="rId21" Type="http://schemas.openxmlformats.org/officeDocument/2006/relationships/image" Target="../media/image93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80.bin"/><Relationship Id="rId17" Type="http://schemas.openxmlformats.org/officeDocument/2006/relationships/image" Target="../media/image91.wmf"/><Relationship Id="rId2" Type="http://schemas.openxmlformats.org/officeDocument/2006/relationships/oleObject" Target="../embeddings/oleObject75.bin"/><Relationship Id="rId16" Type="http://schemas.openxmlformats.org/officeDocument/2006/relationships/oleObject" Target="../embeddings/oleObject82.bin"/><Relationship Id="rId20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88.wmf"/><Relationship Id="rId5" Type="http://schemas.openxmlformats.org/officeDocument/2006/relationships/image" Target="../media/image85.wmf"/><Relationship Id="rId15" Type="http://schemas.openxmlformats.org/officeDocument/2006/relationships/image" Target="../media/image90.wmf"/><Relationship Id="rId10" Type="http://schemas.openxmlformats.org/officeDocument/2006/relationships/oleObject" Target="../embeddings/oleObject79.bin"/><Relationship Id="rId19" Type="http://schemas.openxmlformats.org/officeDocument/2006/relationships/image" Target="../media/image92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87.wmf"/><Relationship Id="rId14" Type="http://schemas.openxmlformats.org/officeDocument/2006/relationships/oleObject" Target="../embeddings/oleObject81.bin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9.wmf"/><Relationship Id="rId18" Type="http://schemas.openxmlformats.org/officeDocument/2006/relationships/oleObject" Target="../embeddings/oleObject93.bin"/><Relationship Id="rId26" Type="http://schemas.openxmlformats.org/officeDocument/2006/relationships/oleObject" Target="../embeddings/oleObject97.bin"/><Relationship Id="rId3" Type="http://schemas.openxmlformats.org/officeDocument/2006/relationships/image" Target="../media/image94.wmf"/><Relationship Id="rId21" Type="http://schemas.openxmlformats.org/officeDocument/2006/relationships/image" Target="../media/image103.wmf"/><Relationship Id="rId34" Type="http://schemas.openxmlformats.org/officeDocument/2006/relationships/oleObject" Target="../embeddings/oleObject102.bin"/><Relationship Id="rId7" Type="http://schemas.openxmlformats.org/officeDocument/2006/relationships/image" Target="../media/image96.wmf"/><Relationship Id="rId12" Type="http://schemas.openxmlformats.org/officeDocument/2006/relationships/oleObject" Target="../embeddings/oleObject90.bin"/><Relationship Id="rId17" Type="http://schemas.openxmlformats.org/officeDocument/2006/relationships/image" Target="../media/image101.wmf"/><Relationship Id="rId25" Type="http://schemas.openxmlformats.org/officeDocument/2006/relationships/image" Target="../media/image105.wmf"/><Relationship Id="rId33" Type="http://schemas.openxmlformats.org/officeDocument/2006/relationships/oleObject" Target="../embeddings/oleObject101.bin"/><Relationship Id="rId2" Type="http://schemas.openxmlformats.org/officeDocument/2006/relationships/oleObject" Target="../embeddings/oleObject85.bin"/><Relationship Id="rId16" Type="http://schemas.openxmlformats.org/officeDocument/2006/relationships/oleObject" Target="../embeddings/oleObject92.bin"/><Relationship Id="rId20" Type="http://schemas.openxmlformats.org/officeDocument/2006/relationships/oleObject" Target="../embeddings/oleObject94.bin"/><Relationship Id="rId29" Type="http://schemas.openxmlformats.org/officeDocument/2006/relationships/image" Target="../media/image10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98.wmf"/><Relationship Id="rId24" Type="http://schemas.openxmlformats.org/officeDocument/2006/relationships/oleObject" Target="../embeddings/oleObject96.bin"/><Relationship Id="rId32" Type="http://schemas.openxmlformats.org/officeDocument/2006/relationships/oleObject" Target="../embeddings/oleObject100.bin"/><Relationship Id="rId5" Type="http://schemas.openxmlformats.org/officeDocument/2006/relationships/image" Target="../media/image95.wmf"/><Relationship Id="rId15" Type="http://schemas.openxmlformats.org/officeDocument/2006/relationships/image" Target="../media/image100.wmf"/><Relationship Id="rId23" Type="http://schemas.openxmlformats.org/officeDocument/2006/relationships/image" Target="../media/image104.wmf"/><Relationship Id="rId28" Type="http://schemas.openxmlformats.org/officeDocument/2006/relationships/oleObject" Target="../embeddings/oleObject98.bin"/><Relationship Id="rId10" Type="http://schemas.openxmlformats.org/officeDocument/2006/relationships/oleObject" Target="../embeddings/oleObject89.bin"/><Relationship Id="rId19" Type="http://schemas.openxmlformats.org/officeDocument/2006/relationships/image" Target="../media/image102.wmf"/><Relationship Id="rId31" Type="http://schemas.openxmlformats.org/officeDocument/2006/relationships/image" Target="../media/image108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97.wmf"/><Relationship Id="rId14" Type="http://schemas.openxmlformats.org/officeDocument/2006/relationships/oleObject" Target="../embeddings/oleObject91.bin"/><Relationship Id="rId22" Type="http://schemas.openxmlformats.org/officeDocument/2006/relationships/oleObject" Target="../embeddings/oleObject95.bin"/><Relationship Id="rId27" Type="http://schemas.openxmlformats.org/officeDocument/2006/relationships/image" Target="../media/image106.wmf"/><Relationship Id="rId30" Type="http://schemas.openxmlformats.org/officeDocument/2006/relationships/oleObject" Target="../embeddings/oleObject99.bin"/><Relationship Id="rId35" Type="http://schemas.openxmlformats.org/officeDocument/2006/relationships/oleObject" Target="../embeddings/oleObject103.bin"/><Relationship Id="rId8" Type="http://schemas.openxmlformats.org/officeDocument/2006/relationships/oleObject" Target="../embeddings/oleObject8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2" Type="http://schemas.openxmlformats.org/officeDocument/2006/relationships/oleObject" Target="../embeddings/oleObject10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0.wmf"/><Relationship Id="rId4" Type="http://schemas.openxmlformats.org/officeDocument/2006/relationships/oleObject" Target="../embeddings/oleObject10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2" Type="http://schemas.openxmlformats.org/officeDocument/2006/relationships/oleObject" Target="../embeddings/oleObject106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13" Type="http://schemas.openxmlformats.org/officeDocument/2006/relationships/image" Target="../media/image117.wmf"/><Relationship Id="rId18" Type="http://schemas.openxmlformats.org/officeDocument/2006/relationships/oleObject" Target="../embeddings/oleObject115.bin"/><Relationship Id="rId3" Type="http://schemas.openxmlformats.org/officeDocument/2006/relationships/image" Target="../media/image112.wmf"/><Relationship Id="rId7" Type="http://schemas.openxmlformats.org/officeDocument/2006/relationships/image" Target="../media/image114.wmf"/><Relationship Id="rId12" Type="http://schemas.openxmlformats.org/officeDocument/2006/relationships/oleObject" Target="../embeddings/oleObject112.bin"/><Relationship Id="rId17" Type="http://schemas.openxmlformats.org/officeDocument/2006/relationships/image" Target="../media/image119.wmf"/><Relationship Id="rId2" Type="http://schemas.openxmlformats.org/officeDocument/2006/relationships/oleObject" Target="../embeddings/oleObject107.bin"/><Relationship Id="rId16" Type="http://schemas.openxmlformats.org/officeDocument/2006/relationships/oleObject" Target="../embeddings/oleObject1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9.bin"/><Relationship Id="rId11" Type="http://schemas.openxmlformats.org/officeDocument/2006/relationships/image" Target="../media/image116.wmf"/><Relationship Id="rId5" Type="http://schemas.openxmlformats.org/officeDocument/2006/relationships/image" Target="../media/image113.wmf"/><Relationship Id="rId15" Type="http://schemas.openxmlformats.org/officeDocument/2006/relationships/image" Target="../media/image118.wmf"/><Relationship Id="rId10" Type="http://schemas.openxmlformats.org/officeDocument/2006/relationships/oleObject" Target="../embeddings/oleObject111.bin"/><Relationship Id="rId4" Type="http://schemas.openxmlformats.org/officeDocument/2006/relationships/oleObject" Target="../embeddings/oleObject108.bin"/><Relationship Id="rId9" Type="http://schemas.openxmlformats.org/officeDocument/2006/relationships/image" Target="../media/image115.wmf"/><Relationship Id="rId14" Type="http://schemas.openxmlformats.org/officeDocument/2006/relationships/oleObject" Target="../embeddings/oleObject113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25.wmf"/><Relationship Id="rId3" Type="http://schemas.openxmlformats.org/officeDocument/2006/relationships/image" Target="../media/image120.wmf"/><Relationship Id="rId7" Type="http://schemas.openxmlformats.org/officeDocument/2006/relationships/image" Target="../media/image122.wmf"/><Relationship Id="rId12" Type="http://schemas.openxmlformats.org/officeDocument/2006/relationships/oleObject" Target="../embeddings/oleObject121.bin"/><Relationship Id="rId2" Type="http://schemas.openxmlformats.org/officeDocument/2006/relationships/oleObject" Target="../embeddings/oleObject1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24.wmf"/><Relationship Id="rId5" Type="http://schemas.openxmlformats.org/officeDocument/2006/relationships/image" Target="../media/image121.wmf"/><Relationship Id="rId15" Type="http://schemas.openxmlformats.org/officeDocument/2006/relationships/image" Target="../media/image119.wmf"/><Relationship Id="rId10" Type="http://schemas.openxmlformats.org/officeDocument/2006/relationships/oleObject" Target="../embeddings/oleObject120.bin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23.wmf"/><Relationship Id="rId14" Type="http://schemas.openxmlformats.org/officeDocument/2006/relationships/oleObject" Target="../embeddings/oleObject122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3" Type="http://schemas.openxmlformats.org/officeDocument/2006/relationships/image" Target="../media/image126.wmf"/><Relationship Id="rId7" Type="http://schemas.openxmlformats.org/officeDocument/2006/relationships/oleObject" Target="../embeddings/oleObject126.bin"/><Relationship Id="rId2" Type="http://schemas.openxmlformats.org/officeDocument/2006/relationships/oleObject" Target="../embeddings/oleObject12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7.wmf"/><Relationship Id="rId5" Type="http://schemas.openxmlformats.org/officeDocument/2006/relationships/oleObject" Target="../embeddings/oleObject125.bin"/><Relationship Id="rId10" Type="http://schemas.openxmlformats.org/officeDocument/2006/relationships/image" Target="../media/image129.wmf"/><Relationship Id="rId4" Type="http://schemas.openxmlformats.org/officeDocument/2006/relationships/oleObject" Target="../embeddings/oleObject124.bin"/><Relationship Id="rId9" Type="http://schemas.openxmlformats.org/officeDocument/2006/relationships/oleObject" Target="../embeddings/oleObject127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1.bin"/><Relationship Id="rId13" Type="http://schemas.openxmlformats.org/officeDocument/2006/relationships/image" Target="../media/image135.wmf"/><Relationship Id="rId18" Type="http://schemas.openxmlformats.org/officeDocument/2006/relationships/oleObject" Target="../embeddings/oleObject136.bin"/><Relationship Id="rId3" Type="http://schemas.openxmlformats.org/officeDocument/2006/relationships/image" Target="../media/image130.wmf"/><Relationship Id="rId7" Type="http://schemas.openxmlformats.org/officeDocument/2006/relationships/image" Target="../media/image132.wmf"/><Relationship Id="rId12" Type="http://schemas.openxmlformats.org/officeDocument/2006/relationships/oleObject" Target="../embeddings/oleObject133.bin"/><Relationship Id="rId17" Type="http://schemas.openxmlformats.org/officeDocument/2006/relationships/image" Target="../media/image137.wmf"/><Relationship Id="rId2" Type="http://schemas.openxmlformats.org/officeDocument/2006/relationships/oleObject" Target="../embeddings/oleObject128.bin"/><Relationship Id="rId16" Type="http://schemas.openxmlformats.org/officeDocument/2006/relationships/oleObject" Target="../embeddings/oleObject1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0.bin"/><Relationship Id="rId11" Type="http://schemas.openxmlformats.org/officeDocument/2006/relationships/image" Target="../media/image134.wmf"/><Relationship Id="rId5" Type="http://schemas.openxmlformats.org/officeDocument/2006/relationships/image" Target="../media/image131.wmf"/><Relationship Id="rId15" Type="http://schemas.openxmlformats.org/officeDocument/2006/relationships/image" Target="../media/image136.wmf"/><Relationship Id="rId10" Type="http://schemas.openxmlformats.org/officeDocument/2006/relationships/oleObject" Target="../embeddings/oleObject132.bin"/><Relationship Id="rId19" Type="http://schemas.openxmlformats.org/officeDocument/2006/relationships/image" Target="../media/image138.wmf"/><Relationship Id="rId4" Type="http://schemas.openxmlformats.org/officeDocument/2006/relationships/oleObject" Target="../embeddings/oleObject129.bin"/><Relationship Id="rId9" Type="http://schemas.openxmlformats.org/officeDocument/2006/relationships/image" Target="../media/image133.wmf"/><Relationship Id="rId14" Type="http://schemas.openxmlformats.org/officeDocument/2006/relationships/oleObject" Target="../embeddings/oleObject134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0.bin"/><Relationship Id="rId13" Type="http://schemas.openxmlformats.org/officeDocument/2006/relationships/image" Target="../media/image144.wmf"/><Relationship Id="rId3" Type="http://schemas.openxmlformats.org/officeDocument/2006/relationships/image" Target="../media/image139.wmf"/><Relationship Id="rId7" Type="http://schemas.openxmlformats.org/officeDocument/2006/relationships/image" Target="../media/image141.wmf"/><Relationship Id="rId12" Type="http://schemas.openxmlformats.org/officeDocument/2006/relationships/oleObject" Target="../embeddings/oleObject142.bin"/><Relationship Id="rId2" Type="http://schemas.openxmlformats.org/officeDocument/2006/relationships/oleObject" Target="../embeddings/oleObject1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9.bin"/><Relationship Id="rId11" Type="http://schemas.openxmlformats.org/officeDocument/2006/relationships/image" Target="../media/image143.wmf"/><Relationship Id="rId5" Type="http://schemas.openxmlformats.org/officeDocument/2006/relationships/image" Target="../media/image140.wmf"/><Relationship Id="rId15" Type="http://schemas.openxmlformats.org/officeDocument/2006/relationships/image" Target="../media/image145.wmf"/><Relationship Id="rId10" Type="http://schemas.openxmlformats.org/officeDocument/2006/relationships/oleObject" Target="../embeddings/oleObject141.bin"/><Relationship Id="rId4" Type="http://schemas.openxmlformats.org/officeDocument/2006/relationships/oleObject" Target="../embeddings/oleObject138.bin"/><Relationship Id="rId9" Type="http://schemas.openxmlformats.org/officeDocument/2006/relationships/image" Target="../media/image142.wmf"/><Relationship Id="rId14" Type="http://schemas.openxmlformats.org/officeDocument/2006/relationships/oleObject" Target="../embeddings/oleObject14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6.wmf"/><Relationship Id="rId18" Type="http://schemas.openxmlformats.org/officeDocument/2006/relationships/image" Target="../media/image19.wmf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8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5.bin"/><Relationship Id="rId3" Type="http://schemas.openxmlformats.org/officeDocument/2006/relationships/image" Target="../media/image21.wmf"/><Relationship Id="rId21" Type="http://schemas.openxmlformats.org/officeDocument/2006/relationships/image" Target="../media/image30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8.wmf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23" Type="http://schemas.openxmlformats.org/officeDocument/2006/relationships/image" Target="../media/image31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40.wmf"/><Relationship Id="rId18" Type="http://schemas.openxmlformats.org/officeDocument/2006/relationships/oleObject" Target="../embeddings/oleObject39.bin"/><Relationship Id="rId26" Type="http://schemas.openxmlformats.org/officeDocument/2006/relationships/image" Target="../media/image47.png"/><Relationship Id="rId3" Type="http://schemas.openxmlformats.org/officeDocument/2006/relationships/image" Target="../media/image35.wmf"/><Relationship Id="rId21" Type="http://schemas.openxmlformats.org/officeDocument/2006/relationships/image" Target="../media/image44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42.wmf"/><Relationship Id="rId25" Type="http://schemas.openxmlformats.org/officeDocument/2006/relationships/image" Target="../media/image46.w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9.wmf"/><Relationship Id="rId24" Type="http://schemas.openxmlformats.org/officeDocument/2006/relationships/oleObject" Target="../embeddings/oleObject42.bin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23" Type="http://schemas.openxmlformats.org/officeDocument/2006/relationships/image" Target="../media/image45.wmf"/><Relationship Id="rId28" Type="http://schemas.openxmlformats.org/officeDocument/2006/relationships/image" Target="../media/image48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Relationship Id="rId27" Type="http://schemas.openxmlformats.org/officeDocument/2006/relationships/oleObject" Target="../embeddings/oleObject4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Subtracting Mixed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 eaLnBrk="0" hangingPunct="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 fraction parts.</a:t>
            </a:r>
          </a:p>
          <a:p>
            <a:pPr marL="514350" indent="-514350" eaLnBrk="0" hangingPunct="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 whole numbers.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Subtracting Mixed Numbers </a:t>
            </a:r>
            <a:r>
              <a:rPr lang="en-US" dirty="0"/>
              <a:t>with the Same Denominator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Subtract: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4966240" y="2057400"/>
            <a:ext cx="365760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Or, we can subtract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vertically. 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974850" y="38100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838080" progId="Equation.DSMT4">
                  <p:embed/>
                </p:oleObj>
              </mc:Choice>
              <mc:Fallback>
                <p:oleObj name="Equation" r:id="rId2" imgW="102852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8100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39750" y="28194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838080" progId="Equation.DSMT4">
                  <p:embed/>
                </p:oleObj>
              </mc:Choice>
              <mc:Fallback>
                <p:oleObj name="Equation" r:id="rId4" imgW="135864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8194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987550" y="2794000"/>
          <a:ext cx="2794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960" imgH="927000" progId="Equation.DSMT4">
                  <p:embed/>
                </p:oleObj>
              </mc:Choice>
              <mc:Fallback>
                <p:oleObj name="Equation" r:id="rId6" imgW="2793960" imgH="9270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2794000"/>
                        <a:ext cx="2794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544129"/>
              </p:ext>
            </p:extLst>
          </p:nvPr>
        </p:nvGraphicFramePr>
        <p:xfrm>
          <a:off x="3241676" y="3810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300" imgH="838200" progId="Equation.DSMT4">
                  <p:embed/>
                </p:oleObj>
              </mc:Choice>
              <mc:Fallback>
                <p:oleObj name="Equation" r:id="rId8" imgW="749300" imgH="838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676" y="38100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966656"/>
              </p:ext>
            </p:extLst>
          </p:nvPr>
        </p:nvGraphicFramePr>
        <p:xfrm>
          <a:off x="6355736" y="47244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900" imgH="838200" progId="Equation.DSMT4">
                  <p:embed/>
                </p:oleObj>
              </mc:Choice>
              <mc:Fallback>
                <p:oleObj name="Equation" r:id="rId10" imgW="469900" imgH="838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5736" y="472440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0640886-7CB2-4151-829C-A7C80B6A20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356126"/>
              </p:ext>
            </p:extLst>
          </p:nvPr>
        </p:nvGraphicFramePr>
        <p:xfrm>
          <a:off x="2324100" y="11430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838080" progId="Equation.DSMT4">
                  <p:embed/>
                </p:oleObj>
              </mc:Choice>
              <mc:Fallback>
                <p:oleObj name="Equation" r:id="rId12" imgW="1358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24100" y="1143000"/>
                        <a:ext cx="1358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2239352-40C2-4204-A723-A72F21E0BC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609116"/>
              </p:ext>
            </p:extLst>
          </p:nvPr>
        </p:nvGraphicFramePr>
        <p:xfrm>
          <a:off x="6105816" y="2889250"/>
          <a:ext cx="8255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480" imgH="1841400" progId="Equation.DSMT4">
                  <p:embed/>
                </p:oleObj>
              </mc:Choice>
              <mc:Fallback>
                <p:oleObj name="Equation" r:id="rId14" imgW="825480" imgH="1841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105816" y="2889250"/>
                        <a:ext cx="825500" cy="184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665587"/>
              </p:ext>
            </p:extLst>
          </p:nvPr>
        </p:nvGraphicFramePr>
        <p:xfrm>
          <a:off x="5578475" y="4000500"/>
          <a:ext cx="1231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901440" progId="Equation.DSMT4">
                  <p:embed/>
                </p:oleObj>
              </mc:Choice>
              <mc:Fallback>
                <p:oleObj name="Equation" r:id="rId2" imgW="1231560" imgH="9014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475" y="4000500"/>
                        <a:ext cx="1231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723161"/>
              </p:ext>
            </p:extLst>
          </p:nvPr>
        </p:nvGraphicFramePr>
        <p:xfrm>
          <a:off x="4095750" y="3987800"/>
          <a:ext cx="1447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560" imgH="901440" progId="Equation.DSMT4">
                  <p:embed/>
                </p:oleObj>
              </mc:Choice>
              <mc:Fallback>
                <p:oleObj name="Equation" r:id="rId4" imgW="1447560" imgH="9014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3987800"/>
                        <a:ext cx="1447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757504"/>
              </p:ext>
            </p:extLst>
          </p:nvPr>
        </p:nvGraphicFramePr>
        <p:xfrm>
          <a:off x="5575121" y="30607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838080" progId="Equation.DSMT4">
                  <p:embed/>
                </p:oleObj>
              </mc:Choice>
              <mc:Fallback>
                <p:oleObj name="Equation" r:id="rId6" imgW="128268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121" y="30607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911584"/>
              </p:ext>
            </p:extLst>
          </p:nvPr>
        </p:nvGraphicFramePr>
        <p:xfrm>
          <a:off x="4044950" y="30607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3880" imgH="838080" progId="Equation.DSMT4">
                  <p:embed/>
                </p:oleObj>
              </mc:Choice>
              <mc:Fallback>
                <p:oleObj name="Equation" r:id="rId8" imgW="15238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30607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Subtract: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dirty="0"/>
              <a:t>The LCD is 15.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81164"/>
              </p:ext>
            </p:extLst>
          </p:nvPr>
        </p:nvGraphicFramePr>
        <p:xfrm>
          <a:off x="3130550" y="3048000"/>
          <a:ext cx="8382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1854000" progId="Equation.DSMT4">
                  <p:embed/>
                </p:oleObj>
              </mc:Choice>
              <mc:Fallback>
                <p:oleObj name="Equation" r:id="rId10" imgW="838080" imgH="18540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3048000"/>
                        <a:ext cx="838200" cy="185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260867" y="49530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22030" imgH="837836" progId="Equation.DSMT4">
                  <p:embed/>
                </p:oleObj>
              </mc:Choice>
              <mc:Fallback>
                <p:oleObj name="Equation" r:id="rId12" imgW="622030" imgH="837836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0867" y="49530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64161D4-D9ED-434A-8DCE-FEBA3D94CE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7178854"/>
              </p:ext>
            </p:extLst>
          </p:nvPr>
        </p:nvGraphicFramePr>
        <p:xfrm>
          <a:off x="2057400" y="1126004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58640" imgH="838080" progId="Equation.DSMT4">
                  <p:embed/>
                </p:oleObj>
              </mc:Choice>
              <mc:Fallback>
                <p:oleObj name="Equation" r:id="rId14" imgW="1358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57400" y="1126004"/>
                        <a:ext cx="1358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4F9497D2-8B25-BA5A-0CB0-0A63A005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Subtracting Mixed Numbers with Different Denominators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Subtracting Mixed Numbers by Borrowing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When subtracting mixed numbers, if the fraction part of the number being subtracted is larger than the first fraction, then borrow using the following steps.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“Borrow” 1 from the first whole number.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Add this 1 to the first fraction. (This will always result in an improper fraction that is larger than the fraction being subtracted.)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Subtract.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Subtracting Mixed Numbers by Borrowing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Subtract: </a:t>
            </a: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In this case, the number 7 has no fraction part, so we 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must </a:t>
            </a:r>
            <a:r>
              <a:rPr lang="en-US" sz="2800" b="1" dirty="0"/>
              <a:t>borrow</a:t>
            </a:r>
            <a:r>
              <a:rPr lang="en-US" sz="2800" dirty="0"/>
              <a:t> 1 from it. We then write 1 as     so that 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its denominator will be the same as that of the fraction 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part of the other number,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1CCE981-A311-42B6-B904-C56BE6089E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046310"/>
              </p:ext>
            </p:extLst>
          </p:nvPr>
        </p:nvGraphicFramePr>
        <p:xfrm>
          <a:off x="5746750" y="3254375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40" imgH="330120" progId="Equation.DSMT4">
                  <p:embed/>
                </p:oleObj>
              </mc:Choice>
              <mc:Fallback>
                <p:oleObj name="Equation" r:id="rId2" imgW="19044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46750" y="3254375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1AC6176-D3A1-4781-BAB8-2977A35884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157983"/>
              </p:ext>
            </p:extLst>
          </p:nvPr>
        </p:nvGraphicFramePr>
        <p:xfrm>
          <a:off x="4322618" y="4419600"/>
          <a:ext cx="24938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838080" progId="Equation.DSMT4">
                  <p:embed/>
                </p:oleObj>
              </mc:Choice>
              <mc:Fallback>
                <p:oleObj name="Equation" r:id="rId4" imgW="3427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22618" y="4419600"/>
                        <a:ext cx="249382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7ACC2BB-F06F-4B35-B493-86CED70930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33855"/>
              </p:ext>
            </p:extLst>
          </p:nvPr>
        </p:nvGraphicFramePr>
        <p:xfrm>
          <a:off x="6705600" y="3114675"/>
          <a:ext cx="1905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838080" progId="Equation.DSMT4">
                  <p:embed/>
                </p:oleObj>
              </mc:Choice>
              <mc:Fallback>
                <p:oleObj name="Equation" r:id="rId6" imgW="2538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705600" y="3114675"/>
                        <a:ext cx="190500" cy="628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F9DAB16-CB2B-466F-B929-1A09411717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572473"/>
              </p:ext>
            </p:extLst>
          </p:nvPr>
        </p:nvGraphicFramePr>
        <p:xfrm>
          <a:off x="1905000" y="1125583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838080" progId="Equation.DSMT4">
                  <p:embed/>
                </p:oleObj>
              </mc:Choice>
              <mc:Fallback>
                <p:oleObj name="Equation" r:id="rId8" imgW="9396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05000" y="1125583"/>
                        <a:ext cx="939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Subtracting Mixed Numbers by Borrowing (cont.)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168400" y="2819400"/>
          <a:ext cx="673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901440" progId="Equation.DSMT4">
                  <p:embed/>
                </p:oleObj>
              </mc:Choice>
              <mc:Fallback>
                <p:oleObj name="Equation" r:id="rId2" imgW="672840" imgH="9014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2819400"/>
                        <a:ext cx="673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371600" y="2286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279360" progId="Equation.DSMT4">
                  <p:embed/>
                </p:oleObj>
              </mc:Choice>
              <mc:Fallback>
                <p:oleObj name="Equation" r:id="rId4" imgW="203040" imgH="2793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949450" y="19812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19812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1981200" y="28194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901440" progId="Equation.DSMT4">
                  <p:embed/>
                </p:oleObj>
              </mc:Choice>
              <mc:Fallback>
                <p:oleObj name="Equation" r:id="rId8" imgW="939600" imgH="9014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194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3302000" y="2099345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46240" imgH="622080" progId="Equation.DSMT4">
                  <p:embed/>
                </p:oleObj>
              </mc:Choice>
              <mc:Fallback>
                <p:oleObj name="Equation" r:id="rId10" imgW="294624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099345"/>
                        <a:ext cx="2946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8DBF814-E375-4430-B643-4A107D1A1CB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100" y="3721100"/>
            <a:ext cx="4445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Subtracting Mixed Numbers by Borrowing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Subtract: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buNone/>
            </a:pPr>
            <a:r>
              <a:rPr lang="en-US" sz="2800" dirty="0"/>
              <a:t>    is larger than      so </a:t>
            </a:r>
            <a:r>
              <a:rPr lang="en-US" sz="2800" b="1" dirty="0"/>
              <a:t>borrow</a:t>
            </a:r>
            <a:r>
              <a:rPr lang="en-US" sz="2800" dirty="0"/>
              <a:t> 1 from 4. Rewrite.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1296" name="Object 32"/>
          <p:cNvGraphicFramePr>
            <a:graphicFrameLocks noChangeAspect="1"/>
          </p:cNvGraphicFramePr>
          <p:nvPr/>
        </p:nvGraphicFramePr>
        <p:xfrm>
          <a:off x="542488" y="230347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838080" progId="Equation.DSMT4">
                  <p:embed/>
                </p:oleObj>
              </mc:Choice>
              <mc:Fallback>
                <p:oleObj name="Equation" r:id="rId2" imgW="26640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88" y="230347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7" name="Object 33"/>
          <p:cNvGraphicFramePr>
            <a:graphicFrameLocks noChangeAspect="1"/>
          </p:cNvGraphicFramePr>
          <p:nvPr/>
        </p:nvGraphicFramePr>
        <p:xfrm>
          <a:off x="2786733" y="2286000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838080" progId="Equation.DSMT4">
                  <p:embed/>
                </p:oleObj>
              </mc:Choice>
              <mc:Fallback>
                <p:oleObj name="Equation" r:id="rId4" imgW="3808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733" y="2286000"/>
                        <a:ext cx="38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9" name="Object 19"/>
          <p:cNvGraphicFramePr>
            <a:graphicFrameLocks noChangeAspect="1"/>
          </p:cNvGraphicFramePr>
          <p:nvPr/>
        </p:nvGraphicFramePr>
        <p:xfrm>
          <a:off x="1174750" y="4038600"/>
          <a:ext cx="66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901440" progId="Equation.DSMT4">
                  <p:embed/>
                </p:oleObj>
              </mc:Choice>
              <mc:Fallback>
                <p:oleObj name="Equation" r:id="rId6" imgW="660240" imgH="9014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4038600"/>
                        <a:ext cx="660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0" name="Object 20"/>
          <p:cNvGraphicFramePr>
            <a:graphicFrameLocks noChangeAspect="1"/>
          </p:cNvGraphicFramePr>
          <p:nvPr/>
        </p:nvGraphicFramePr>
        <p:xfrm>
          <a:off x="1388145" y="3225800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838080" progId="Equation.DSMT4">
                  <p:embed/>
                </p:oleObj>
              </mc:Choice>
              <mc:Fallback>
                <p:oleObj name="Equation" r:id="rId8" imgW="48240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8145" y="3225800"/>
                        <a:ext cx="48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1" name="Object 21"/>
          <p:cNvGraphicFramePr>
            <a:graphicFrameLocks noChangeAspect="1"/>
          </p:cNvGraphicFramePr>
          <p:nvPr/>
        </p:nvGraphicFramePr>
        <p:xfrm>
          <a:off x="1873250" y="32004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68200" imgH="838080" progId="Equation.DSMT4">
                  <p:embed/>
                </p:oleObj>
              </mc:Choice>
              <mc:Fallback>
                <p:oleObj name="Equation" r:id="rId10" imgW="116820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0" y="320040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2" name="Object 22"/>
          <p:cNvGraphicFramePr>
            <a:graphicFrameLocks noChangeAspect="1"/>
          </p:cNvGraphicFramePr>
          <p:nvPr/>
        </p:nvGraphicFramePr>
        <p:xfrm>
          <a:off x="1981200" y="40386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600" imgH="901440" progId="Equation.DSMT4">
                  <p:embed/>
                </p:oleObj>
              </mc:Choice>
              <mc:Fallback>
                <p:oleObj name="Equation" r:id="rId12" imgW="939600" imgH="9014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0386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514075"/>
              </p:ext>
            </p:extLst>
          </p:nvPr>
        </p:nvGraphicFramePr>
        <p:xfrm>
          <a:off x="4057650" y="3324225"/>
          <a:ext cx="3911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11400" imgH="609480" progId="Equation.DSMT4">
                  <p:embed/>
                </p:oleObj>
              </mc:Choice>
              <mc:Fallback>
                <p:oleObj name="Equation" r:id="rId14" imgW="3911400" imgH="6094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3324225"/>
                        <a:ext cx="3911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F78F360-F704-4230-A561-3767FCA46726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833" y="1097280"/>
            <a:ext cx="1193800" cy="838200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F628D74-C152-40C1-9086-822551270B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930" y="4970117"/>
            <a:ext cx="457200" cy="826273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77FAE5B-99C2-462A-A86F-3F094C9D4129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233" y="4970117"/>
            <a:ext cx="7239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9: Subtracting Mixed Numbers by Borrowing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dirty="0"/>
              <a:t>Subtract</a:t>
            </a:r>
            <a:r>
              <a:rPr lang="en-US" sz="2800" i="0" dirty="0">
                <a:solidFill>
                  <a:schemeClr val="tx1"/>
                </a:solidFill>
              </a:rPr>
              <a:t>: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dirty="0"/>
              <a:t>The LCD is 60.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416661"/>
              </p:ext>
            </p:extLst>
          </p:nvPr>
        </p:nvGraphicFramePr>
        <p:xfrm>
          <a:off x="2057400" y="1143000"/>
          <a:ext cx="165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838080" progId="Equation.DSMT4">
                  <p:embed/>
                </p:oleObj>
              </mc:Choice>
              <mc:Fallback>
                <p:oleObj name="Equation" r:id="rId2" imgW="16509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143000"/>
                        <a:ext cx="165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Subtracting Mixed Numbers by Borrowing (cont.)</a:t>
            </a:r>
          </a:p>
        </p:txBody>
      </p:sp>
      <p:graphicFrame>
        <p:nvGraphicFramePr>
          <p:cNvPr id="1334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558699"/>
              </p:ext>
            </p:extLst>
          </p:nvPr>
        </p:nvGraphicFramePr>
        <p:xfrm>
          <a:off x="422238" y="2273300"/>
          <a:ext cx="9144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841400" progId="Equation.DSMT4">
                  <p:embed/>
                </p:oleObj>
              </mc:Choice>
              <mc:Fallback>
                <p:oleObj name="Equation" r:id="rId2" imgW="914400" imgH="1841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38" y="2273300"/>
                        <a:ext cx="9144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409227"/>
              </p:ext>
            </p:extLst>
          </p:nvPr>
        </p:nvGraphicFramePr>
        <p:xfrm>
          <a:off x="1495388" y="3200400"/>
          <a:ext cx="1511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901440" progId="Equation.DSMT4">
                  <p:embed/>
                </p:oleObj>
              </mc:Choice>
              <mc:Fallback>
                <p:oleObj name="Equation" r:id="rId4" imgW="1511280" imgH="90144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5388" y="3200400"/>
                        <a:ext cx="1511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066085"/>
              </p:ext>
            </p:extLst>
          </p:nvPr>
        </p:nvGraphicFramePr>
        <p:xfrm>
          <a:off x="1508267" y="2286000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838080" progId="Equation.DSMT4">
                  <p:embed/>
                </p:oleObj>
              </mc:Choice>
              <mc:Fallback>
                <p:oleObj name="Equation" r:id="rId6" imgW="156204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267" y="2286000"/>
                        <a:ext cx="156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818339"/>
              </p:ext>
            </p:extLst>
          </p:nvPr>
        </p:nvGraphicFramePr>
        <p:xfrm>
          <a:off x="3330538" y="32004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901440" progId="Equation.DSMT4">
                  <p:embed/>
                </p:oleObj>
              </mc:Choice>
              <mc:Fallback>
                <p:oleObj name="Equation" r:id="rId8" imgW="1130040" imgH="90144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538" y="320040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6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173033"/>
              </p:ext>
            </p:extLst>
          </p:nvPr>
        </p:nvGraphicFramePr>
        <p:xfrm>
          <a:off x="3325776" y="22733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760" imgH="838080" progId="Equation.DSMT4">
                  <p:embed/>
                </p:oleObj>
              </mc:Choice>
              <mc:Fallback>
                <p:oleObj name="Equation" r:id="rId10" imgW="119376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776" y="2273300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7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046583"/>
              </p:ext>
            </p:extLst>
          </p:nvPr>
        </p:nvGraphicFramePr>
        <p:xfrm>
          <a:off x="4689438" y="32258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30040" imgH="901440" progId="Equation.DSMT4">
                  <p:embed/>
                </p:oleObj>
              </mc:Choice>
              <mc:Fallback>
                <p:oleObj name="Equation" r:id="rId12" imgW="1130040" imgH="9014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38" y="322580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8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110976"/>
              </p:ext>
            </p:extLst>
          </p:nvPr>
        </p:nvGraphicFramePr>
        <p:xfrm>
          <a:off x="4718192" y="227330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838080" progId="Equation.DSMT4">
                  <p:embed/>
                </p:oleObj>
              </mc:Choice>
              <mc:Fallback>
                <p:oleObj name="Equation" r:id="rId14" imgW="11556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192" y="2273300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676759"/>
              </p:ext>
            </p:extLst>
          </p:nvPr>
        </p:nvGraphicFramePr>
        <p:xfrm>
          <a:off x="5184738" y="41148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47640" imgH="838080" progId="Equation.DSMT4">
                  <p:embed/>
                </p:oleObj>
              </mc:Choice>
              <mc:Fallback>
                <p:oleObj name="Equation" r:id="rId16" imgW="64764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4738" y="41148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50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174064"/>
              </p:ext>
            </p:extLst>
          </p:nvPr>
        </p:nvGraphicFramePr>
        <p:xfrm>
          <a:off x="6067388" y="41275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14400" imgH="838080" progId="Equation.DSMT4">
                  <p:embed/>
                </p:oleObj>
              </mc:Choice>
              <mc:Fallback>
                <p:oleObj name="Equation" r:id="rId18" imgW="91440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7388" y="41275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9">
            <a:extLst>
              <a:ext uri="{FF2B5EF4-FFF2-40B4-BE49-F238E27FC236}">
                <a16:creationId xmlns:a16="http://schemas.microsoft.com/office/drawing/2014/main" id="{3B7ABC61-84C8-D063-EF9C-6A6EC5B797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642703"/>
              </p:ext>
            </p:extLst>
          </p:nvPr>
        </p:nvGraphicFramePr>
        <p:xfrm>
          <a:off x="3659245" y="1447800"/>
          <a:ext cx="4978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978080" imgH="609480" progId="Equation.DSMT4">
                  <p:embed/>
                </p:oleObj>
              </mc:Choice>
              <mc:Fallback>
                <p:oleObj name="Equation" r:id="rId20" imgW="4978080" imgH="609480" progId="Equation.DSMT4">
                  <p:embed/>
                  <p:pic>
                    <p:nvPicPr>
                      <p:cNvPr id="2" name="Object 39">
                        <a:extLst>
                          <a:ext uri="{FF2B5EF4-FFF2-40B4-BE49-F238E27FC236}">
                            <a16:creationId xmlns:a16="http://schemas.microsoft.com/office/drawing/2014/main" id="{4A0C3B11-0398-2AED-9A44-1CDD152527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245" y="1447800"/>
                        <a:ext cx="4978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3960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dirty="0"/>
              <a:t>Subtract</a:t>
            </a:r>
            <a:r>
              <a:rPr lang="en-US" sz="2800" i="0" dirty="0">
                <a:solidFill>
                  <a:schemeClr val="tx1"/>
                </a:solidFill>
              </a:rPr>
              <a:t>: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sz="2800" dirty="0"/>
              <a:t>The LCD is 20.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811651"/>
              </p:ext>
            </p:extLst>
          </p:nvPr>
        </p:nvGraphicFramePr>
        <p:xfrm>
          <a:off x="1981200" y="10668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838080" progId="Equation.DSMT4">
                  <p:embed/>
                </p:oleObj>
              </mc:Choice>
              <mc:Fallback>
                <p:oleObj name="Equation" r:id="rId2" imgW="147312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0668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622182"/>
              </p:ext>
            </p:extLst>
          </p:nvPr>
        </p:nvGraphicFramePr>
        <p:xfrm>
          <a:off x="514350" y="2965960"/>
          <a:ext cx="9017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1841400" progId="Equation.DSMT4">
                  <p:embed/>
                </p:oleObj>
              </mc:Choice>
              <mc:Fallback>
                <p:oleObj name="Equation" r:id="rId4" imgW="901440" imgH="1841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2965960"/>
                        <a:ext cx="9017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295434"/>
              </p:ext>
            </p:extLst>
          </p:nvPr>
        </p:nvGraphicFramePr>
        <p:xfrm>
          <a:off x="1606550" y="3893060"/>
          <a:ext cx="1498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901440" progId="Equation.DSMT4">
                  <p:embed/>
                </p:oleObj>
              </mc:Choice>
              <mc:Fallback>
                <p:oleObj name="Equation" r:id="rId6" imgW="1498320" imgH="901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3893060"/>
                        <a:ext cx="1498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51594"/>
              </p:ext>
            </p:extLst>
          </p:nvPr>
        </p:nvGraphicFramePr>
        <p:xfrm>
          <a:off x="1555750" y="296596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838080" progId="Equation.DSMT4">
                  <p:embed/>
                </p:oleObj>
              </mc:Choice>
              <mc:Fallback>
                <p:oleObj name="Equation" r:id="rId8" imgW="15364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296596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514709"/>
              </p:ext>
            </p:extLst>
          </p:nvPr>
        </p:nvGraphicFramePr>
        <p:xfrm>
          <a:off x="3638550" y="420421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85800" imgH="279360" progId="Equation.DSMT4">
                  <p:embed/>
                </p:oleObj>
              </mc:Choice>
              <mc:Fallback>
                <p:oleObj name="Equation" r:id="rId10" imgW="6858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420421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604412"/>
              </p:ext>
            </p:extLst>
          </p:nvPr>
        </p:nvGraphicFramePr>
        <p:xfrm>
          <a:off x="3684588" y="324536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40" imgH="279360" progId="Equation.DSMT4">
                  <p:embed/>
                </p:oleObj>
              </mc:Choice>
              <mc:Fallback>
                <p:oleObj name="Equation" r:id="rId12" imgW="6476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324536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426305"/>
              </p:ext>
            </p:extLst>
          </p:nvPr>
        </p:nvGraphicFramePr>
        <p:xfrm>
          <a:off x="5175250" y="420421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79360" progId="Equation.DSMT4">
                  <p:embed/>
                </p:oleObj>
              </mc:Choice>
              <mc:Fallback>
                <p:oleObj name="Equation" r:id="rId14" imgW="6858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420421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349642"/>
              </p:ext>
            </p:extLst>
          </p:nvPr>
        </p:nvGraphicFramePr>
        <p:xfrm>
          <a:off x="5200650" y="3245360"/>
          <a:ext cx="63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279360" progId="Equation.DSMT4">
                  <p:embed/>
                </p:oleObj>
              </mc:Choice>
              <mc:Fallback>
                <p:oleObj name="Equation" r:id="rId16" imgW="6346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3245360"/>
                        <a:ext cx="63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650396"/>
              </p:ext>
            </p:extLst>
          </p:nvPr>
        </p:nvGraphicFramePr>
        <p:xfrm>
          <a:off x="5241263" y="5626100"/>
          <a:ext cx="1319609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393480" progId="Equation.DSMT4">
                  <p:embed/>
                </p:oleObj>
              </mc:Choice>
              <mc:Fallback>
                <p:oleObj name="Equation" r:id="rId18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263" y="5626100"/>
                        <a:ext cx="1319609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469532"/>
              </p:ext>
            </p:extLst>
          </p:nvPr>
        </p:nvGraphicFramePr>
        <p:xfrm>
          <a:off x="6812575" y="5571395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4840" imgH="241200" progId="Equation.DSMT4">
                  <p:embed/>
                </p:oleObj>
              </mc:Choice>
              <mc:Fallback>
                <p:oleObj name="Equation" r:id="rId20" imgW="1104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2575" y="5571395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081381"/>
              </p:ext>
            </p:extLst>
          </p:nvPr>
        </p:nvGraphicFramePr>
        <p:xfrm>
          <a:off x="4294510" y="296187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31640" imgH="838080" progId="Equation.DSMT4">
                  <p:embed/>
                </p:oleObj>
              </mc:Choice>
              <mc:Fallback>
                <p:oleObj name="Equation" r:id="rId22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510" y="296187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526694"/>
              </p:ext>
            </p:extLst>
          </p:nvPr>
        </p:nvGraphicFramePr>
        <p:xfrm>
          <a:off x="5842000" y="296187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31640" imgH="838080" progId="Equation.DSMT4">
                  <p:embed/>
                </p:oleObj>
              </mc:Choice>
              <mc:Fallback>
                <p:oleObj name="Equation" r:id="rId24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296187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870889"/>
              </p:ext>
            </p:extLst>
          </p:nvPr>
        </p:nvGraphicFramePr>
        <p:xfrm>
          <a:off x="5865699" y="3948471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31640" imgH="838080" progId="Equation.DSMT4">
                  <p:embed/>
                </p:oleObj>
              </mc:Choice>
              <mc:Fallback>
                <p:oleObj name="Equation" r:id="rId26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699" y="3948471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433699"/>
              </p:ext>
            </p:extLst>
          </p:nvPr>
        </p:nvGraphicFramePr>
        <p:xfrm>
          <a:off x="5638800" y="5115528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47640" imgH="838080" progId="Equation.DSMT4">
                  <p:embed/>
                </p:oleObj>
              </mc:Choice>
              <mc:Fallback>
                <p:oleObj name="Equation" r:id="rId28" imgW="647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115528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14299"/>
              </p:ext>
            </p:extLst>
          </p:nvPr>
        </p:nvGraphicFramePr>
        <p:xfrm>
          <a:off x="4290649" y="3948471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31640" imgH="838080" progId="Equation.DSMT4">
                  <p:embed/>
                </p:oleObj>
              </mc:Choice>
              <mc:Fallback>
                <p:oleObj name="Equation" r:id="rId30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0649" y="3948471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>
            <a:extLst>
              <a:ext uri="{FF2B5EF4-FFF2-40B4-BE49-F238E27FC236}">
                <a16:creationId xmlns:a16="http://schemas.microsoft.com/office/drawing/2014/main" id="{A6EB3C9D-23DB-430A-BCB2-C7F8E73264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196146"/>
              </p:ext>
            </p:extLst>
          </p:nvPr>
        </p:nvGraphicFramePr>
        <p:xfrm>
          <a:off x="4167510" y="4483610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90440" imgH="393480" progId="Equation.DSMT4">
                  <p:embed/>
                </p:oleObj>
              </mc:Choice>
              <mc:Fallback>
                <p:oleObj name="Equation" r:id="rId32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510" y="4483610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>
            <a:extLst>
              <a:ext uri="{FF2B5EF4-FFF2-40B4-BE49-F238E27FC236}">
                <a16:creationId xmlns:a16="http://schemas.microsoft.com/office/drawing/2014/main" id="{7C56063D-998F-4E05-856A-FA03C08C63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45159"/>
              </p:ext>
            </p:extLst>
          </p:nvPr>
        </p:nvGraphicFramePr>
        <p:xfrm>
          <a:off x="5797766" y="4498964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90440" imgH="393480" progId="Equation.DSMT4">
                  <p:embed/>
                </p:oleObj>
              </mc:Choice>
              <mc:Fallback>
                <p:oleObj name="Equation" r:id="rId33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766" y="4498964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1">
            <a:extLst>
              <a:ext uri="{FF2B5EF4-FFF2-40B4-BE49-F238E27FC236}">
                <a16:creationId xmlns:a16="http://schemas.microsoft.com/office/drawing/2014/main" id="{C42A675F-F46A-4360-8572-866AED420B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432718"/>
              </p:ext>
            </p:extLst>
          </p:nvPr>
        </p:nvGraphicFramePr>
        <p:xfrm>
          <a:off x="5715000" y="3510907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90440" imgH="393480" progId="Equation.DSMT4">
                  <p:embed/>
                </p:oleObj>
              </mc:Choice>
              <mc:Fallback>
                <p:oleObj name="Equation" r:id="rId34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10907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>
            <a:extLst>
              <a:ext uri="{FF2B5EF4-FFF2-40B4-BE49-F238E27FC236}">
                <a16:creationId xmlns:a16="http://schemas.microsoft.com/office/drawing/2014/main" id="{9E937150-9A85-4F84-85DE-E432B1A6D7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062582"/>
              </p:ext>
            </p:extLst>
          </p:nvPr>
        </p:nvGraphicFramePr>
        <p:xfrm>
          <a:off x="4195111" y="3472711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90440" imgH="393480" progId="Equation.DSMT4">
                  <p:embed/>
                </p:oleObj>
              </mc:Choice>
              <mc:Fallback>
                <p:oleObj name="Equation" r:id="rId35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111" y="3472711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>
            <a:extLst>
              <a:ext uri="{FF2B5EF4-FFF2-40B4-BE49-F238E27FC236}">
                <a16:creationId xmlns:a16="http://schemas.microsoft.com/office/drawing/2014/main" id="{4E483AB9-D1FC-BADF-26D4-4EDDB6CAE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Subtracting Mixed Numbers by Borrowing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097805D-86A0-9F8C-3C5B-4329109EA783}"/>
              </a:ext>
            </a:extLst>
          </p:cNvPr>
          <p:cNvCxnSpPr>
            <a:cxnSpLocks/>
          </p:cNvCxnSpPr>
          <p:nvPr/>
        </p:nvCxnSpPr>
        <p:spPr>
          <a:xfrm>
            <a:off x="4204587" y="4775913"/>
            <a:ext cx="5626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C3059E3-BCE7-03F0-A73A-C0675C347B2B}"/>
              </a:ext>
            </a:extLst>
          </p:cNvPr>
          <p:cNvCxnSpPr>
            <a:cxnSpLocks/>
          </p:cNvCxnSpPr>
          <p:nvPr/>
        </p:nvCxnSpPr>
        <p:spPr>
          <a:xfrm>
            <a:off x="5861050" y="4786671"/>
            <a:ext cx="5626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Adding Mixed Numbers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280160"/>
            <a:ext cx="8229600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spcBef>
                <a:spcPct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fraction parts.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whole numbers.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answer as a mixed number with the fraction part less than 1.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he was first riding a trail with his new bicycle, </a:t>
            </a:r>
          </a:p>
          <a:p>
            <a:r>
              <a:rPr lang="en-US" dirty="0"/>
              <a:t>Karl found that he was taking         minutes to ride the </a:t>
            </a:r>
          </a:p>
          <a:p>
            <a:r>
              <a:rPr lang="en-US" dirty="0"/>
              <a:t>4-mile loop. Now he takes        minutes to ride the </a:t>
            </a:r>
          </a:p>
          <a:p>
            <a:r>
              <a:rPr lang="en-US" dirty="0"/>
              <a:t>same 4 miles. By how many minutes has he improved in </a:t>
            </a:r>
            <a:r>
              <a:rPr lang="en-US" b="1" dirty="0"/>
              <a:t>a</a:t>
            </a:r>
            <a:r>
              <a:rPr lang="en-US" dirty="0"/>
              <a:t>. riding 4 miles? </a:t>
            </a:r>
            <a:r>
              <a:rPr lang="en-US" b="1" dirty="0"/>
              <a:t>b</a:t>
            </a:r>
            <a:r>
              <a:rPr lang="en-US" dirty="0"/>
              <a:t>. riding 1 mile?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1:	</a:t>
            </a:r>
            <a:r>
              <a:rPr lang="en-US" dirty="0"/>
              <a:t>READ: Read the problem carefully. In this 	problem there are two questions. What was his 	improved time for the distance of </a:t>
            </a:r>
            <a:r>
              <a:rPr lang="en-US" b="1" dirty="0"/>
              <a:t>a.</a:t>
            </a:r>
            <a:r>
              <a:rPr lang="en-US" dirty="0"/>
              <a:t> 4 miles 	and </a:t>
            </a:r>
            <a:r>
              <a:rPr lang="en-US" b="1" dirty="0"/>
              <a:t>b.</a:t>
            </a:r>
            <a:r>
              <a:rPr lang="en-US" dirty="0"/>
              <a:t> for 1 mile.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123737"/>
              </p:ext>
            </p:extLst>
          </p:nvPr>
        </p:nvGraphicFramePr>
        <p:xfrm>
          <a:off x="4879305" y="1686261"/>
          <a:ext cx="454695" cy="62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736560" progId="Equation.DSMT4">
                  <p:embed/>
                </p:oleObj>
              </mc:Choice>
              <mc:Fallback>
                <p:oleObj name="Equation" r:id="rId2" imgW="533160" imgH="736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305" y="1686261"/>
                        <a:ext cx="454695" cy="62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230355"/>
              </p:ext>
            </p:extLst>
          </p:nvPr>
        </p:nvGraphicFramePr>
        <p:xfrm>
          <a:off x="4400159" y="2150247"/>
          <a:ext cx="457631" cy="62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749160" progId="Equation.DSMT4">
                  <p:embed/>
                </p:oleObj>
              </mc:Choice>
              <mc:Fallback>
                <p:oleObj name="Equation" r:id="rId4" imgW="545760" imgH="749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159" y="2150247"/>
                        <a:ext cx="457631" cy="62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141413" algn="l"/>
              </a:tabLst>
            </a:pPr>
            <a:r>
              <a:rPr lang="en-US" b="1" dirty="0"/>
              <a:t>Step 2:	</a:t>
            </a:r>
            <a:r>
              <a:rPr lang="en-US" dirty="0"/>
              <a:t>SET UP: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r>
              <a:rPr lang="en-US" dirty="0"/>
              <a:t>To find the improved time for 4 miles, subtract the two given times: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sz="1500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r>
              <a:rPr lang="en-US" dirty="0"/>
              <a:t>Then to find the improved time for 1 mile, divide the answer from part </a:t>
            </a:r>
            <a:r>
              <a:rPr lang="en-US" b="1" dirty="0"/>
              <a:t>a.</a:t>
            </a:r>
            <a:r>
              <a:rPr lang="en-US" dirty="0"/>
              <a:t> by 4.  </a:t>
            </a:r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459610"/>
              </p:ext>
            </p:extLst>
          </p:nvPr>
        </p:nvGraphicFramePr>
        <p:xfrm>
          <a:off x="1028700" y="2673350"/>
          <a:ext cx="1536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480" imgH="825480" progId="Equation.DSMT4">
                  <p:embed/>
                </p:oleObj>
              </mc:Choice>
              <mc:Fallback>
                <p:oleObj name="Equation" r:id="rId2" imgW="153648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673350"/>
                        <a:ext cx="1536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141413" algn="l"/>
              </a:tabLst>
            </a:pPr>
            <a:r>
              <a:rPr lang="en-US" b="1" dirty="0"/>
              <a:t>Step 3:	</a:t>
            </a:r>
            <a:r>
              <a:rPr lang="en-US" dirty="0"/>
              <a:t>SOLVE: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r>
              <a:rPr lang="en-US" dirty="0"/>
              <a:t>The LCD is 10.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tabLst>
                <a:tab pos="1141413" algn="l"/>
              </a:tabLst>
            </a:pPr>
            <a:r>
              <a:rPr lang="en-US" dirty="0"/>
              <a:t>	So, in riding 4 miles, Karl has improved by     </a:t>
            </a:r>
            <a:r>
              <a:rPr lang="en-US" dirty="0">
                <a:solidFill>
                  <a:srgbClr val="FF0000"/>
                </a:solidFill>
              </a:rPr>
              <a:t>minutes</a:t>
            </a:r>
            <a:r>
              <a:rPr lang="en-US" dirty="0"/>
              <a:t>.</a:t>
            </a:r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143000" y="2269659"/>
          <a:ext cx="8128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1790640" progId="Equation.DSMT4">
                  <p:embed/>
                </p:oleObj>
              </mc:Choice>
              <mc:Fallback>
                <p:oleObj name="Equation" r:id="rId2" imgW="812520" imgH="1790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69659"/>
                        <a:ext cx="8128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211530"/>
              </p:ext>
            </p:extLst>
          </p:nvPr>
        </p:nvGraphicFramePr>
        <p:xfrm>
          <a:off x="2076450" y="2262188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4960" imgH="838080" progId="Equation.DSMT4">
                  <p:embed/>
                </p:oleObj>
              </mc:Choice>
              <mc:Fallback>
                <p:oleObj name="Equation" r:id="rId4" imgW="1434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2262188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2070100" y="3191749"/>
          <a:ext cx="14351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4960" imgH="863280" progId="Equation.DSMT4">
                  <p:embed/>
                </p:oleObj>
              </mc:Choice>
              <mc:Fallback>
                <p:oleObj name="Equation" r:id="rId6" imgW="1434960" imgH="863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3191749"/>
                        <a:ext cx="14351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208335"/>
              </p:ext>
            </p:extLst>
          </p:nvPr>
        </p:nvGraphicFramePr>
        <p:xfrm>
          <a:off x="3638550" y="22606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838080" progId="Equation.DSMT4">
                  <p:embed/>
                </p:oleObj>
              </mc:Choice>
              <mc:Fallback>
                <p:oleObj name="Equation" r:id="rId8" imgW="12697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22606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3657833" y="3184059"/>
          <a:ext cx="1270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863280" progId="Equation.DSMT4">
                  <p:embed/>
                </p:oleObj>
              </mc:Choice>
              <mc:Fallback>
                <p:oleObj name="Equation" r:id="rId10" imgW="1269720" imgH="863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833" y="3184059"/>
                        <a:ext cx="1270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191058"/>
              </p:ext>
            </p:extLst>
          </p:nvPr>
        </p:nvGraphicFramePr>
        <p:xfrm>
          <a:off x="4957763" y="22606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82680" imgH="838080" progId="Equation.DSMT4">
                  <p:embed/>
                </p:oleObj>
              </mc:Choice>
              <mc:Fallback>
                <p:oleObj name="Equation" r:id="rId12" imgW="1282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763" y="22606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4978400" y="3184059"/>
          <a:ext cx="1270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9720" imgH="863280" progId="Equation.DSMT4">
                  <p:embed/>
                </p:oleObj>
              </mc:Choice>
              <mc:Fallback>
                <p:oleObj name="Equation" r:id="rId14" imgW="1269720" imgH="863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3184059"/>
                        <a:ext cx="1270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5727700" y="4098459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96880" imgH="838080" progId="Equation.DSMT4">
                  <p:embed/>
                </p:oleObj>
              </mc:Choice>
              <mc:Fallback>
                <p:oleObj name="Equation" r:id="rId16" imgW="5968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4098459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7120156" y="4741877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96880" imgH="838080" progId="Equation.DSMT4">
                  <p:embed/>
                </p:oleObj>
              </mc:Choice>
              <mc:Fallback>
                <p:oleObj name="Equation" r:id="rId18" imgW="5968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0156" y="4741877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85850" indent="-514350">
              <a:buFont typeface="+mj-lt"/>
              <a:buAutoNum type="alphaLcPeriod" startAt="2"/>
            </a:pPr>
            <a:r>
              <a:rPr lang="en-US" dirty="0"/>
              <a:t>To find his improvement time in riding one mile, we divide the answer in part </a:t>
            </a:r>
            <a:r>
              <a:rPr lang="en-US" b="1" dirty="0"/>
              <a:t>a.</a:t>
            </a:r>
            <a:r>
              <a:rPr lang="en-US" dirty="0"/>
              <a:t> by 4.</a:t>
            </a:r>
          </a:p>
          <a:p>
            <a:pPr marL="514350" indent="-514350">
              <a:buAutoNum type="alphaLcPeriod" startAt="2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 startAt="2"/>
              <a:tabLst>
                <a:tab pos="1141413" algn="l"/>
              </a:tabLst>
            </a:pPr>
            <a:endParaRPr lang="en-US" dirty="0"/>
          </a:p>
          <a:p>
            <a:pPr marL="514350" indent="-514350">
              <a:tabLst>
                <a:tab pos="1141413" algn="l"/>
              </a:tabLst>
            </a:pPr>
            <a:r>
              <a:rPr lang="en-US" dirty="0"/>
              <a:t>	He has improved by         </a:t>
            </a:r>
            <a:r>
              <a:rPr lang="en-US" dirty="0">
                <a:solidFill>
                  <a:srgbClr val="FF0000"/>
                </a:solidFill>
              </a:rPr>
              <a:t>minutes per mile</a:t>
            </a:r>
            <a:r>
              <a:rPr lang="en-US" dirty="0"/>
              <a:t>.</a:t>
            </a:r>
          </a:p>
          <a:p>
            <a:endParaRPr lang="en-US" dirty="0"/>
          </a:p>
          <a:p>
            <a:pPr>
              <a:tabLst>
                <a:tab pos="1141413" algn="l"/>
              </a:tabLst>
            </a:pPr>
            <a:r>
              <a:rPr lang="en-US" b="1" dirty="0"/>
              <a:t>Step 4:</a:t>
            </a:r>
            <a:r>
              <a:rPr lang="en-US" dirty="0"/>
              <a:t>	CHECK: The two times seem reasonable. With 	the whole number parts only, we have </a:t>
            </a:r>
            <a:br>
              <a:rPr lang="en-US" dirty="0"/>
            </a:br>
            <a:r>
              <a:rPr lang="en-US" dirty="0"/>
              <a:t>	25 – 18 = 7 which is very close to         .</a:t>
            </a:r>
          </a:p>
        </p:txBody>
      </p:sp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1981200" y="2286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880" imgH="838080" progId="Equation.DSMT4">
                  <p:embed/>
                </p:oleObj>
              </mc:Choice>
              <mc:Fallback>
                <p:oleObj name="Equation" r:id="rId2" imgW="10918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286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3136900" y="22860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360" imgH="838080" progId="Equation.DSMT4">
                  <p:embed/>
                </p:oleObj>
              </mc:Choice>
              <mc:Fallback>
                <p:oleObj name="Equation" r:id="rId4" imgW="120636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22860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/>
        </p:nvGraphicFramePr>
        <p:xfrm>
          <a:off x="4445000" y="22860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838080" progId="Equation.DSMT4">
                  <p:embed/>
                </p:oleObj>
              </mc:Choice>
              <mc:Fallback>
                <p:oleObj name="Equation" r:id="rId6" imgW="104112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22860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8" name="Object 14"/>
          <p:cNvGraphicFramePr>
            <a:graphicFrameLocks noChangeAspect="1"/>
          </p:cNvGraphicFramePr>
          <p:nvPr/>
        </p:nvGraphicFramePr>
        <p:xfrm>
          <a:off x="5562600" y="22860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838080" progId="Equation.DSMT4">
                  <p:embed/>
                </p:oleObj>
              </mc:Choice>
              <mc:Fallback>
                <p:oleObj name="Equation" r:id="rId8" imgW="6858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2860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9" name="Object 15"/>
          <p:cNvGraphicFramePr>
            <a:graphicFrameLocks noChangeAspect="1"/>
          </p:cNvGraphicFramePr>
          <p:nvPr/>
        </p:nvGraphicFramePr>
        <p:xfrm>
          <a:off x="6286500" y="22860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838080" progId="Equation.DSMT4">
                  <p:embed/>
                </p:oleObj>
              </mc:Choice>
              <mc:Fallback>
                <p:oleObj name="Equation" r:id="rId10" imgW="87624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22860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0" name="Object 16"/>
          <p:cNvGraphicFramePr>
            <a:graphicFrameLocks noChangeAspect="1"/>
          </p:cNvGraphicFramePr>
          <p:nvPr/>
        </p:nvGraphicFramePr>
        <p:xfrm>
          <a:off x="3995956" y="3115811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880" imgH="838080" progId="Equation.DSMT4">
                  <p:embed/>
                </p:oleObj>
              </mc:Choice>
              <mc:Fallback>
                <p:oleObj name="Equation" r:id="rId12" imgW="5968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56" y="3115811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359710"/>
              </p:ext>
            </p:extLst>
          </p:nvPr>
        </p:nvGraphicFramePr>
        <p:xfrm>
          <a:off x="6498118" y="500437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6880" imgH="838080" progId="Equation.DSMT4">
                  <p:embed/>
                </p:oleObj>
              </mc:Choice>
              <mc:Fallback>
                <p:oleObj name="Equation" r:id="rId14" imgW="5968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8118" y="500437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12: Adding Mixed Numbers Using Improper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using improper fractions: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First, change each number into its corresponding improper fraction, then add.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4876800" y="11430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3000" imgH="838080" progId="Equation.DSMT4">
                  <p:embed/>
                </p:oleObj>
              </mc:Choice>
              <mc:Fallback>
                <p:oleObj name="Equation" r:id="rId2" imgW="1143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1430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2209800" y="34290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838080" progId="Equation.DSMT4">
                  <p:embed/>
                </p:oleObj>
              </mc:Choice>
              <mc:Fallback>
                <p:oleObj name="Equation" r:id="rId4" imgW="1143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4290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3441700" y="34290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34290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4864100" y="34290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50680" imgH="838080" progId="Equation.DSMT4">
                  <p:embed/>
                </p:oleObj>
              </mc:Choice>
              <mc:Fallback>
                <p:oleObj name="Equation" r:id="rId7" imgW="850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4290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5791200" y="34290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90360" imgH="838080" progId="Equation.DSMT4">
                  <p:embed/>
                </p:oleObj>
              </mc:Choice>
              <mc:Fallback>
                <p:oleObj name="Equation" r:id="rId9" imgW="9903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4290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Adding Mixed Numbers Using Improper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using improper fractions: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Change each mixed number to fraction form. Then write equivalent fractions using the LCD and add. </a:t>
            </a:r>
          </a:p>
          <a:p>
            <a:r>
              <a:rPr lang="en-US" dirty="0"/>
              <a:t>The LCD is 18.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876800" y="11430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280" imgH="838080" progId="Equation.DSMT4">
                  <p:embed/>
                </p:oleObj>
              </mc:Choice>
              <mc:Fallback>
                <p:oleObj name="Equation" r:id="rId2" imgW="1295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1430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85800" y="38862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838080" progId="Equation.DSMT4">
                  <p:embed/>
                </p:oleObj>
              </mc:Choice>
              <mc:Fallback>
                <p:oleObj name="Equation" r:id="rId4" imgW="1295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862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1993900" y="38862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838080" progId="Equation.DSMT4">
                  <p:embed/>
                </p:oleObj>
              </mc:Choice>
              <mc:Fallback>
                <p:oleObj name="Equation" r:id="rId6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8862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3409950" y="388620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6920" imgH="838080" progId="Equation.DSMT4">
                  <p:embed/>
                </p:oleObj>
              </mc:Choice>
              <mc:Fallback>
                <p:oleObj name="Equation" r:id="rId8" imgW="1726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388620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5194300" y="38862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640" imgH="838080" progId="Equation.DSMT4">
                  <p:embed/>
                </p:oleObj>
              </mc:Choice>
              <mc:Fallback>
                <p:oleObj name="Equation" r:id="rId10" imgW="1358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300" y="38862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3429000" y="49530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838080" progId="Equation.DSMT4">
                  <p:embed/>
                </p:oleObj>
              </mc:Choice>
              <mc:Fallback>
                <p:oleObj name="Equation" r:id="rId12" imgW="850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9530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4330700" y="49530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02960" imgH="838080" progId="Equation.DSMT4">
                  <p:embed/>
                </p:oleObj>
              </mc:Choice>
              <mc:Fallback>
                <p:oleObj name="Equation" r:id="rId14" imgW="1002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49530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358634"/>
              </p:ext>
            </p:extLst>
          </p:nvPr>
        </p:nvGraphicFramePr>
        <p:xfrm>
          <a:off x="5410200" y="49530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838080" progId="Equation.DSMT4">
                  <p:embed/>
                </p:oleObj>
              </mc:Choice>
              <mc:Fallback>
                <p:oleObj name="Equation" r:id="rId16" imgW="6858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9530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6172200" y="4953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25480" imgH="838080" progId="Equation.DSMT4">
                  <p:embed/>
                </p:oleObj>
              </mc:Choice>
              <mc:Fallback>
                <p:oleObj name="Equation" r:id="rId18" imgW="8254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953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4606255" y="5003334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724400" y="5486400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14: Subtracting Mixed Numbers Using Improper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 using improper fractions: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LCD is 20.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537200" y="1134611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838080" progId="Equation.DSMT4">
                  <p:embed/>
                </p:oleObj>
              </mc:Choice>
              <mc:Fallback>
                <p:oleObj name="Equation" r:id="rId2" imgW="14731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0" y="1134611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609600" y="30480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120" imgH="838080" progId="Equation.DSMT4">
                  <p:embed/>
                </p:oleObj>
              </mc:Choice>
              <mc:Fallback>
                <p:oleObj name="Equation" r:id="rId4" imgW="14731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0480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2146300" y="30480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838080" progId="Equation.DSMT4">
                  <p:embed/>
                </p:oleObj>
              </mc:Choice>
              <mc:Fallback>
                <p:oleObj name="Equation" r:id="rId6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0480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3568700" y="304800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95200" imgH="838080" progId="Equation.DSMT4">
                  <p:embed/>
                </p:oleObj>
              </mc:Choice>
              <mc:Fallback>
                <p:oleObj name="Equation" r:id="rId8" imgW="2095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304800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3556000" y="4038600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720" imgH="838080" progId="Equation.DSMT4">
                  <p:embed/>
                </p:oleObj>
              </mc:Choice>
              <mc:Fallback>
                <p:oleObj name="Equation" r:id="rId10" imgW="17017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4038600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5346700" y="40386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838080" progId="Equation.DSMT4">
                  <p:embed/>
                </p:oleObj>
              </mc:Choice>
              <mc:Fallback>
                <p:oleObj name="Equation" r:id="rId12" imgW="672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40386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6013450" y="40386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5920" imgH="838080" progId="Equation.DSMT4">
                  <p:embed/>
                </p:oleObj>
              </mc:Choice>
              <mc:Fallback>
                <p:oleObj name="Equation" r:id="rId14" imgW="10159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450" y="40386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Mixed Numbers with the Same Denominator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9792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Add: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can write each mixed number as a sum and then use the commutative and associative properties of addition to treat the whole numbers and fraction parts separately.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188631"/>
              </p:ext>
            </p:extLst>
          </p:nvPr>
        </p:nvGraphicFramePr>
        <p:xfrm>
          <a:off x="4582758" y="5103607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838080" progId="Equation.DSMT4">
                  <p:embed/>
                </p:oleObj>
              </mc:Choice>
              <mc:Fallback>
                <p:oleObj name="Equation" r:id="rId2" imgW="11808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2758" y="5103607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775002"/>
              </p:ext>
            </p:extLst>
          </p:nvPr>
        </p:nvGraphicFramePr>
        <p:xfrm>
          <a:off x="1160108" y="4151107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360" imgH="838080" progId="Equation.DSMT4">
                  <p:embed/>
                </p:oleObj>
              </mc:Choice>
              <mc:Fallback>
                <p:oleObj name="Equation" r:id="rId4" imgW="12063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108" y="4151107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431338"/>
              </p:ext>
            </p:extLst>
          </p:nvPr>
        </p:nvGraphicFramePr>
        <p:xfrm>
          <a:off x="2398358" y="4151107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840" imgH="838080" progId="Equation.DSMT4">
                  <p:embed/>
                </p:oleObj>
              </mc:Choice>
              <mc:Fallback>
                <p:oleObj name="Equation" r:id="rId6" imgW="203184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358" y="4151107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159037"/>
              </p:ext>
            </p:extLst>
          </p:nvPr>
        </p:nvGraphicFramePr>
        <p:xfrm>
          <a:off x="4595458" y="4113007"/>
          <a:ext cx="2628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28720" imgH="927000" progId="Equation.DSMT4">
                  <p:embed/>
                </p:oleObj>
              </mc:Choice>
              <mc:Fallback>
                <p:oleObj name="Equation" r:id="rId8" imgW="2628720" imgH="9270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458" y="4113007"/>
                        <a:ext cx="2628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695994"/>
              </p:ext>
            </p:extLst>
          </p:nvPr>
        </p:nvGraphicFramePr>
        <p:xfrm>
          <a:off x="5801958" y="5103607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01440" imgH="838080" progId="Equation.DSMT4">
                  <p:embed/>
                </p:oleObj>
              </mc:Choice>
              <mc:Fallback>
                <p:oleObj name="Equation" r:id="rId10" imgW="90144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1958" y="5103607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AB444BA-8ABB-4E08-9137-9BB60B355154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277" y="1161826"/>
            <a:ext cx="12065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Mixed Numbers with the Same Denominator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Or, vertically,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184650" y="1905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838080" progId="Equation.DSMT4">
                  <p:embed/>
                </p:oleObj>
              </mc:Choice>
              <mc:Fallback>
                <p:oleObj name="Equation" r:id="rId2" imgW="457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19050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937000" y="2895600"/>
          <a:ext cx="673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40" imgH="901440" progId="Equation.DSMT4">
                  <p:embed/>
                </p:oleObj>
              </mc:Choice>
              <mc:Fallback>
                <p:oleObj name="Equation" r:id="rId4" imgW="67284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895600"/>
                        <a:ext cx="673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025900" y="38100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30" imgH="837836" progId="Equation.DSMT4">
                  <p:embed/>
                </p:oleObj>
              </mc:Choice>
              <mc:Fallback>
                <p:oleObj name="Equation" r:id="rId6" imgW="622030" imgH="83783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38100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Adding Mixed Numbers </a:t>
            </a:r>
            <a:r>
              <a:rPr lang="en-US" dirty="0"/>
              <a:t>with Different Denominators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1821" y="1118795"/>
            <a:ext cx="8226425" cy="2031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588" indent="-1588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Add:  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the fractions do not have the same denominator. </a:t>
            </a:r>
            <a:r>
              <a:rPr lang="en-US" sz="2800" dirty="0"/>
              <a:t>The LCD is 18. 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5" name="Object 1"/>
          <p:cNvGraphicFramePr>
            <a:graphicFrameLocks noChangeAspect="1"/>
          </p:cNvGraphicFramePr>
          <p:nvPr/>
        </p:nvGraphicFramePr>
        <p:xfrm>
          <a:off x="1896844" y="3048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838080" progId="Equation.DSMT4">
                  <p:embed/>
                </p:oleObj>
              </mc:Choice>
              <mc:Fallback>
                <p:oleObj name="Equation" r:id="rId2" imgW="457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844" y="30480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4500111" y="51054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080" imgH="838080" progId="Equation.DSMT4">
                  <p:embed/>
                </p:oleObj>
              </mc:Choice>
              <mc:Fallback>
                <p:oleObj name="Equation" r:id="rId4" imgW="6220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111" y="51054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5233099" y="51054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838080" progId="Equation.DSMT4">
                  <p:embed/>
                </p:oleObj>
              </mc:Choice>
              <mc:Fallback>
                <p:oleObj name="Equation" r:id="rId6" imgW="73656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099" y="51054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7"/>
          <p:cNvGraphicFramePr>
            <a:graphicFrameLocks noChangeAspect="1"/>
          </p:cNvGraphicFramePr>
          <p:nvPr/>
        </p:nvGraphicFramePr>
        <p:xfrm>
          <a:off x="1535113" y="40830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901440" progId="Equation.DSMT4">
                  <p:embed/>
                </p:oleObj>
              </mc:Choice>
              <mc:Fallback>
                <p:oleObj name="Equation" r:id="rId8" imgW="838080" imgH="901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40830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8"/>
          <p:cNvGraphicFramePr>
            <a:graphicFrameLocks noChangeAspect="1"/>
          </p:cNvGraphicFramePr>
          <p:nvPr/>
        </p:nvGraphicFramePr>
        <p:xfrm>
          <a:off x="2565866" y="30480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7880" imgH="838080" progId="Equation.DSMT4">
                  <p:embed/>
                </p:oleObj>
              </mc:Choice>
              <mc:Fallback>
                <p:oleObj name="Equation" r:id="rId10" imgW="13078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866" y="30480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0"/>
          <p:cNvGraphicFramePr>
            <a:graphicFrameLocks noChangeAspect="1"/>
          </p:cNvGraphicFramePr>
          <p:nvPr/>
        </p:nvGraphicFramePr>
        <p:xfrm>
          <a:off x="4102799" y="30480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840" imgH="838080" progId="Equation.DSMT4">
                  <p:embed/>
                </p:oleObj>
              </mc:Choice>
              <mc:Fallback>
                <p:oleObj name="Equation" r:id="rId12" imgW="11048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799" y="30480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1"/>
          <p:cNvGraphicFramePr>
            <a:graphicFrameLocks noChangeAspect="1"/>
          </p:cNvGraphicFramePr>
          <p:nvPr/>
        </p:nvGraphicFramePr>
        <p:xfrm>
          <a:off x="2557463" y="4083050"/>
          <a:ext cx="147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73120" imgH="901440" progId="Equation.DSMT4">
                  <p:embed/>
                </p:oleObj>
              </mc:Choice>
              <mc:Fallback>
                <p:oleObj name="Equation" r:id="rId14" imgW="1473120" imgH="901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4083050"/>
                        <a:ext cx="147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2"/>
          <p:cNvGraphicFramePr>
            <a:graphicFrameLocks noChangeAspect="1"/>
          </p:cNvGraphicFramePr>
          <p:nvPr/>
        </p:nvGraphicFramePr>
        <p:xfrm>
          <a:off x="4097323" y="4083050"/>
          <a:ext cx="147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73120" imgH="901440" progId="Equation.DSMT4">
                  <p:embed/>
                </p:oleObj>
              </mc:Choice>
              <mc:Fallback>
                <p:oleObj name="Equation" r:id="rId16" imgW="1473120" imgH="9014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323" y="4083050"/>
                        <a:ext cx="147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8449281-BA04-4100-AB8A-A9F5A6E095DF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863" y="1097280"/>
            <a:ext cx="13589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Adding Mixed Numbers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Add: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LCD is 20.</a:t>
            </a:r>
            <a:endParaRPr lang="en-US" sz="2800" i="0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A35A73-94FF-4A39-BCF5-D47F552300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097280"/>
            <a:ext cx="13843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412975"/>
              </p:ext>
            </p:extLst>
          </p:nvPr>
        </p:nvGraphicFramePr>
        <p:xfrm>
          <a:off x="1657350" y="2533650"/>
          <a:ext cx="1600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901440" progId="Equation.DSMT4">
                  <p:embed/>
                </p:oleObj>
              </mc:Choice>
              <mc:Fallback>
                <p:oleObj name="Equation" r:id="rId2" imgW="1600200" imgH="9014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2533650"/>
                        <a:ext cx="1600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877856"/>
              </p:ext>
            </p:extLst>
          </p:nvPr>
        </p:nvGraphicFramePr>
        <p:xfrm>
          <a:off x="1689100" y="1554482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480" imgH="838080" progId="Equation.DSMT4">
                  <p:embed/>
                </p:oleObj>
              </mc:Choice>
              <mc:Fallback>
                <p:oleObj name="Equation" r:id="rId4" imgW="153648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554482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207289"/>
              </p:ext>
            </p:extLst>
          </p:nvPr>
        </p:nvGraphicFramePr>
        <p:xfrm>
          <a:off x="3251200" y="2533650"/>
          <a:ext cx="1219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901440" progId="Equation.DSMT4">
                  <p:embed/>
                </p:oleObj>
              </mc:Choice>
              <mc:Fallback>
                <p:oleObj name="Equation" r:id="rId6" imgW="1218960" imgH="90144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2533650"/>
                        <a:ext cx="1219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204696"/>
              </p:ext>
            </p:extLst>
          </p:nvPr>
        </p:nvGraphicFramePr>
        <p:xfrm>
          <a:off x="3302000" y="155575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838080" progId="Equation.DSMT4">
                  <p:embed/>
                </p:oleObj>
              </mc:Choice>
              <mc:Fallback>
                <p:oleObj name="Equation" r:id="rId8" imgW="113004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55575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Adding Mixed Numbers (cont.)</a:t>
            </a:r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3627423" y="3582294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838080" progId="Equation.DSMT4">
                  <p:embed/>
                </p:oleObj>
              </mc:Choice>
              <mc:Fallback>
                <p:oleObj name="Equation" r:id="rId10" imgW="81252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23" y="3582294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066800" y="155575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900" imgH="838200" progId="Equation.DSMT4">
                  <p:embed/>
                </p:oleObj>
              </mc:Choice>
              <mc:Fallback>
                <p:oleObj name="Equation" r:id="rId12" imgW="469900" imgH="8382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55575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744538" y="25336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901440" progId="Equation.DSMT4">
                  <p:embed/>
                </p:oleObj>
              </mc:Choice>
              <mc:Fallback>
                <p:oleObj name="Equation" r:id="rId14" imgW="838080" imgH="90144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8" y="25336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14"/>
          <p:cNvGraphicFramePr>
            <a:graphicFrameLocks noChangeAspect="1"/>
          </p:cNvGraphicFramePr>
          <p:nvPr/>
        </p:nvGraphicFramePr>
        <p:xfrm>
          <a:off x="4541823" y="358229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49080" imgH="838080" progId="Equation.DSMT4">
                  <p:embed/>
                </p:oleObj>
              </mc:Choice>
              <mc:Fallback>
                <p:oleObj name="Equation" r:id="rId16" imgW="1549080" imgH="83808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23" y="358229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977597"/>
              </p:ext>
            </p:extLst>
          </p:nvPr>
        </p:nvGraphicFramePr>
        <p:xfrm>
          <a:off x="6224588" y="3582988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66680" imgH="838080" progId="Equation.DSMT4">
                  <p:embed/>
                </p:oleObj>
              </mc:Choice>
              <mc:Fallback>
                <p:oleObj name="Equation" r:id="rId18" imgW="1066680" imgH="838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588" y="3582988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0" name="Object 18"/>
          <p:cNvGraphicFramePr>
            <a:graphicFrameLocks noChangeAspect="1"/>
          </p:cNvGraphicFramePr>
          <p:nvPr/>
        </p:nvGraphicFramePr>
        <p:xfrm>
          <a:off x="1976423" y="4866042"/>
          <a:ext cx="265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54300" imgH="304800" progId="Equation.DSMT4">
                  <p:embed/>
                </p:oleObj>
              </mc:Choice>
              <mc:Fallback>
                <p:oleObj name="Equation" r:id="rId20" imgW="2654300" imgH="3048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23" y="4866042"/>
                        <a:ext cx="265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1" name="Object 19"/>
          <p:cNvGraphicFramePr>
            <a:graphicFrameLocks noChangeAspect="1"/>
          </p:cNvGraphicFramePr>
          <p:nvPr/>
        </p:nvGraphicFramePr>
        <p:xfrm>
          <a:off x="5367323" y="4876800"/>
          <a:ext cx="284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844800" imgH="304800" progId="Equation.DSMT4">
                  <p:embed/>
                </p:oleObj>
              </mc:Choice>
              <mc:Fallback>
                <p:oleObj name="Equation" r:id="rId22" imgW="2844800" imgH="30480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7323" y="4876800"/>
                        <a:ext cx="2844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rot="16200000">
            <a:off x="4012953" y="4635748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>
            <a:off x="5685314" y="4635747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Calculating Perimeter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triangle has sides measuring        meters,       meters,</a:t>
            </a: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          meters.  Find the perimeter of the triangle.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find the perimeter by adding the lengths of the three sides. </a:t>
            </a:r>
            <a:r>
              <a:rPr lang="en-US" sz="2800" dirty="0"/>
              <a:t>The LCD is 15. 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7986563-E912-48CC-AD42-852B033AF6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309303"/>
              </p:ext>
            </p:extLst>
          </p:nvPr>
        </p:nvGraphicFramePr>
        <p:xfrm>
          <a:off x="5003801" y="1143227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838080" progId="Equation.DSMT4">
                  <p:embed/>
                </p:oleObj>
              </mc:Choice>
              <mc:Fallback>
                <p:oleObj name="Equation" r:id="rId2" imgW="4442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003801" y="1143227"/>
                        <a:ext cx="444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CEADEFB-36BA-4651-ABF3-F328415E4B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163222"/>
              </p:ext>
            </p:extLst>
          </p:nvPr>
        </p:nvGraphicFramePr>
        <p:xfrm>
          <a:off x="6705600" y="1143227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838080" progId="Equation.DSMT4">
                  <p:embed/>
                </p:oleObj>
              </mc:Choice>
              <mc:Fallback>
                <p:oleObj name="Equation" r:id="rId4" imgW="482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05600" y="1143227"/>
                        <a:ext cx="482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EEBDDFC-BC99-41F3-8F3D-C77CAC51D9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422998"/>
              </p:ext>
            </p:extLst>
          </p:nvPr>
        </p:nvGraphicFramePr>
        <p:xfrm>
          <a:off x="1143000" y="18288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838080" progId="Equation.DSMT4">
                  <p:embed/>
                </p:oleObj>
              </mc:Choice>
              <mc:Fallback>
                <p:oleObj name="Equation" r:id="rId6" imgW="6346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43000" y="1828800"/>
                        <a:ext cx="635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55613" y="5258019"/>
            <a:ext cx="4649787" cy="52322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350"/>
              </a:spcBef>
            </a:pPr>
            <a:r>
              <a:rPr lang="en-US" sz="2800" dirty="0">
                <a:latin typeface="Calibri" pitchFamily="34" charset="0"/>
              </a:rPr>
              <a:t>The perimeter is</a:t>
            </a:r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383178"/>
              </p:ext>
            </p:extLst>
          </p:nvPr>
        </p:nvGraphicFramePr>
        <p:xfrm>
          <a:off x="1695450" y="22098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640" imgH="838080" progId="Equation.DSMT4">
                  <p:embed/>
                </p:oleObj>
              </mc:Choice>
              <mc:Fallback>
                <p:oleObj name="Equation" r:id="rId2" imgW="135864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22098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092334"/>
              </p:ext>
            </p:extLst>
          </p:nvPr>
        </p:nvGraphicFramePr>
        <p:xfrm>
          <a:off x="1689100" y="12954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838080" progId="Equation.DSMT4">
                  <p:embed/>
                </p:oleObj>
              </mc:Choice>
              <mc:Fallback>
                <p:oleObj name="Equation" r:id="rId4" imgW="133344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2954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Calculating Perimeter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467100" y="41910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400" imgH="838200" progId="Equation.DSMT4">
                  <p:embed/>
                </p:oleObj>
              </mc:Choice>
              <mc:Fallback>
                <p:oleObj name="Equation" r:id="rId6" imgW="787400" imgH="838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41910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893596"/>
              </p:ext>
            </p:extLst>
          </p:nvPr>
        </p:nvGraphicFramePr>
        <p:xfrm>
          <a:off x="3130550" y="12954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17440" imgH="838080" progId="Equation.DSMT4">
                  <p:embed/>
                </p:oleObj>
              </mc:Choice>
              <mc:Fallback>
                <p:oleObj name="Equation" r:id="rId8" imgW="111744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129540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255967"/>
              </p:ext>
            </p:extLst>
          </p:nvPr>
        </p:nvGraphicFramePr>
        <p:xfrm>
          <a:off x="3130550" y="22098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30040" imgH="838080" progId="Equation.DSMT4">
                  <p:embed/>
                </p:oleObj>
              </mc:Choice>
              <mc:Fallback>
                <p:oleObj name="Equation" r:id="rId10" imgW="113004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22098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1695450" y="3200400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60160" imgH="901440" progId="Equation.DSMT4">
                  <p:embed/>
                </p:oleObj>
              </mc:Choice>
              <mc:Fallback>
                <p:oleObj name="Equation" r:id="rId12" imgW="1460160" imgH="90144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200400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3136900" y="32004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30040" imgH="901440" progId="Equation.DSMT4">
                  <p:embed/>
                </p:oleObj>
              </mc:Choice>
              <mc:Fallback>
                <p:oleObj name="Equation" r:id="rId14" imgW="1130040" imgH="90144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320040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4311650" y="41910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36700" imgH="838200" progId="Equation.DSMT4">
                  <p:embed/>
                </p:oleObj>
              </mc:Choice>
              <mc:Fallback>
                <p:oleObj name="Equation" r:id="rId16" imgW="1536700" imgH="8382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41910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501105"/>
              </p:ext>
            </p:extLst>
          </p:nvPr>
        </p:nvGraphicFramePr>
        <p:xfrm>
          <a:off x="5886450" y="4191000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33360" imgH="838080" progId="Equation.DSMT4">
                  <p:embed/>
                </p:oleObj>
              </mc:Choice>
              <mc:Fallback>
                <p:oleObj name="Equation" r:id="rId18" imgW="2133360" imgH="838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6450" y="4191000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181100" y="12954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44307" imgH="837836" progId="Equation.DSMT4">
                  <p:embed/>
                </p:oleObj>
              </mc:Choice>
              <mc:Fallback>
                <p:oleObj name="Equation" r:id="rId20" imgW="444307" imgH="83783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12954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143000" y="2209800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82391" imgH="837836" progId="Equation.DSMT4">
                  <p:embed/>
                </p:oleObj>
              </mc:Choice>
              <mc:Fallback>
                <p:oleObj name="Equation" r:id="rId22" imgW="482391" imgH="837836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48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84200" y="3200400"/>
          <a:ext cx="1041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40948" imgH="901309" progId="Equation.DSMT4">
                  <p:embed/>
                </p:oleObj>
              </mc:Choice>
              <mc:Fallback>
                <p:oleObj name="Equation" r:id="rId24" imgW="1040948" imgH="901309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200400"/>
                        <a:ext cx="1041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91" name="Picture 47"/>
          <p:cNvPicPr>
            <a:picLocks noChangeAspect="1" noChangeArrowheads="1"/>
          </p:cNvPicPr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1600200"/>
            <a:ext cx="27146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8659"/>
              </p:ext>
            </p:extLst>
          </p:nvPr>
        </p:nvGraphicFramePr>
        <p:xfrm>
          <a:off x="2990088" y="5105400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942920" imgH="838080" progId="Equation.DSMT4">
                  <p:embed/>
                </p:oleObj>
              </mc:Choice>
              <mc:Fallback>
                <p:oleObj name="Equation" r:id="rId27" imgW="194292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088" y="5105400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1733</TotalTime>
  <Words>822</Words>
  <Application>Microsoft Office PowerPoint</Application>
  <PresentationFormat>On-screen Show (4:3)</PresentationFormat>
  <Paragraphs>108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Courier New</vt:lpstr>
      <vt:lpstr>Office Theme</vt:lpstr>
      <vt:lpstr>Equation</vt:lpstr>
      <vt:lpstr>Section 2.7</vt:lpstr>
      <vt:lpstr>Procedure: Adding Mixed Numbers</vt:lpstr>
      <vt:lpstr>Example 1: Adding Mixed Numbers with the Same Denominator</vt:lpstr>
      <vt:lpstr>Example 1: Adding Mixed Numbers with the Same Denominator (cont.)</vt:lpstr>
      <vt:lpstr>Example 2: Adding Mixed Numbers with Different Denominators </vt:lpstr>
      <vt:lpstr>Example 3: Adding Mixed Numbers</vt:lpstr>
      <vt:lpstr>Example 3: Adding Mixed Numbers (cont.)</vt:lpstr>
      <vt:lpstr>Example 4: Calculating Perimeter</vt:lpstr>
      <vt:lpstr>Example 4: Calculating Perimeter (cont.)</vt:lpstr>
      <vt:lpstr>Procedure: Subtracting Mixed Numbers</vt:lpstr>
      <vt:lpstr>Example 5: Subtracting Mixed Numbers with the Same Denominator</vt:lpstr>
      <vt:lpstr>Example 6: Subtracting Mixed Numbers with Different Denominators</vt:lpstr>
      <vt:lpstr>Procedure: Subtracting Mixed Numbers by Borrowing</vt:lpstr>
      <vt:lpstr>Example 7: Subtracting Mixed Numbers by Borrowing</vt:lpstr>
      <vt:lpstr>Example 7: Subtracting Mixed Numbers by Borrowing (cont.)</vt:lpstr>
      <vt:lpstr>Example 8: Subtracting Mixed Numbers by Borrowing</vt:lpstr>
      <vt:lpstr>Example 9: Subtracting Mixed Numbers by Borrowing</vt:lpstr>
      <vt:lpstr>Example 9: Subtracting Mixed Numbers by Borrowing (cont.)</vt:lpstr>
      <vt:lpstr>Completion Example 10: Subtracting Mixed Numbers by Borrowing</vt:lpstr>
      <vt:lpstr>Example 11: Application: Subtracting Mixed Numbers</vt:lpstr>
      <vt:lpstr>Example 11: Application: Subtracting Mixed Numbers (cont.)</vt:lpstr>
      <vt:lpstr>Example 11: Application: Subtracting Mixed Numbers (cont.)</vt:lpstr>
      <vt:lpstr>Example 11: Application: Subtracting Mixed Numbers (cont.)</vt:lpstr>
      <vt:lpstr>Example 12: Adding Mixed Numbers Using Improper Fractions </vt:lpstr>
      <vt:lpstr>Example 13: Adding Mixed Numbers Using Improper Fractions </vt:lpstr>
      <vt:lpstr>Example 14: Subtracting Mixed Numbers Using Improper Fractions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200</cp:revision>
  <dcterms:created xsi:type="dcterms:W3CDTF">2013-04-26T14:43:13Z</dcterms:created>
  <dcterms:modified xsi:type="dcterms:W3CDTF">2023-05-25T19:58:14Z</dcterms:modified>
</cp:coreProperties>
</file>