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60" r:id="rId3"/>
    <p:sldId id="261" r:id="rId4"/>
    <p:sldId id="262" r:id="rId5"/>
    <p:sldId id="263" r:id="rId6"/>
    <p:sldId id="264" r:id="rId7"/>
    <p:sldId id="277" r:id="rId8"/>
    <p:sldId id="265"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cmAuthor id="2" name="Belloit, Nicholas G" initials="BNG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609DB6"/>
    <a:srgbClr val="FF00FF"/>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35" autoAdjust="0"/>
    <p:restoredTop sz="94660"/>
  </p:normalViewPr>
  <p:slideViewPr>
    <p:cSldViewPr>
      <p:cViewPr varScale="1">
        <p:scale>
          <a:sx n="100" d="100"/>
          <a:sy n="100" d="100"/>
        </p:scale>
        <p:origin x="102" y="139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111430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685800" y="5975822"/>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12.bin"/><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1.wmf"/><Relationship Id="rId1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8.wmf"/></Relationships>
</file>

<file path=ppt/slides/_rels/slide6.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Decimal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p:cNvSpPr>
          <p:nvPr>
            <p:ph type="title"/>
          </p:nvPr>
        </p:nvSpPr>
        <p:spPr>
          <a:prstGeom prst="rect">
            <a:avLst/>
          </a:prstGeom>
          <a:noFill/>
        </p:spPr>
        <p:txBody>
          <a:bodyPr/>
          <a:lstStyle/>
          <a:p>
            <a:r>
              <a:rPr lang="en-US" dirty="0"/>
              <a:t>Procedure: Multiplying Decimal Numbers</a:t>
            </a:r>
            <a:endParaRPr lang="en-US" sz="3200" dirty="0">
              <a:solidFill>
                <a:schemeClr val="accent1"/>
              </a:solidFill>
            </a:endParaRPr>
          </a:p>
        </p:txBody>
      </p:sp>
      <p:sp>
        <p:nvSpPr>
          <p:cNvPr id="4" name="Content Placeholder 3"/>
          <p:cNvSpPr>
            <a:spLocks noGrp="1"/>
          </p:cNvSpPr>
          <p:nvPr>
            <p:ph idx="1"/>
          </p:nvPr>
        </p:nvSpPr>
        <p:spPr>
          <a:xfrm>
            <a:off x="457200" y="1280160"/>
            <a:ext cx="8229600" cy="3711785"/>
          </a:xfrm>
          <a:solidFill>
            <a:schemeClr val="accent3"/>
          </a:solidFill>
          <a:ln w="28575">
            <a:solidFill>
              <a:srgbClr val="000000"/>
            </a:solidFill>
          </a:ln>
        </p:spPr>
        <p:txBody>
          <a:bodyPr>
            <a:spAutoFit/>
          </a:bodyPr>
          <a:lstStyle/>
          <a:p>
            <a:pPr marL="461963" indent="-461963">
              <a:buFont typeface="+mj-lt"/>
              <a:buAutoNum type="arabicPeriod"/>
              <a:tabLst>
                <a:tab pos="463550" algn="l"/>
              </a:tabLst>
            </a:pPr>
            <a:r>
              <a:rPr lang="en-US" dirty="0">
                <a:solidFill>
                  <a:srgbClr val="000000"/>
                </a:solidFill>
                <a:latin typeface="Calibri" pitchFamily="34" charset="0"/>
              </a:rPr>
              <a:t>Multiply the two numbers as if they were whole numbers.</a:t>
            </a:r>
          </a:p>
          <a:p>
            <a:pPr marL="461963" indent="-461963">
              <a:buFont typeface="+mj-lt"/>
              <a:buAutoNum type="arabicPeriod"/>
              <a:tabLst>
                <a:tab pos="463550" algn="l"/>
              </a:tabLst>
            </a:pPr>
            <a:r>
              <a:rPr lang="en-US" dirty="0">
                <a:solidFill>
                  <a:srgbClr val="000000"/>
                </a:solidFill>
                <a:latin typeface="Calibri" pitchFamily="34" charset="0"/>
              </a:rPr>
              <a:t>Count the total number of digits to the right of the 	decimal points in both numbers being multiplied.</a:t>
            </a:r>
          </a:p>
          <a:p>
            <a:pPr marL="461963" indent="-461963">
              <a:buFont typeface="+mj-lt"/>
              <a:buAutoNum type="arabicPeriod"/>
            </a:pPr>
            <a:r>
              <a:rPr lang="en-US" dirty="0">
                <a:solidFill>
                  <a:srgbClr val="000000"/>
                </a:solidFill>
              </a:rPr>
              <a:t>Place the decimal point in the product so that the number of digits to the right of the decimal point is the same as that found in Step 2. (0s may need to be inserted. See Example 3.)</a:t>
            </a:r>
            <a:endParaRPr lang="en-US" dirty="0">
              <a:solidFill>
                <a:srgbClr val="000000"/>
              </a:solidFill>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a:noFill/>
        </p:spPr>
        <p:txBody>
          <a:bodyPr/>
          <a:lstStyle/>
          <a:p>
            <a:r>
              <a:rPr lang="en-US" sz="3200" dirty="0">
                <a:solidFill>
                  <a:schemeClr val="accent1"/>
                </a:solidFill>
              </a:rPr>
              <a:t>Example 1: Multiplying Decimal Numbers</a:t>
            </a:r>
          </a:p>
        </p:txBody>
      </p:sp>
      <p:sp>
        <p:nvSpPr>
          <p:cNvPr id="7171" name="Rectangle 3"/>
          <p:cNvSpPr>
            <a:spLocks noGrp="1"/>
          </p:cNvSpPr>
          <p:nvPr>
            <p:ph idx="1"/>
          </p:nvPr>
        </p:nvSpPr>
        <p:spPr>
          <a:xfrm>
            <a:off x="457200" y="1280160"/>
            <a:ext cx="8229600" cy="1040285"/>
          </a:xfrm>
          <a:prstGeom prst="rect">
            <a:avLst/>
          </a:prstGeom>
          <a:noFill/>
        </p:spPr>
        <p:txBody>
          <a:bodyPr>
            <a:spAutoFit/>
          </a:bodyPr>
          <a:lstStyle/>
          <a:p>
            <a:pPr marL="0" indent="12700">
              <a:buFont typeface="Courier New" pitchFamily="49" charset="0"/>
              <a:buNone/>
            </a:pPr>
            <a:r>
              <a:rPr lang="en-US" i="0" dirty="0">
                <a:solidFill>
                  <a:schemeClr val="tx1"/>
                </a:solidFill>
              </a:rPr>
              <a:t>Multiply: </a:t>
            </a:r>
            <a:r>
              <a:rPr lang="en-US" i="0" dirty="0">
                <a:solidFill>
                  <a:srgbClr val="0000FF"/>
                </a:solidFill>
              </a:rPr>
              <a:t>2.432 </a:t>
            </a:r>
            <a:r>
              <a:rPr lang="en-US" i="0" dirty="0">
                <a:solidFill>
                  <a:srgbClr val="0000FF"/>
                </a:solidFill>
                <a:sym typeface="Symbol"/>
              </a:rPr>
              <a:t></a:t>
            </a:r>
            <a:r>
              <a:rPr lang="en-US" i="0" dirty="0">
                <a:solidFill>
                  <a:srgbClr val="0000FF"/>
                </a:solidFill>
              </a:rPr>
              <a:t> 5.1</a:t>
            </a:r>
            <a:endParaRPr lang="en-US" i="0" dirty="0">
              <a:solidFill>
                <a:schemeClr val="tx1"/>
              </a:solidFill>
            </a:endParaRPr>
          </a:p>
          <a:p>
            <a:pPr marL="0" indent="12700">
              <a:buFont typeface="Courier New" pitchFamily="49" charset="0"/>
              <a:buNone/>
            </a:pPr>
            <a:r>
              <a:rPr lang="en-US" b="1" i="0" dirty="0">
                <a:solidFill>
                  <a:schemeClr val="tx1"/>
                </a:solidFill>
              </a:rPr>
              <a:t>Solution</a:t>
            </a:r>
          </a:p>
        </p:txBody>
      </p:sp>
      <p:cxnSp>
        <p:nvCxnSpPr>
          <p:cNvPr id="7" name="Straight Arrow Connector 6"/>
          <p:cNvCxnSpPr/>
          <p:nvPr/>
        </p:nvCxnSpPr>
        <p:spPr>
          <a:xfrm rot="10800000">
            <a:off x="2407356" y="2819400"/>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415823" y="327501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415823" y="472140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5362" name="Object 2"/>
          <p:cNvGraphicFramePr>
            <a:graphicFrameLocks noChangeAspect="1"/>
          </p:cNvGraphicFramePr>
          <p:nvPr>
            <p:extLst>
              <p:ext uri="{D42A27DB-BD31-4B8C-83A1-F6EECF244321}">
                <p14:modId xmlns:p14="http://schemas.microsoft.com/office/powerpoint/2010/main" val="3493383895"/>
              </p:ext>
            </p:extLst>
          </p:nvPr>
        </p:nvGraphicFramePr>
        <p:xfrm>
          <a:off x="1016000" y="2692400"/>
          <a:ext cx="1193800" cy="787400"/>
        </p:xfrm>
        <a:graphic>
          <a:graphicData uri="http://schemas.openxmlformats.org/presentationml/2006/ole">
            <mc:AlternateContent xmlns:mc="http://schemas.openxmlformats.org/markup-compatibility/2006">
              <mc:Choice xmlns:v="urn:schemas-microsoft-com:vml" Requires="v">
                <p:oleObj name="Equation" r:id="rId2" imgW="1193760" imgH="787320" progId="Equation.DSMT4">
                  <p:embed/>
                </p:oleObj>
              </mc:Choice>
              <mc:Fallback>
                <p:oleObj name="Equation" r:id="rId2" imgW="1193760" imgH="787320" progId="Equation.DSMT4">
                  <p:embed/>
                  <p:pic>
                    <p:nvPicPr>
                      <p:cNvPr id="0" name="Picture 15"/>
                      <p:cNvPicPr>
                        <a:picLocks noChangeAspect="1" noChangeArrowheads="1"/>
                      </p:cNvPicPr>
                      <p:nvPr/>
                    </p:nvPicPr>
                    <p:blipFill>
                      <a:blip r:embed="rId3"/>
                      <a:srcRect/>
                      <a:stretch>
                        <a:fillRect/>
                      </a:stretch>
                    </p:blipFill>
                    <p:spPr bwMode="auto">
                      <a:xfrm>
                        <a:off x="1016000" y="2692400"/>
                        <a:ext cx="1193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extLst>
              <p:ext uri="{D42A27DB-BD31-4B8C-83A1-F6EECF244321}">
                <p14:modId xmlns:p14="http://schemas.microsoft.com/office/powerpoint/2010/main" val="2559967444"/>
              </p:ext>
            </p:extLst>
          </p:nvPr>
        </p:nvGraphicFramePr>
        <p:xfrm>
          <a:off x="1166663" y="3594100"/>
          <a:ext cx="1041400" cy="292100"/>
        </p:xfrm>
        <a:graphic>
          <a:graphicData uri="http://schemas.openxmlformats.org/presentationml/2006/ole">
            <mc:AlternateContent xmlns:mc="http://schemas.openxmlformats.org/markup-compatibility/2006">
              <mc:Choice xmlns:v="urn:schemas-microsoft-com:vml" Requires="v">
                <p:oleObj name="Equation" r:id="rId4" imgW="1041120" imgH="291960" progId="Equation.DSMT4">
                  <p:embed/>
                </p:oleObj>
              </mc:Choice>
              <mc:Fallback>
                <p:oleObj name="Equation" r:id="rId4" imgW="1041120" imgH="291960" progId="Equation.DSMT4">
                  <p:embed/>
                  <p:pic>
                    <p:nvPicPr>
                      <p:cNvPr id="0" name="Picture 16"/>
                      <p:cNvPicPr>
                        <a:picLocks noChangeAspect="1" noChangeArrowheads="1"/>
                      </p:cNvPicPr>
                      <p:nvPr/>
                    </p:nvPicPr>
                    <p:blipFill>
                      <a:blip r:embed="rId5"/>
                      <a:srcRect/>
                      <a:stretch>
                        <a:fillRect/>
                      </a:stretch>
                    </p:blipFill>
                    <p:spPr bwMode="auto">
                      <a:xfrm>
                        <a:off x="1166663" y="3594100"/>
                        <a:ext cx="1041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1470327095"/>
              </p:ext>
            </p:extLst>
          </p:nvPr>
        </p:nvGraphicFramePr>
        <p:xfrm>
          <a:off x="664136" y="3948654"/>
          <a:ext cx="1587500" cy="406400"/>
        </p:xfrm>
        <a:graphic>
          <a:graphicData uri="http://schemas.openxmlformats.org/presentationml/2006/ole">
            <mc:AlternateContent xmlns:mc="http://schemas.openxmlformats.org/markup-compatibility/2006">
              <mc:Choice xmlns:v="urn:schemas-microsoft-com:vml" Requires="v">
                <p:oleObj name="Equation" r:id="rId6" imgW="1587240" imgH="406080" progId="Equation.DSMT4">
                  <p:embed/>
                </p:oleObj>
              </mc:Choice>
              <mc:Fallback>
                <p:oleObj name="Equation" r:id="rId6" imgW="1587240" imgH="406080" progId="Equation.DSMT4">
                  <p:embed/>
                  <p:pic>
                    <p:nvPicPr>
                      <p:cNvPr id="0" name="Picture 17"/>
                      <p:cNvPicPr>
                        <a:picLocks noChangeAspect="1" noChangeArrowheads="1"/>
                      </p:cNvPicPr>
                      <p:nvPr/>
                    </p:nvPicPr>
                    <p:blipFill>
                      <a:blip r:embed="rId7"/>
                      <a:srcRect/>
                      <a:stretch>
                        <a:fillRect/>
                      </a:stretch>
                    </p:blipFill>
                    <p:spPr bwMode="auto">
                      <a:xfrm>
                        <a:off x="664136" y="3948654"/>
                        <a:ext cx="1587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971800" y="4597400"/>
          <a:ext cx="3263900" cy="279400"/>
        </p:xfrm>
        <a:graphic>
          <a:graphicData uri="http://schemas.openxmlformats.org/presentationml/2006/ole">
            <mc:AlternateContent xmlns:mc="http://schemas.openxmlformats.org/markup-compatibility/2006">
              <mc:Choice xmlns:v="urn:schemas-microsoft-com:vml" Requires="v">
                <p:oleObj name="Equation" r:id="rId8" imgW="3263760" imgH="279360" progId="Equation.DSMT4">
                  <p:embed/>
                </p:oleObj>
              </mc:Choice>
              <mc:Fallback>
                <p:oleObj name="Equation" r:id="rId8" imgW="3263760" imgH="27936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1800" y="4597400"/>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971800" y="2628900"/>
          <a:ext cx="4432300" cy="800100"/>
        </p:xfrm>
        <a:graphic>
          <a:graphicData uri="http://schemas.openxmlformats.org/presentationml/2006/ole">
            <mc:AlternateContent xmlns:mc="http://schemas.openxmlformats.org/markup-compatibility/2006">
              <mc:Choice xmlns:v="urn:schemas-microsoft-com:vml" Requires="v">
                <p:oleObj name="Equation" r:id="rId10" imgW="4431960" imgH="799920" progId="Equation.DSMT4">
                  <p:embed/>
                </p:oleObj>
              </mc:Choice>
              <mc:Fallback>
                <p:oleObj name="Equation" r:id="rId10" imgW="4431960" imgH="79992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2628900"/>
                        <a:ext cx="4432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3862390518"/>
              </p:ext>
            </p:extLst>
          </p:nvPr>
        </p:nvGraphicFramePr>
        <p:xfrm>
          <a:off x="604520" y="4552427"/>
          <a:ext cx="1676400" cy="292100"/>
        </p:xfrm>
        <a:graphic>
          <a:graphicData uri="http://schemas.openxmlformats.org/presentationml/2006/ole">
            <mc:AlternateContent xmlns:mc="http://schemas.openxmlformats.org/markup-compatibility/2006">
              <mc:Choice xmlns:v="urn:schemas-microsoft-com:vml" Requires="v">
                <p:oleObj name="Equation" r:id="rId12" imgW="1676160" imgH="291960" progId="Equation.DSMT4">
                  <p:embed/>
                </p:oleObj>
              </mc:Choice>
              <mc:Fallback>
                <p:oleObj name="Equation" r:id="rId12" imgW="1676160" imgH="291960" progId="Equation.DSMT4">
                  <p:embed/>
                  <p:pic>
                    <p:nvPicPr>
                      <p:cNvPr id="0" name="Picture 20"/>
                      <p:cNvPicPr>
                        <a:picLocks noChangeAspect="1" noChangeArrowheads="1"/>
                      </p:cNvPicPr>
                      <p:nvPr/>
                    </p:nvPicPr>
                    <p:blipFill>
                      <a:blip r:embed="rId13"/>
                      <a:srcRect/>
                      <a:stretch>
                        <a:fillRect/>
                      </a:stretch>
                    </p:blipFill>
                    <p:spPr bwMode="auto">
                      <a:xfrm>
                        <a:off x="604520" y="4552427"/>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Multiplying Decimal Numbers</a:t>
            </a:r>
          </a:p>
        </p:txBody>
      </p:sp>
      <p:sp>
        <p:nvSpPr>
          <p:cNvPr id="8195"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i="0" dirty="0">
                <a:solidFill>
                  <a:schemeClr val="tx1"/>
                </a:solidFill>
              </a:rPr>
              <a:t>Multiply: </a:t>
            </a:r>
            <a:r>
              <a:rPr lang="en-US" i="0" dirty="0">
                <a:solidFill>
                  <a:srgbClr val="0000FF"/>
                </a:solidFill>
              </a:rPr>
              <a:t>4.35(12.6)</a:t>
            </a:r>
            <a:endParaRPr lang="en-US" i="0" dirty="0">
              <a:solidFill>
                <a:schemeClr val="tx1"/>
              </a:solidFill>
            </a:endParaRPr>
          </a:p>
          <a:p>
            <a:pPr>
              <a:buFont typeface="Courier New" pitchFamily="49" charset="0"/>
              <a:buNone/>
            </a:pPr>
            <a:r>
              <a:rPr lang="en-US" b="1" i="0" dirty="0">
                <a:solidFill>
                  <a:schemeClr val="tx1"/>
                </a:solidFill>
              </a:rPr>
              <a:t>Solution</a:t>
            </a:r>
            <a:endParaRPr lang="en-US" dirty="0">
              <a:solidFill>
                <a:schemeClr val="tx1"/>
              </a:solidFill>
            </a:endParaRPr>
          </a:p>
        </p:txBody>
      </p:sp>
      <p:cxnSp>
        <p:nvCxnSpPr>
          <p:cNvPr id="7" name="Straight Arrow Connector 6"/>
          <p:cNvCxnSpPr/>
          <p:nvPr/>
        </p:nvCxnSpPr>
        <p:spPr>
          <a:xfrm rot="10800000">
            <a:off x="2635956" y="25955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44423" y="30511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644423" y="485913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338" name="Object 2"/>
          <p:cNvGraphicFramePr>
            <a:graphicFrameLocks noChangeAspect="1"/>
          </p:cNvGraphicFramePr>
          <p:nvPr/>
        </p:nvGraphicFramePr>
        <p:xfrm>
          <a:off x="3276600" y="4733721"/>
          <a:ext cx="3263900" cy="279400"/>
        </p:xfrm>
        <a:graphic>
          <a:graphicData uri="http://schemas.openxmlformats.org/presentationml/2006/ole">
            <mc:AlternateContent xmlns:mc="http://schemas.openxmlformats.org/markup-compatibility/2006">
              <mc:Choice xmlns:v="urn:schemas-microsoft-com:vml" Requires="v">
                <p:oleObj name="Equation" r:id="rId2" imgW="3263900" imgH="279400" progId="Equation.DSMT4">
                  <p:embed/>
                </p:oleObj>
              </mc:Choice>
              <mc:Fallback>
                <p:oleObj name="Equation" r:id="rId2" imgW="3263900" imgH="2794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733721"/>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3276600" y="2400300"/>
          <a:ext cx="4419600" cy="800100"/>
        </p:xfrm>
        <a:graphic>
          <a:graphicData uri="http://schemas.openxmlformats.org/presentationml/2006/ole">
            <mc:AlternateContent xmlns:mc="http://schemas.openxmlformats.org/markup-compatibility/2006">
              <mc:Choice xmlns:v="urn:schemas-microsoft-com:vml" Requires="v">
                <p:oleObj name="Equation" r:id="rId4" imgW="4419600" imgH="800100" progId="Equation.DSMT4">
                  <p:embed/>
                </p:oleObj>
              </mc:Choice>
              <mc:Fallback>
                <p:oleObj name="Equation" r:id="rId4" imgW="4419600" imgH="8001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2400300"/>
                        <a:ext cx="44196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356039809"/>
              </p:ext>
            </p:extLst>
          </p:nvPr>
        </p:nvGraphicFramePr>
        <p:xfrm>
          <a:off x="1249363" y="4267200"/>
          <a:ext cx="1346200" cy="406400"/>
        </p:xfrm>
        <a:graphic>
          <a:graphicData uri="http://schemas.openxmlformats.org/presentationml/2006/ole">
            <mc:AlternateContent xmlns:mc="http://schemas.openxmlformats.org/markup-compatibility/2006">
              <mc:Choice xmlns:v="urn:schemas-microsoft-com:vml" Requires="v">
                <p:oleObj name="Equation" r:id="rId6" imgW="1346040" imgH="406080" progId="Equation.DSMT4">
                  <p:embed/>
                </p:oleObj>
              </mc:Choice>
              <mc:Fallback>
                <p:oleObj name="Equation" r:id="rId6" imgW="1346040" imgH="406080" progId="Equation.DSMT4">
                  <p:embed/>
                  <p:pic>
                    <p:nvPicPr>
                      <p:cNvPr id="0" name="Picture 18"/>
                      <p:cNvPicPr>
                        <a:picLocks noChangeAspect="1" noChangeArrowheads="1"/>
                      </p:cNvPicPr>
                      <p:nvPr/>
                    </p:nvPicPr>
                    <p:blipFill>
                      <a:blip r:embed="rId7"/>
                      <a:srcRect/>
                      <a:stretch>
                        <a:fillRect/>
                      </a:stretch>
                    </p:blipFill>
                    <p:spPr bwMode="auto">
                      <a:xfrm>
                        <a:off x="1249363" y="4267200"/>
                        <a:ext cx="1346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extLst>
              <p:ext uri="{D42A27DB-BD31-4B8C-83A1-F6EECF244321}">
                <p14:modId xmlns:p14="http://schemas.microsoft.com/office/powerpoint/2010/main" val="3242124232"/>
              </p:ext>
            </p:extLst>
          </p:nvPr>
        </p:nvGraphicFramePr>
        <p:xfrm>
          <a:off x="1549400" y="2482850"/>
          <a:ext cx="1041400" cy="863600"/>
        </p:xfrm>
        <a:graphic>
          <a:graphicData uri="http://schemas.openxmlformats.org/presentationml/2006/ole">
            <mc:AlternateContent xmlns:mc="http://schemas.openxmlformats.org/markup-compatibility/2006">
              <mc:Choice xmlns:v="urn:schemas-microsoft-com:vml" Requires="v">
                <p:oleObj name="Equation" r:id="rId8" imgW="1041120" imgH="863280" progId="Equation.DSMT4">
                  <p:embed/>
                </p:oleObj>
              </mc:Choice>
              <mc:Fallback>
                <p:oleObj name="Equation" r:id="rId8" imgW="1041120" imgH="863280" progId="Equation.DSMT4">
                  <p:embed/>
                  <p:pic>
                    <p:nvPicPr>
                      <p:cNvPr id="0" name="Picture 19"/>
                      <p:cNvPicPr>
                        <a:picLocks noChangeAspect="1" noChangeArrowheads="1"/>
                      </p:cNvPicPr>
                      <p:nvPr/>
                    </p:nvPicPr>
                    <p:blipFill>
                      <a:blip r:embed="rId9"/>
                      <a:srcRect/>
                      <a:stretch>
                        <a:fillRect/>
                      </a:stretch>
                    </p:blipFill>
                    <p:spPr bwMode="auto">
                      <a:xfrm>
                        <a:off x="1549400" y="2482850"/>
                        <a:ext cx="1041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91783004"/>
              </p:ext>
            </p:extLst>
          </p:nvPr>
        </p:nvGraphicFramePr>
        <p:xfrm>
          <a:off x="1219200" y="4742740"/>
          <a:ext cx="1409700" cy="292100"/>
        </p:xfrm>
        <a:graphic>
          <a:graphicData uri="http://schemas.openxmlformats.org/presentationml/2006/ole">
            <mc:AlternateContent xmlns:mc="http://schemas.openxmlformats.org/markup-compatibility/2006">
              <mc:Choice xmlns:v="urn:schemas-microsoft-com:vml" Requires="v">
                <p:oleObj name="Equation" r:id="rId10" imgW="1409400" imgH="291960" progId="Equation.DSMT4">
                  <p:embed/>
                </p:oleObj>
              </mc:Choice>
              <mc:Fallback>
                <p:oleObj name="Equation" r:id="rId10" imgW="1409400" imgH="291960" progId="Equation.DSMT4">
                  <p:embed/>
                  <p:pic>
                    <p:nvPicPr>
                      <p:cNvPr id="0" name="Picture 20"/>
                      <p:cNvPicPr>
                        <a:picLocks noChangeAspect="1" noChangeArrowheads="1"/>
                      </p:cNvPicPr>
                      <p:nvPr/>
                    </p:nvPicPr>
                    <p:blipFill>
                      <a:blip r:embed="rId11"/>
                      <a:srcRect/>
                      <a:stretch>
                        <a:fillRect/>
                      </a:stretch>
                    </p:blipFill>
                    <p:spPr bwMode="auto">
                      <a:xfrm>
                        <a:off x="1219200" y="474274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455545308"/>
              </p:ext>
            </p:extLst>
          </p:nvPr>
        </p:nvGraphicFramePr>
        <p:xfrm>
          <a:off x="1552388" y="3473450"/>
          <a:ext cx="1028700" cy="292100"/>
        </p:xfrm>
        <a:graphic>
          <a:graphicData uri="http://schemas.openxmlformats.org/presentationml/2006/ole">
            <mc:AlternateContent xmlns:mc="http://schemas.openxmlformats.org/markup-compatibility/2006">
              <mc:Choice xmlns:v="urn:schemas-microsoft-com:vml" Requires="v">
                <p:oleObj name="Equation" r:id="rId12" imgW="1028520" imgH="291960" progId="Equation.DSMT4">
                  <p:embed/>
                </p:oleObj>
              </mc:Choice>
              <mc:Fallback>
                <p:oleObj name="Equation" r:id="rId12" imgW="1028520" imgH="291960" progId="Equation.DSMT4">
                  <p:embed/>
                  <p:pic>
                    <p:nvPicPr>
                      <p:cNvPr id="0" name="Picture 21"/>
                      <p:cNvPicPr>
                        <a:picLocks noChangeAspect="1" noChangeArrowheads="1"/>
                      </p:cNvPicPr>
                      <p:nvPr/>
                    </p:nvPicPr>
                    <p:blipFill>
                      <a:blip r:embed="rId13"/>
                      <a:srcRect/>
                      <a:stretch>
                        <a:fillRect/>
                      </a:stretch>
                    </p:blipFill>
                    <p:spPr bwMode="auto">
                      <a:xfrm>
                        <a:off x="1552388" y="347345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203410921"/>
              </p:ext>
            </p:extLst>
          </p:nvPr>
        </p:nvGraphicFramePr>
        <p:xfrm>
          <a:off x="1522226" y="3886200"/>
          <a:ext cx="1066800" cy="292100"/>
        </p:xfrm>
        <a:graphic>
          <a:graphicData uri="http://schemas.openxmlformats.org/presentationml/2006/ole">
            <mc:AlternateContent xmlns:mc="http://schemas.openxmlformats.org/markup-compatibility/2006">
              <mc:Choice xmlns:v="urn:schemas-microsoft-com:vml" Requires="v">
                <p:oleObj name="Equation" r:id="rId14" imgW="1066680" imgH="291960" progId="Equation.DSMT4">
                  <p:embed/>
                </p:oleObj>
              </mc:Choice>
              <mc:Fallback>
                <p:oleObj name="Equation" r:id="rId14" imgW="1066680" imgH="291960" progId="Equation.DSMT4">
                  <p:embed/>
                  <p:pic>
                    <p:nvPicPr>
                      <p:cNvPr id="0" name="Picture 22"/>
                      <p:cNvPicPr>
                        <a:picLocks noChangeAspect="1" noChangeArrowheads="1"/>
                      </p:cNvPicPr>
                      <p:nvPr/>
                    </p:nvPicPr>
                    <p:blipFill>
                      <a:blip r:embed="rId15"/>
                      <a:srcRect/>
                      <a:stretch>
                        <a:fillRect/>
                      </a:stretch>
                    </p:blipFill>
                    <p:spPr bwMode="auto">
                      <a:xfrm>
                        <a:off x="1522226" y="3886200"/>
                        <a:ext cx="1066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9" name="Object 5"/>
          <p:cNvGraphicFramePr>
            <a:graphicFrameLocks noChangeAspect="1"/>
          </p:cNvGraphicFramePr>
          <p:nvPr/>
        </p:nvGraphicFramePr>
        <p:xfrm>
          <a:off x="622300" y="3848100"/>
          <a:ext cx="1536700" cy="381000"/>
        </p:xfrm>
        <a:graphic>
          <a:graphicData uri="http://schemas.openxmlformats.org/presentationml/2006/ole">
            <mc:AlternateContent xmlns:mc="http://schemas.openxmlformats.org/markup-compatibility/2006">
              <mc:Choice xmlns:v="urn:schemas-microsoft-com:vml" Requires="v">
                <p:oleObj name="Equation" r:id="rId2" imgW="1536480" imgH="380880" progId="Equation.DSMT4">
                  <p:embed/>
                </p:oleObj>
              </mc:Choice>
              <mc:Fallback>
                <p:oleObj name="Equation" r:id="rId2" imgW="1536480" imgH="38088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300" y="3848100"/>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Multiplying Decimal Numbers</a:t>
            </a:r>
          </a:p>
        </p:txBody>
      </p:sp>
      <p:sp>
        <p:nvSpPr>
          <p:cNvPr id="9219" name="Rectangle 3"/>
          <p:cNvSpPr>
            <a:spLocks noGrp="1"/>
          </p:cNvSpPr>
          <p:nvPr>
            <p:ph type="body" sz="half" idx="4294967295"/>
          </p:nvPr>
        </p:nvSpPr>
        <p:spPr>
          <a:xfrm>
            <a:off x="457200" y="1280160"/>
            <a:ext cx="8229600" cy="1040285"/>
          </a:xfrm>
          <a:prstGeom prst="rect">
            <a:avLst/>
          </a:prstGeom>
        </p:spPr>
        <p:txBody>
          <a:bodyPr>
            <a:spAutoFit/>
          </a:bodyPr>
          <a:lstStyle/>
          <a:p>
            <a:pPr>
              <a:buFont typeface="Courier New" pitchFamily="49" charset="0"/>
              <a:buNone/>
            </a:pPr>
            <a:r>
              <a:rPr lang="en-US" sz="2800" i="0" dirty="0">
                <a:solidFill>
                  <a:schemeClr val="tx1"/>
                </a:solidFill>
              </a:rPr>
              <a:t>Multiply: </a:t>
            </a:r>
            <a:r>
              <a:rPr lang="en-US" sz="2800" i="0" dirty="0">
                <a:solidFill>
                  <a:srgbClr val="0000FF"/>
                </a:solidFill>
              </a:rPr>
              <a:t>(0.046)(0.007)</a:t>
            </a:r>
            <a:r>
              <a:rPr lang="en-US" sz="2800" i="0" dirty="0">
                <a:solidFill>
                  <a:schemeClr val="tx1"/>
                </a:solidFill>
              </a:rPr>
              <a:t> </a:t>
            </a:r>
          </a:p>
          <a:p>
            <a:pPr>
              <a:buFont typeface="Courier New" pitchFamily="49" charset="0"/>
              <a:buNone/>
            </a:pPr>
            <a:r>
              <a:rPr lang="en-US" sz="2800" b="1" i="0" dirty="0">
                <a:solidFill>
                  <a:schemeClr val="tx1"/>
                </a:solidFill>
              </a:rPr>
              <a:t>Solution</a:t>
            </a:r>
            <a:endParaRPr lang="en-US" sz="2800" dirty="0"/>
          </a:p>
        </p:txBody>
      </p:sp>
      <p:cxnSp>
        <p:nvCxnSpPr>
          <p:cNvPr id="8" name="Straight Arrow Connector 7"/>
          <p:cNvCxnSpPr/>
          <p:nvPr/>
        </p:nvCxnSpPr>
        <p:spPr>
          <a:xfrm rot="10800000">
            <a:off x="2381956" y="29511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390423" y="3383327"/>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390423" y="4003430"/>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30" name="Object 6"/>
          <p:cNvGraphicFramePr>
            <a:graphicFrameLocks noChangeAspect="1"/>
          </p:cNvGraphicFramePr>
          <p:nvPr/>
        </p:nvGraphicFramePr>
        <p:xfrm>
          <a:off x="3111500" y="2755900"/>
          <a:ext cx="4432300" cy="800100"/>
        </p:xfrm>
        <a:graphic>
          <a:graphicData uri="http://schemas.openxmlformats.org/presentationml/2006/ole">
            <mc:AlternateContent xmlns:mc="http://schemas.openxmlformats.org/markup-compatibility/2006">
              <mc:Choice xmlns:v="urn:schemas-microsoft-com:vml" Requires="v">
                <p:oleObj name="Equation" r:id="rId4" imgW="4431960" imgH="799920" progId="Equation.DSMT4">
                  <p:embed/>
                </p:oleObj>
              </mc:Choice>
              <mc:Fallback>
                <p:oleObj name="Equation" r:id="rId4" imgW="4431960" imgH="79992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1500" y="2755900"/>
                        <a:ext cx="4432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723900" y="2768600"/>
          <a:ext cx="1435100" cy="381000"/>
        </p:xfrm>
        <a:graphic>
          <a:graphicData uri="http://schemas.openxmlformats.org/presentationml/2006/ole">
            <mc:AlternateContent xmlns:mc="http://schemas.openxmlformats.org/markup-compatibility/2006">
              <mc:Choice xmlns:v="urn:schemas-microsoft-com:vml" Requires="v">
                <p:oleObj name="Equation" r:id="rId6" imgW="1435100" imgH="381000" progId="Equation.DSMT4">
                  <p:embed/>
                </p:oleObj>
              </mc:Choice>
              <mc:Fallback>
                <p:oleObj name="Equation" r:id="rId6" imgW="1435100" imgH="38100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3900" y="2768600"/>
                        <a:ext cx="143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660400" y="3244850"/>
          <a:ext cx="1498600" cy="444500"/>
        </p:xfrm>
        <a:graphic>
          <a:graphicData uri="http://schemas.openxmlformats.org/presentationml/2006/ole">
            <mc:AlternateContent xmlns:mc="http://schemas.openxmlformats.org/markup-compatibility/2006">
              <mc:Choice xmlns:v="urn:schemas-microsoft-com:vml" Requires="v">
                <p:oleObj name="Equation" r:id="rId8" imgW="1497950" imgH="444307" progId="Equation.DSMT4">
                  <p:embed/>
                </p:oleObj>
              </mc:Choice>
              <mc:Fallback>
                <p:oleObj name="Equation" r:id="rId8" imgW="1497950" imgH="444307"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0400" y="3244850"/>
                        <a:ext cx="149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111500" y="3886200"/>
          <a:ext cx="3263900" cy="279400"/>
        </p:xfrm>
        <a:graphic>
          <a:graphicData uri="http://schemas.openxmlformats.org/presentationml/2006/ole">
            <mc:AlternateContent xmlns:mc="http://schemas.openxmlformats.org/markup-compatibility/2006">
              <mc:Choice xmlns:v="urn:schemas-microsoft-com:vml" Requires="v">
                <p:oleObj name="Equation" r:id="rId10" imgW="3263760" imgH="279360" progId="Equation.DSMT4">
                  <p:embed/>
                </p:oleObj>
              </mc:Choice>
              <mc:Fallback>
                <p:oleObj name="Equation" r:id="rId10" imgW="3263760" imgH="27936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1500" y="3886200"/>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57200" y="4343400"/>
            <a:ext cx="8229600" cy="1384995"/>
          </a:xfrm>
          <a:prstGeom prst="rect">
            <a:avLst/>
          </a:prstGeom>
        </p:spPr>
        <p:txBody>
          <a:bodyPr>
            <a:spAutoFit/>
          </a:bodyPr>
          <a:lstStyle/>
          <a:p>
            <a:r>
              <a:rPr lang="en-US" sz="2800" dirty="0"/>
              <a:t>Note that three 0s are inserted between the 3 and the decimal point in the product to get a total of 6 decimal places.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Completion Example 4: Multiplying Decimal Numbers</a:t>
            </a:r>
          </a:p>
        </p:txBody>
      </p:sp>
      <p:sp>
        <p:nvSpPr>
          <p:cNvPr id="10243" name="Rectangle 3"/>
          <p:cNvSpPr>
            <a:spLocks noGrp="1"/>
          </p:cNvSpPr>
          <p:nvPr>
            <p:ph idx="1"/>
          </p:nvPr>
        </p:nvSpPr>
        <p:spPr>
          <a:xfrm>
            <a:off x="457200" y="1280160"/>
            <a:ext cx="8229600" cy="1040285"/>
          </a:xfrm>
          <a:prstGeom prst="rect">
            <a:avLst/>
          </a:prstGeom>
        </p:spPr>
        <p:txBody>
          <a:bodyPr>
            <a:spAutoFit/>
          </a:bodyPr>
          <a:lstStyle/>
          <a:p>
            <a:pPr marL="0" indent="0">
              <a:buFont typeface="Courier New" pitchFamily="49" charset="0"/>
              <a:buNone/>
            </a:pPr>
            <a:r>
              <a:rPr lang="en-US" i="0" dirty="0">
                <a:solidFill>
                  <a:schemeClr val="tx1"/>
                </a:solidFill>
              </a:rPr>
              <a:t>Multiply: </a:t>
            </a:r>
            <a:r>
              <a:rPr lang="en-US" i="0" dirty="0">
                <a:solidFill>
                  <a:srgbClr val="0000FF"/>
                </a:solidFill>
              </a:rPr>
              <a:t>3.4 ∙ 5.8</a:t>
            </a:r>
            <a:endParaRPr lang="en-US" i="0" dirty="0">
              <a:solidFill>
                <a:schemeClr val="tx1"/>
              </a:solidFill>
            </a:endParaRPr>
          </a:p>
          <a:p>
            <a:pPr marL="0" indent="0">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8" name="Object 1"/>
          <p:cNvGraphicFramePr>
            <a:graphicFrameLocks noChangeAspect="1"/>
          </p:cNvGraphicFramePr>
          <p:nvPr>
            <p:extLst>
              <p:ext uri="{D42A27DB-BD31-4B8C-83A1-F6EECF244321}">
                <p14:modId xmlns:p14="http://schemas.microsoft.com/office/powerpoint/2010/main" val="261891488"/>
              </p:ext>
            </p:extLst>
          </p:nvPr>
        </p:nvGraphicFramePr>
        <p:xfrm>
          <a:off x="1117600" y="2486025"/>
          <a:ext cx="7137400" cy="2590800"/>
        </p:xfrm>
        <a:graphic>
          <a:graphicData uri="http://schemas.openxmlformats.org/presentationml/2006/ole">
            <mc:AlternateContent xmlns:mc="http://schemas.openxmlformats.org/markup-compatibility/2006">
              <mc:Choice xmlns:v="urn:schemas-microsoft-com:vml" Requires="v">
                <p:oleObj name="Equation" r:id="rId2" imgW="7137360" imgH="2590560" progId="Equation.DSMT4">
                  <p:embed/>
                </p:oleObj>
              </mc:Choice>
              <mc:Fallback>
                <p:oleObj name="Equation" r:id="rId2" imgW="7137360" imgH="2590560" progId="Equation.DSMT4">
                  <p:embed/>
                  <p:pic>
                    <p:nvPicPr>
                      <p:cNvPr id="0" name="Picture 5"/>
                      <p:cNvPicPr>
                        <a:picLocks noChangeAspect="1" noChangeArrowheads="1"/>
                      </p:cNvPicPr>
                      <p:nvPr/>
                    </p:nvPicPr>
                    <p:blipFill>
                      <a:blip r:embed="rId3"/>
                      <a:srcRect/>
                      <a:stretch>
                        <a:fillRect/>
                      </a:stretch>
                    </p:blipFill>
                    <p:spPr bwMode="auto">
                      <a:xfrm>
                        <a:off x="1117600" y="2486025"/>
                        <a:ext cx="71374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rot="10800000">
            <a:off x="2324100" y="272891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a:off x="2332567" y="3128079"/>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0869" name="Rectangle 5"/>
          <p:cNvSpPr>
            <a:spLocks noChangeArrowheads="1"/>
          </p:cNvSpPr>
          <p:nvPr/>
        </p:nvSpPr>
        <p:spPr bwMode="auto">
          <a:xfrm>
            <a:off x="1113342" y="4504255"/>
            <a:ext cx="1170513" cy="523220"/>
          </a:xfrm>
          <a:prstGeom prst="rect">
            <a:avLst/>
          </a:prstGeom>
          <a:noFill/>
          <a:ln w="9525">
            <a:noFill/>
            <a:miter lim="800000"/>
            <a:headEnd/>
            <a:tailEnd/>
          </a:ln>
          <a:effectLst/>
        </p:spPr>
        <p:txBody>
          <a:bodyPr wrap="none">
            <a:spAutoFit/>
          </a:bodyPr>
          <a:lstStyle/>
          <a:p>
            <a:r>
              <a:rPr lang="en-US" sz="2800" dirty="0">
                <a:solidFill>
                  <a:srgbClr val="FF0000"/>
                </a:solidFill>
                <a:latin typeface="Calibri" pitchFamily="34" charset="0"/>
              </a:rPr>
              <a:t>1 9.7 2</a:t>
            </a:r>
          </a:p>
        </p:txBody>
      </p:sp>
      <p:sp>
        <p:nvSpPr>
          <p:cNvPr id="420871" name="Rectangle 7"/>
          <p:cNvSpPr>
            <a:spLocks noChangeArrowheads="1"/>
          </p:cNvSpPr>
          <p:nvPr/>
        </p:nvSpPr>
        <p:spPr bwMode="auto">
          <a:xfrm>
            <a:off x="3059809" y="2950633"/>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1</a:t>
            </a:r>
          </a:p>
        </p:txBody>
      </p:sp>
      <p:sp>
        <p:nvSpPr>
          <p:cNvPr id="420872" name="Rectangle 8"/>
          <p:cNvSpPr>
            <a:spLocks noChangeArrowheads="1"/>
          </p:cNvSpPr>
          <p:nvPr/>
        </p:nvSpPr>
        <p:spPr bwMode="auto">
          <a:xfrm>
            <a:off x="6137090" y="2690989"/>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2</a:t>
            </a:r>
          </a:p>
        </p:txBody>
      </p:sp>
      <p:sp>
        <p:nvSpPr>
          <p:cNvPr id="420873" name="Rectangle 9"/>
          <p:cNvSpPr>
            <a:spLocks noChangeArrowheads="1"/>
          </p:cNvSpPr>
          <p:nvPr/>
        </p:nvSpPr>
        <p:spPr bwMode="auto">
          <a:xfrm>
            <a:off x="3136009" y="4595989"/>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2</a:t>
            </a:r>
          </a:p>
        </p:txBody>
      </p:sp>
      <p:sp>
        <p:nvSpPr>
          <p:cNvPr id="420870" name="Rectangle 6"/>
          <p:cNvSpPr>
            <a:spLocks noChangeArrowheads="1"/>
          </p:cNvSpPr>
          <p:nvPr/>
        </p:nvSpPr>
        <p:spPr bwMode="auto">
          <a:xfrm>
            <a:off x="3043934" y="2527300"/>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08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087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08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2086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0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9" grpId="0"/>
      <p:bldP spid="420871" grpId="0"/>
      <p:bldP spid="420872" grpId="0"/>
      <p:bldP spid="420873" grpId="0"/>
      <p:bldP spid="4208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Application: Multiplying Decimal Numbers</a:t>
            </a:r>
          </a:p>
        </p:txBody>
      </p:sp>
      <p:sp>
        <p:nvSpPr>
          <p:cNvPr id="3" name="Content Placeholder 2"/>
          <p:cNvSpPr>
            <a:spLocks noGrp="1"/>
          </p:cNvSpPr>
          <p:nvPr>
            <p:ph idx="1"/>
          </p:nvPr>
        </p:nvSpPr>
        <p:spPr>
          <a:xfrm>
            <a:off x="457200" y="1143000"/>
            <a:ext cx="8229600" cy="4800600"/>
          </a:xfrm>
        </p:spPr>
        <p:txBody>
          <a:bodyPr>
            <a:normAutofit lnSpcReduction="10000"/>
          </a:bodyPr>
          <a:lstStyle/>
          <a:p>
            <a:r>
              <a:rPr lang="en-US" dirty="0"/>
              <a:t>You are going to paint an accent wall in your living room. The wall measures </a:t>
            </a:r>
            <a:r>
              <a:rPr lang="en-US" dirty="0">
                <a:solidFill>
                  <a:srgbClr val="0000FF"/>
                </a:solidFill>
              </a:rPr>
              <a:t>9</a:t>
            </a:r>
            <a:r>
              <a:rPr lang="en-US" dirty="0"/>
              <a:t> feet high by </a:t>
            </a:r>
            <a:r>
              <a:rPr lang="en-US" dirty="0">
                <a:solidFill>
                  <a:srgbClr val="0000FF"/>
                </a:solidFill>
              </a:rPr>
              <a:t>12.25</a:t>
            </a:r>
            <a:r>
              <a:rPr lang="en-US" dirty="0"/>
              <a:t> feet long. What is the area you are going to paint?</a:t>
            </a:r>
          </a:p>
          <a:p>
            <a:r>
              <a:rPr lang="en-US" b="1" dirty="0"/>
              <a:t>Solution</a:t>
            </a:r>
          </a:p>
          <a:p>
            <a:r>
              <a:rPr lang="en-US" dirty="0"/>
              <a:t>Find the area of the wall by multiplying the length by the width.</a:t>
            </a:r>
          </a:p>
          <a:p>
            <a:endParaRPr lang="en-US" b="1" dirty="0"/>
          </a:p>
          <a:p>
            <a:endParaRPr lang="en-US" b="1" dirty="0"/>
          </a:p>
          <a:p>
            <a:endParaRPr lang="en-US" b="1" dirty="0"/>
          </a:p>
          <a:p>
            <a:pPr lvl="1">
              <a:buNone/>
            </a:pPr>
            <a:r>
              <a:rPr lang="en-US" dirty="0"/>
              <a:t>   The area of the accent wall is                   . </a:t>
            </a:r>
            <a:endParaRPr lang="en-US" b="1" dirty="0"/>
          </a:p>
        </p:txBody>
      </p:sp>
      <p:graphicFrame>
        <p:nvGraphicFramePr>
          <p:cNvPr id="26627" name="Object 3"/>
          <p:cNvGraphicFramePr>
            <a:graphicFrameLocks noChangeAspect="1"/>
          </p:cNvGraphicFramePr>
          <p:nvPr>
            <p:extLst>
              <p:ext uri="{D42A27DB-BD31-4B8C-83A1-F6EECF244321}">
                <p14:modId xmlns:p14="http://schemas.microsoft.com/office/powerpoint/2010/main" val="2844667220"/>
              </p:ext>
            </p:extLst>
          </p:nvPr>
        </p:nvGraphicFramePr>
        <p:xfrm>
          <a:off x="1504950" y="3705225"/>
          <a:ext cx="6299200" cy="863600"/>
        </p:xfrm>
        <a:graphic>
          <a:graphicData uri="http://schemas.openxmlformats.org/presentationml/2006/ole">
            <mc:AlternateContent xmlns:mc="http://schemas.openxmlformats.org/markup-compatibility/2006">
              <mc:Choice xmlns:v="urn:schemas-microsoft-com:vml" Requires="v">
                <p:oleObj name="Equation" r:id="rId2" imgW="6298920" imgH="863280" progId="Equation.DSMT4">
                  <p:embed/>
                </p:oleObj>
              </mc:Choice>
              <mc:Fallback>
                <p:oleObj name="Equation" r:id="rId2" imgW="6298920" imgH="863280" progId="Equation.DSMT4">
                  <p:embed/>
                  <p:pic>
                    <p:nvPicPr>
                      <p:cNvPr id="0" name="Picture 3"/>
                      <p:cNvPicPr>
                        <a:picLocks noChangeAspect="1" noChangeArrowheads="1"/>
                      </p:cNvPicPr>
                      <p:nvPr/>
                    </p:nvPicPr>
                    <p:blipFill>
                      <a:blip r:embed="rId3"/>
                      <a:srcRect/>
                      <a:stretch>
                        <a:fillRect/>
                      </a:stretch>
                    </p:blipFill>
                    <p:spPr bwMode="auto">
                      <a:xfrm>
                        <a:off x="1504950" y="3705225"/>
                        <a:ext cx="62992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6" name="Straight Arrow Connector 5"/>
          <p:cNvCxnSpPr/>
          <p:nvPr/>
        </p:nvCxnSpPr>
        <p:spPr>
          <a:xfrm rot="10800000">
            <a:off x="2708945" y="393292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a:off x="2717412" y="436564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26422" y="4888378"/>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6628" name="Object 4"/>
          <p:cNvGraphicFramePr>
            <a:graphicFrameLocks noChangeAspect="1"/>
          </p:cNvGraphicFramePr>
          <p:nvPr/>
        </p:nvGraphicFramePr>
        <p:xfrm>
          <a:off x="5536734" y="5122178"/>
          <a:ext cx="1422400" cy="469900"/>
        </p:xfrm>
        <a:graphic>
          <a:graphicData uri="http://schemas.openxmlformats.org/presentationml/2006/ole">
            <mc:AlternateContent xmlns:mc="http://schemas.openxmlformats.org/markup-compatibility/2006">
              <mc:Choice xmlns:v="urn:schemas-microsoft-com:vml" Requires="v">
                <p:oleObj name="Equation" r:id="rId4" imgW="1422360" imgH="469800" progId="Equation.DSMT4">
                  <p:embed/>
                </p:oleObj>
              </mc:Choice>
              <mc:Fallback>
                <p:oleObj name="Equation" r:id="rId4" imgW="142236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6734" y="5122178"/>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9" name="Object 5"/>
          <p:cNvGraphicFramePr>
            <a:graphicFrameLocks noChangeAspect="1"/>
          </p:cNvGraphicFramePr>
          <p:nvPr>
            <p:extLst>
              <p:ext uri="{D42A27DB-BD31-4B8C-83A1-F6EECF244321}">
                <p14:modId xmlns:p14="http://schemas.microsoft.com/office/powerpoint/2010/main" val="2637517364"/>
              </p:ext>
            </p:extLst>
          </p:nvPr>
        </p:nvGraphicFramePr>
        <p:xfrm>
          <a:off x="1255209" y="4692127"/>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srcRect/>
                      <a:stretch>
                        <a:fillRect/>
                      </a:stretch>
                    </p:blipFill>
                    <p:spPr bwMode="auto">
                      <a:xfrm>
                        <a:off x="1255209" y="4692127"/>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30" name="Object 6"/>
          <p:cNvGraphicFramePr>
            <a:graphicFrameLocks noChangeAspect="1"/>
          </p:cNvGraphicFramePr>
          <p:nvPr/>
        </p:nvGraphicFramePr>
        <p:xfrm>
          <a:off x="3336022" y="4774967"/>
          <a:ext cx="3263900" cy="279400"/>
        </p:xfrm>
        <a:graphic>
          <a:graphicData uri="http://schemas.openxmlformats.org/presentationml/2006/ole">
            <mc:AlternateContent xmlns:mc="http://schemas.openxmlformats.org/markup-compatibility/2006">
              <mc:Choice xmlns:v="urn:schemas-microsoft-com:vml" Requires="v">
                <p:oleObj name="Equation" r:id="rId8" imgW="3263760" imgH="279360" progId="Equation.DSMT4">
                  <p:embed/>
                </p:oleObj>
              </mc:Choice>
              <mc:Fallback>
                <p:oleObj name="Equation" r:id="rId8" imgW="326376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36022" y="4774967"/>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66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6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title"/>
          </p:nvPr>
        </p:nvSpPr>
        <p:spPr>
          <a:prstGeom prst="rect">
            <a:avLst/>
          </a:prstGeom>
          <a:noFill/>
        </p:spPr>
        <p:txBody>
          <a:bodyPr>
            <a:normAutofit/>
          </a:bodyPr>
          <a:lstStyle/>
          <a:p>
            <a:r>
              <a:rPr lang="en-US" dirty="0"/>
              <a:t>Procedure: Multiplying by Powers of 10 </a:t>
            </a:r>
            <a:br>
              <a:rPr lang="en-US" dirty="0"/>
            </a:br>
            <a:r>
              <a:rPr lang="en-US" dirty="0"/>
              <a:t>(10, 100, 1000, and so on)</a:t>
            </a:r>
            <a:endParaRPr lang="en-US" sz="3200" dirty="0">
              <a:solidFill>
                <a:schemeClr val="accent1"/>
              </a:solidFill>
            </a:endParaRPr>
          </a:p>
        </p:txBody>
      </p:sp>
      <p:sp>
        <p:nvSpPr>
          <p:cNvPr id="4" name="Content Placeholder 3"/>
          <p:cNvSpPr>
            <a:spLocks noGrp="1"/>
          </p:cNvSpPr>
          <p:nvPr>
            <p:ph idx="1"/>
          </p:nvPr>
        </p:nvSpPr>
        <p:spPr>
          <a:xfrm>
            <a:off x="457200" y="1280160"/>
            <a:ext cx="8229600" cy="4516621"/>
          </a:xfrm>
          <a:solidFill>
            <a:schemeClr val="accent3"/>
          </a:solidFill>
          <a:ln w="28575">
            <a:solidFill>
              <a:srgbClr val="000000"/>
            </a:solidFill>
          </a:ln>
        </p:spPr>
        <p:txBody>
          <a:bodyPr>
            <a:spAutoFit/>
          </a:bodyPr>
          <a:lstStyle/>
          <a:p>
            <a:pPr marL="461963" indent="-461963">
              <a:lnSpc>
                <a:spcPts val="3900"/>
              </a:lnSpc>
              <a:spcBef>
                <a:spcPts val="0"/>
              </a:spcBef>
              <a:buFont typeface="+mj-lt"/>
              <a:buAutoNum type="arabicPeriod"/>
            </a:pPr>
            <a:r>
              <a:rPr lang="en-US" sz="2500" dirty="0">
                <a:solidFill>
                  <a:srgbClr val="000000"/>
                </a:solidFill>
                <a:latin typeface="Calibri" pitchFamily="34" charset="0"/>
              </a:rPr>
              <a:t>Count the number of 0s in the power of 10.</a:t>
            </a:r>
          </a:p>
          <a:p>
            <a:pPr marL="461963" indent="-461963">
              <a:lnSpc>
                <a:spcPts val="3900"/>
              </a:lnSpc>
              <a:spcBef>
                <a:spcPts val="0"/>
              </a:spcBef>
              <a:buFont typeface="+mj-lt"/>
              <a:buAutoNum type="arabicPeriod"/>
            </a:pPr>
            <a:r>
              <a:rPr lang="en-US" sz="2500" dirty="0">
                <a:solidFill>
                  <a:srgbClr val="000000"/>
                </a:solidFill>
                <a:latin typeface="Calibri" pitchFamily="34" charset="0"/>
              </a:rPr>
              <a:t>Move the decimal point to the right the same number of places as the number of 0s </a:t>
            </a:r>
            <a:r>
              <a:rPr lang="en-US" sz="2500" dirty="0">
                <a:solidFill>
                  <a:srgbClr val="000000"/>
                </a:solidFill>
              </a:rPr>
              <a:t>found in Step 1.</a:t>
            </a:r>
          </a:p>
          <a:p>
            <a:r>
              <a:rPr lang="en-US" sz="2500" dirty="0">
                <a:solidFill>
                  <a:srgbClr val="000000"/>
                </a:solidFill>
              </a:rPr>
              <a:t>Multiplication by </a:t>
            </a:r>
            <a:r>
              <a:rPr lang="en-US" sz="2500" b="1" dirty="0">
                <a:solidFill>
                  <a:srgbClr val="C00000"/>
                </a:solidFill>
              </a:rPr>
              <a:t>10 </a:t>
            </a:r>
            <a:r>
              <a:rPr lang="en-US" sz="2500" dirty="0">
                <a:solidFill>
                  <a:srgbClr val="000000"/>
                </a:solidFill>
              </a:rPr>
              <a:t>moves the decimal point </a:t>
            </a:r>
            <a:r>
              <a:rPr lang="en-US" sz="2500" b="1" dirty="0">
                <a:solidFill>
                  <a:srgbClr val="C00000"/>
                </a:solidFill>
              </a:rPr>
              <a:t>one </a:t>
            </a:r>
            <a:r>
              <a:rPr lang="en-US" sz="2500" dirty="0">
                <a:solidFill>
                  <a:srgbClr val="000000"/>
                </a:solidFill>
              </a:rPr>
              <a:t>place</a:t>
            </a:r>
            <a:r>
              <a:rPr lang="en-US" sz="2500" b="1" dirty="0">
                <a:solidFill>
                  <a:srgbClr val="C00000"/>
                </a:solidFill>
              </a:rPr>
              <a:t> to the right</a:t>
            </a:r>
            <a:r>
              <a:rPr lang="en-US" sz="2500" dirty="0">
                <a:solidFill>
                  <a:srgbClr val="000000"/>
                </a:solidFill>
              </a:rPr>
              <a:t>.</a:t>
            </a:r>
          </a:p>
          <a:p>
            <a:r>
              <a:rPr lang="en-US" sz="2500" dirty="0">
                <a:solidFill>
                  <a:srgbClr val="000000"/>
                </a:solidFill>
              </a:rPr>
              <a:t>Multiplication by </a:t>
            </a:r>
            <a:r>
              <a:rPr lang="en-US" sz="2500" b="1" dirty="0">
                <a:solidFill>
                  <a:srgbClr val="C00000"/>
                </a:solidFill>
              </a:rPr>
              <a:t>100 </a:t>
            </a:r>
            <a:r>
              <a:rPr lang="en-US" sz="2500" dirty="0">
                <a:solidFill>
                  <a:srgbClr val="000000"/>
                </a:solidFill>
              </a:rPr>
              <a:t>moves the decimal point </a:t>
            </a:r>
            <a:r>
              <a:rPr lang="en-US" sz="2500" b="1" dirty="0">
                <a:solidFill>
                  <a:srgbClr val="C00000"/>
                </a:solidFill>
              </a:rPr>
              <a:t>two </a:t>
            </a:r>
            <a:r>
              <a:rPr lang="en-US" sz="2500" dirty="0">
                <a:solidFill>
                  <a:srgbClr val="000000"/>
                </a:solidFill>
              </a:rPr>
              <a:t>places</a:t>
            </a:r>
            <a:r>
              <a:rPr lang="en-US" sz="2500" b="1" dirty="0">
                <a:solidFill>
                  <a:srgbClr val="C00000"/>
                </a:solidFill>
              </a:rPr>
              <a:t> to the right</a:t>
            </a:r>
            <a:r>
              <a:rPr lang="en-US" sz="2500" dirty="0">
                <a:solidFill>
                  <a:srgbClr val="000000"/>
                </a:solidFill>
              </a:rPr>
              <a:t>.</a:t>
            </a:r>
          </a:p>
          <a:p>
            <a:r>
              <a:rPr lang="en-US" sz="2500" dirty="0">
                <a:solidFill>
                  <a:srgbClr val="000000"/>
                </a:solidFill>
              </a:rPr>
              <a:t>Multiplication by </a:t>
            </a:r>
            <a:r>
              <a:rPr lang="en-US" sz="2500" b="1" dirty="0">
                <a:solidFill>
                  <a:srgbClr val="C00000"/>
                </a:solidFill>
              </a:rPr>
              <a:t>1000 </a:t>
            </a:r>
            <a:r>
              <a:rPr lang="en-US" sz="2500" dirty="0">
                <a:solidFill>
                  <a:srgbClr val="000000"/>
                </a:solidFill>
              </a:rPr>
              <a:t>moves the decimal point </a:t>
            </a:r>
            <a:r>
              <a:rPr lang="en-US" sz="2500" b="1" dirty="0">
                <a:solidFill>
                  <a:srgbClr val="C00000"/>
                </a:solidFill>
              </a:rPr>
              <a:t>three </a:t>
            </a:r>
            <a:r>
              <a:rPr lang="en-US" sz="2500" dirty="0">
                <a:solidFill>
                  <a:srgbClr val="000000"/>
                </a:solidFill>
              </a:rPr>
              <a:t>places</a:t>
            </a:r>
            <a:r>
              <a:rPr lang="en-US" sz="2500" b="1" dirty="0">
                <a:solidFill>
                  <a:srgbClr val="C00000"/>
                </a:solidFill>
              </a:rPr>
              <a:t> to the right</a:t>
            </a:r>
            <a:r>
              <a:rPr lang="en-US" sz="2500" dirty="0">
                <a:solidFill>
                  <a:srgbClr val="000000"/>
                </a:solidFill>
              </a:rPr>
              <a:t>.</a:t>
            </a:r>
            <a:r>
              <a:rPr lang="en-US" sz="2500" b="1" dirty="0">
                <a:solidFill>
                  <a:srgbClr val="000000"/>
                </a:solidFill>
              </a:rPr>
              <a:t>   </a:t>
            </a:r>
            <a:br>
              <a:rPr lang="en-US" sz="2500" b="1" dirty="0">
                <a:solidFill>
                  <a:srgbClr val="000000"/>
                </a:solidFill>
              </a:rPr>
            </a:br>
            <a:r>
              <a:rPr lang="en-US" sz="2500" dirty="0">
                <a:solidFill>
                  <a:srgbClr val="000000"/>
                </a:solidFill>
              </a:rPr>
              <a:t>And so on.</a:t>
            </a:r>
            <a:endParaRPr lang="en-US" sz="2500" b="1"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3"/>
          <p:cNvSpPr>
            <a:spLocks noGrp="1"/>
          </p:cNvSpPr>
          <p:nvPr>
            <p:ph type="body" sz="half" idx="4294967295"/>
          </p:nvPr>
        </p:nvSpPr>
        <p:spPr>
          <a:xfrm>
            <a:off x="457200" y="1280160"/>
            <a:ext cx="8229600" cy="4108176"/>
          </a:xfrm>
          <a:prstGeom prst="rect">
            <a:avLst/>
          </a:prstGeom>
          <a:noFill/>
        </p:spPr>
        <p:txBody>
          <a:bodyPr wrap="square">
            <a:spAutoFit/>
          </a:bodyPr>
          <a:lstStyle/>
          <a:p>
            <a:pPr marL="12700" indent="-12700">
              <a:lnSpc>
                <a:spcPct val="80000"/>
              </a:lnSpc>
              <a:buFont typeface="Courier New" pitchFamily="49" charset="0"/>
              <a:buNone/>
              <a:tabLst>
                <a:tab pos="457200" algn="l"/>
              </a:tabLst>
            </a:pPr>
            <a:r>
              <a:rPr lang="en-US" sz="2800" i="0" dirty="0">
                <a:solidFill>
                  <a:schemeClr val="tx1"/>
                </a:solidFill>
              </a:rPr>
              <a:t>The following products illustrate multiplying by powers of </a:t>
            </a:r>
            <a:r>
              <a:rPr lang="en-US" sz="2800" i="0" dirty="0">
                <a:solidFill>
                  <a:srgbClr val="0000FF"/>
                </a:solidFill>
              </a:rPr>
              <a:t>10</a:t>
            </a:r>
            <a:r>
              <a:rPr lang="en-US" sz="2800" i="0" dirty="0">
                <a:solidFill>
                  <a:schemeClr val="tx1"/>
                </a:solidFill>
              </a:rPr>
              <a:t>.</a:t>
            </a:r>
          </a:p>
          <a:p>
            <a:pPr marL="461963" indent="-461963">
              <a:lnSpc>
                <a:spcPct val="150000"/>
              </a:lnSpc>
              <a:buFont typeface="+mj-lt"/>
              <a:buAutoNum type="alphaLcPeriod"/>
            </a:pPr>
            <a:r>
              <a:rPr lang="en-US" sz="2800" i="0" dirty="0"/>
              <a:t> </a:t>
            </a:r>
            <a:r>
              <a:rPr lang="en-US" sz="2800" i="0" dirty="0">
                <a:solidFill>
                  <a:srgbClr val="0000FF"/>
                </a:solidFill>
              </a:rPr>
              <a:t>10</a:t>
            </a:r>
            <a:r>
              <a:rPr lang="en-US" sz="2800" dirty="0">
                <a:solidFill>
                  <a:srgbClr val="000099"/>
                </a:solidFill>
              </a:rPr>
              <a:t>(1.59)</a:t>
            </a:r>
            <a:endParaRPr lang="en-US" sz="2800" i="0" dirty="0">
              <a:solidFill>
                <a:srgbClr val="FF0000"/>
              </a:solidFill>
            </a:endParaRPr>
          </a:p>
          <a:p>
            <a:pPr marL="461963" indent="-461963">
              <a:lnSpc>
                <a:spcPct val="80000"/>
              </a:lnSpc>
              <a:buFont typeface="+mj-lt"/>
              <a:buAutoNum type="alphaLcPeriod"/>
            </a:pPr>
            <a:endParaRPr lang="en-US" sz="2800" b="1" dirty="0"/>
          </a:p>
          <a:p>
            <a:pPr marL="461963" indent="-461963">
              <a:lnSpc>
                <a:spcPct val="80000"/>
              </a:lnSpc>
              <a:buFont typeface="+mj-lt"/>
              <a:buAutoNum type="alphaLcPeriod"/>
            </a:pPr>
            <a:r>
              <a:rPr lang="en-US" sz="2800" dirty="0"/>
              <a:t> </a:t>
            </a:r>
            <a:r>
              <a:rPr lang="en-US" sz="2800" dirty="0">
                <a:solidFill>
                  <a:srgbClr val="0000FF"/>
                </a:solidFill>
              </a:rPr>
              <a:t>100</a:t>
            </a:r>
            <a:r>
              <a:rPr lang="en-US" sz="2800" dirty="0">
                <a:solidFill>
                  <a:srgbClr val="000099"/>
                </a:solidFill>
              </a:rPr>
              <a:t>(2.68) </a:t>
            </a:r>
          </a:p>
          <a:p>
            <a:pPr marL="461963" indent="-461963">
              <a:lnSpc>
                <a:spcPct val="80000"/>
              </a:lnSpc>
              <a:buFont typeface="+mj-lt"/>
              <a:buAutoNum type="alphaLcPeriod"/>
            </a:pPr>
            <a:endParaRPr lang="en-US" sz="2800" i="0" dirty="0">
              <a:solidFill>
                <a:srgbClr val="000099"/>
              </a:solidFill>
            </a:endParaRPr>
          </a:p>
          <a:p>
            <a:pPr marL="461963" indent="-461963">
              <a:lnSpc>
                <a:spcPct val="80000"/>
              </a:lnSpc>
              <a:buFont typeface="+mj-lt"/>
              <a:buAutoNum type="alphaLcPeriod"/>
            </a:pPr>
            <a:r>
              <a:rPr lang="en-US" sz="2800" dirty="0"/>
              <a:t> </a:t>
            </a:r>
          </a:p>
          <a:p>
            <a:pPr marL="461963" indent="-461963">
              <a:lnSpc>
                <a:spcPct val="80000"/>
              </a:lnSpc>
              <a:buFont typeface="+mj-lt"/>
              <a:buAutoNum type="alphaLcPeriod"/>
            </a:pPr>
            <a:endParaRPr lang="en-US" sz="2800" i="0" dirty="0"/>
          </a:p>
          <a:p>
            <a:pPr marL="461963" indent="-461963">
              <a:lnSpc>
                <a:spcPct val="80000"/>
              </a:lnSpc>
              <a:buFont typeface="+mj-lt"/>
              <a:buAutoNum type="alphaLcPeriod"/>
            </a:pPr>
            <a:r>
              <a:rPr lang="en-US" sz="2800" dirty="0"/>
              <a:t> </a:t>
            </a:r>
            <a:endParaRPr lang="en-US" sz="2800" i="0" dirty="0"/>
          </a:p>
        </p:txBody>
      </p:sp>
      <p:sp>
        <p:nvSpPr>
          <p:cNvPr id="7" name="TextBox 6"/>
          <p:cNvSpPr txBox="1"/>
          <p:nvPr/>
        </p:nvSpPr>
        <p:spPr>
          <a:xfrm>
            <a:off x="4758615" y="3202932"/>
            <a:ext cx="3657600" cy="590931"/>
          </a:xfrm>
          <a:prstGeom prst="rect">
            <a:avLst/>
          </a:prstGeom>
          <a:noFill/>
        </p:spPr>
        <p:txBody>
          <a:bodyPr wrap="square">
            <a:spAutoFit/>
          </a:bodyPr>
          <a:lstStyle/>
          <a:p>
            <a:pPr marL="12700" indent="-12700">
              <a:lnSpc>
                <a:spcPct val="80000"/>
              </a:lnSpc>
              <a:buFont typeface="Courier New" pitchFamily="49" charset="0"/>
              <a:buNone/>
              <a:defRPr/>
            </a:pPr>
            <a:r>
              <a:rPr lang="en-US" sz="2000" dirty="0">
                <a:solidFill>
                  <a:srgbClr val="008080"/>
                </a:solidFill>
                <a:latin typeface="+mn-lt"/>
              </a:rPr>
              <a:t>Move the decimal point 2 places to the right.</a:t>
            </a:r>
          </a:p>
        </p:txBody>
      </p:sp>
      <p:sp>
        <p:nvSpPr>
          <p:cNvPr id="1331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Multiplying by Powers of 10</a:t>
            </a:r>
            <a:endParaRPr lang="en-US" sz="3200" dirty="0">
              <a:solidFill>
                <a:schemeClr val="accent1"/>
              </a:solidFill>
            </a:endParaRPr>
          </a:p>
        </p:txBody>
      </p:sp>
      <p:sp>
        <p:nvSpPr>
          <p:cNvPr id="8" name="Rectangle 7"/>
          <p:cNvSpPr/>
          <p:nvPr/>
        </p:nvSpPr>
        <p:spPr>
          <a:xfrm>
            <a:off x="4758615" y="2193663"/>
            <a:ext cx="3657600" cy="590931"/>
          </a:xfrm>
          <a:prstGeom prst="rect">
            <a:avLst/>
          </a:prstGeom>
        </p:spPr>
        <p:txBody>
          <a:bodyPr wrap="square">
            <a:spAutoFit/>
          </a:bodyPr>
          <a:lstStyle/>
          <a:p>
            <a:pPr marL="12700" indent="-12700">
              <a:lnSpc>
                <a:spcPct val="80000"/>
              </a:lnSpc>
              <a:buFont typeface="Courier New" pitchFamily="49" charset="0"/>
              <a:buNone/>
              <a:defRPr/>
            </a:pPr>
            <a:r>
              <a:rPr lang="en-US" sz="2000" dirty="0">
                <a:solidFill>
                  <a:srgbClr val="008080"/>
                </a:solidFill>
              </a:rPr>
              <a:t>Move the decimal point 1 place to the right.</a:t>
            </a:r>
          </a:p>
        </p:txBody>
      </p:sp>
      <p:sp>
        <p:nvSpPr>
          <p:cNvPr id="10" name="Rectangle 9"/>
          <p:cNvSpPr/>
          <p:nvPr/>
        </p:nvSpPr>
        <p:spPr>
          <a:xfrm>
            <a:off x="2244015" y="2178443"/>
            <a:ext cx="1103187" cy="523220"/>
          </a:xfrm>
          <a:prstGeom prst="rect">
            <a:avLst/>
          </a:prstGeom>
        </p:spPr>
        <p:txBody>
          <a:bodyPr wrap="none">
            <a:spAutoFit/>
          </a:bodyPr>
          <a:lstStyle/>
          <a:p>
            <a:r>
              <a:rPr lang="en-US" sz="2800" dirty="0">
                <a:solidFill>
                  <a:srgbClr val="000099"/>
                </a:solidFill>
                <a:latin typeface="Symbol" pitchFamily="82" charset="2"/>
              </a:rPr>
              <a:t>=</a:t>
            </a:r>
            <a:r>
              <a:rPr lang="en-US" sz="2800" dirty="0"/>
              <a:t> </a:t>
            </a:r>
            <a:r>
              <a:rPr lang="en-US" sz="2800" dirty="0">
                <a:solidFill>
                  <a:srgbClr val="FF0000"/>
                </a:solidFill>
              </a:rPr>
              <a:t>15.9</a:t>
            </a:r>
            <a:endParaRPr lang="en-US" sz="2800" dirty="0"/>
          </a:p>
        </p:txBody>
      </p:sp>
      <p:sp>
        <p:nvSpPr>
          <p:cNvPr id="11" name="Rectangle 10"/>
          <p:cNvSpPr/>
          <p:nvPr/>
        </p:nvSpPr>
        <p:spPr>
          <a:xfrm>
            <a:off x="2521025" y="3108063"/>
            <a:ext cx="1184940" cy="523220"/>
          </a:xfrm>
          <a:prstGeom prst="rect">
            <a:avLst/>
          </a:prstGeom>
        </p:spPr>
        <p:txBody>
          <a:bodyPr wrap="none">
            <a:spAutoFit/>
          </a:bodyPr>
          <a:lstStyle/>
          <a:p>
            <a:r>
              <a:rPr lang="en-US" sz="2800" dirty="0">
                <a:solidFill>
                  <a:srgbClr val="000099"/>
                </a:solidFill>
                <a:latin typeface="Symbol" pitchFamily="82" charset="2"/>
              </a:rPr>
              <a:t>=</a:t>
            </a:r>
            <a:r>
              <a:rPr lang="en-US" sz="2800" dirty="0">
                <a:solidFill>
                  <a:srgbClr val="000099"/>
                </a:solidFill>
              </a:rPr>
              <a:t> 268. </a:t>
            </a:r>
            <a:endParaRPr lang="en-US" sz="2800" dirty="0"/>
          </a:p>
        </p:txBody>
      </p:sp>
      <p:sp>
        <p:nvSpPr>
          <p:cNvPr id="12" name="Rectangle 11"/>
          <p:cNvSpPr/>
          <p:nvPr/>
        </p:nvSpPr>
        <p:spPr>
          <a:xfrm>
            <a:off x="3505500" y="3118243"/>
            <a:ext cx="1011815" cy="523220"/>
          </a:xfrm>
          <a:prstGeom prst="rect">
            <a:avLst/>
          </a:prstGeom>
        </p:spPr>
        <p:txBody>
          <a:bodyPr wrap="none">
            <a:spAutoFit/>
          </a:bodyPr>
          <a:lstStyle/>
          <a:p>
            <a:r>
              <a:rPr lang="en-US" sz="2800" dirty="0">
                <a:solidFill>
                  <a:srgbClr val="000099"/>
                </a:solidFill>
                <a:latin typeface="Symbol" pitchFamily="82" charset="2"/>
              </a:rPr>
              <a:t>=</a:t>
            </a:r>
            <a:r>
              <a:rPr lang="en-US" sz="2800" dirty="0"/>
              <a:t> </a:t>
            </a:r>
            <a:r>
              <a:rPr lang="en-US" sz="2800" dirty="0">
                <a:solidFill>
                  <a:srgbClr val="FF0000"/>
                </a:solidFill>
              </a:rPr>
              <a:t>268</a:t>
            </a:r>
            <a:endParaRPr lang="en-US" sz="2800" dirty="0"/>
          </a:p>
        </p:txBody>
      </p:sp>
      <p:sp>
        <p:nvSpPr>
          <p:cNvPr id="13" name="Rectangle 3"/>
          <p:cNvSpPr txBox="1">
            <a:spLocks/>
          </p:cNvSpPr>
          <p:nvPr/>
        </p:nvSpPr>
        <p:spPr>
          <a:xfrm>
            <a:off x="4758615" y="3949577"/>
            <a:ext cx="3657600" cy="707886"/>
          </a:xfrm>
          <a:prstGeom prst="rect">
            <a:avLst/>
          </a:prstGeom>
          <a:noFill/>
        </p:spPr>
        <p:txBody>
          <a:bodyPr wrap="square">
            <a:spAutoFit/>
          </a:bodyPr>
          <a:lstStyle/>
          <a:p>
            <a:pPr marL="4763" marR="0" lvl="0" indent="-4763"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000" b="0" i="0" u="none" strike="noStrike" kern="1200" cap="none" spc="0" normalizeH="0" baseline="0" noProof="0" dirty="0">
                <a:ln>
                  <a:noFill/>
                </a:ln>
                <a:solidFill>
                  <a:srgbClr val="008080"/>
                </a:solidFill>
                <a:effectLst/>
                <a:uLnTx/>
                <a:uFillTx/>
                <a:latin typeface="+mn-lt"/>
                <a:ea typeface="+mn-ea"/>
                <a:cs typeface="+mn-cs"/>
              </a:rPr>
              <a:t>Move the decimal point 3 places to the right.</a:t>
            </a:r>
          </a:p>
        </p:txBody>
      </p:sp>
      <p:graphicFrame>
        <p:nvGraphicFramePr>
          <p:cNvPr id="2055" name="Object 7"/>
          <p:cNvGraphicFramePr>
            <a:graphicFrameLocks noChangeAspect="1"/>
          </p:cNvGraphicFramePr>
          <p:nvPr>
            <p:extLst>
              <p:ext uri="{D42A27DB-BD31-4B8C-83A1-F6EECF244321}">
                <p14:modId xmlns:p14="http://schemas.microsoft.com/office/powerpoint/2010/main" val="3644092077"/>
              </p:ext>
            </p:extLst>
          </p:nvPr>
        </p:nvGraphicFramePr>
        <p:xfrm>
          <a:off x="1047227" y="4042036"/>
          <a:ext cx="1968500" cy="469900"/>
        </p:xfrm>
        <a:graphic>
          <a:graphicData uri="http://schemas.openxmlformats.org/presentationml/2006/ole">
            <mc:AlternateContent xmlns:mc="http://schemas.openxmlformats.org/markup-compatibility/2006">
              <mc:Choice xmlns:v="urn:schemas-microsoft-com:vml" Requires="v">
                <p:oleObj name="Equation" r:id="rId2" imgW="1968480" imgH="469800" progId="Equation.DSMT4">
                  <p:embed/>
                </p:oleObj>
              </mc:Choice>
              <mc:Fallback>
                <p:oleObj name="Equation" r:id="rId2" imgW="1968480" imgH="469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227" y="4042036"/>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extLst>
              <p:ext uri="{D42A27DB-BD31-4B8C-83A1-F6EECF244321}">
                <p14:modId xmlns:p14="http://schemas.microsoft.com/office/powerpoint/2010/main" val="464926819"/>
              </p:ext>
            </p:extLst>
          </p:nvPr>
        </p:nvGraphicFramePr>
        <p:xfrm>
          <a:off x="3125108" y="4102974"/>
          <a:ext cx="1092200" cy="292100"/>
        </p:xfrm>
        <a:graphic>
          <a:graphicData uri="http://schemas.openxmlformats.org/presentationml/2006/ole">
            <mc:AlternateContent xmlns:mc="http://schemas.openxmlformats.org/markup-compatibility/2006">
              <mc:Choice xmlns:v="urn:schemas-microsoft-com:vml" Requires="v">
                <p:oleObj name="Equation" r:id="rId4" imgW="1091726" imgH="291973" progId="Equation.DSMT4">
                  <p:embed/>
                </p:oleObj>
              </mc:Choice>
              <mc:Fallback>
                <p:oleObj name="Equation" r:id="rId4" imgW="1091726" imgH="291973"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5108" y="4102974"/>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TextBox 13"/>
          <p:cNvSpPr txBox="1"/>
          <p:nvPr/>
        </p:nvSpPr>
        <p:spPr>
          <a:xfrm>
            <a:off x="5660315" y="4770067"/>
            <a:ext cx="3657600" cy="707886"/>
          </a:xfrm>
          <a:prstGeom prst="rect">
            <a:avLst/>
          </a:prstGeom>
          <a:noFill/>
        </p:spPr>
        <p:txBody>
          <a:bodyPr wrap="square">
            <a:spAutoFit/>
          </a:bodyPr>
          <a:lstStyle/>
          <a:p>
            <a:pPr>
              <a:buFont typeface="Courier New" pitchFamily="49" charset="0"/>
              <a:buNone/>
              <a:defRPr/>
            </a:pPr>
            <a:r>
              <a:rPr lang="en-US" sz="2000" dirty="0">
                <a:solidFill>
                  <a:srgbClr val="008080"/>
                </a:solidFill>
                <a:latin typeface="+mn-lt"/>
              </a:rPr>
              <a:t>Move the decimal point 4 places to the right.</a:t>
            </a:r>
          </a:p>
        </p:txBody>
      </p:sp>
      <p:graphicFrame>
        <p:nvGraphicFramePr>
          <p:cNvPr id="15" name="Object 10"/>
          <p:cNvGraphicFramePr>
            <a:graphicFrameLocks noChangeAspect="1"/>
          </p:cNvGraphicFramePr>
          <p:nvPr>
            <p:extLst>
              <p:ext uri="{D42A27DB-BD31-4B8C-83A1-F6EECF244321}">
                <p14:modId xmlns:p14="http://schemas.microsoft.com/office/powerpoint/2010/main" val="3484623100"/>
              </p:ext>
            </p:extLst>
          </p:nvPr>
        </p:nvGraphicFramePr>
        <p:xfrm>
          <a:off x="1047227" y="4880236"/>
          <a:ext cx="1739900" cy="469900"/>
        </p:xfrm>
        <a:graphic>
          <a:graphicData uri="http://schemas.openxmlformats.org/presentationml/2006/ole">
            <mc:AlternateContent xmlns:mc="http://schemas.openxmlformats.org/markup-compatibility/2006">
              <mc:Choice xmlns:v="urn:schemas-microsoft-com:vml" Requires="v">
                <p:oleObj name="Equation" r:id="rId6" imgW="1739880" imgH="469800" progId="Equation.DSMT4">
                  <p:embed/>
                </p:oleObj>
              </mc:Choice>
              <mc:Fallback>
                <p:oleObj name="Equation" r:id="rId6" imgW="1739880" imgH="4698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7227" y="4880236"/>
                        <a:ext cx="173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1"/>
          <p:cNvGraphicFramePr>
            <a:graphicFrameLocks noChangeAspect="1"/>
          </p:cNvGraphicFramePr>
          <p:nvPr>
            <p:extLst>
              <p:ext uri="{D42A27DB-BD31-4B8C-83A1-F6EECF244321}">
                <p14:modId xmlns:p14="http://schemas.microsoft.com/office/powerpoint/2010/main" val="2676962504"/>
              </p:ext>
            </p:extLst>
          </p:nvPr>
        </p:nvGraphicFramePr>
        <p:xfrm>
          <a:off x="2923465" y="4932785"/>
          <a:ext cx="1384300" cy="330200"/>
        </p:xfrm>
        <a:graphic>
          <a:graphicData uri="http://schemas.openxmlformats.org/presentationml/2006/ole">
            <mc:AlternateContent xmlns:mc="http://schemas.openxmlformats.org/markup-compatibility/2006">
              <mc:Choice xmlns:v="urn:schemas-microsoft-com:vml" Requires="v">
                <p:oleObj name="Equation" r:id="rId8" imgW="1384200" imgH="330120" progId="Equation.DSMT4">
                  <p:embed/>
                </p:oleObj>
              </mc:Choice>
              <mc:Fallback>
                <p:oleObj name="Equation" r:id="rId8" imgW="1384200" imgH="33012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23465" y="4932785"/>
                        <a:ext cx="1384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2"/>
          <p:cNvGraphicFramePr>
            <a:graphicFrameLocks noChangeAspect="1"/>
          </p:cNvGraphicFramePr>
          <p:nvPr>
            <p:extLst>
              <p:ext uri="{D42A27DB-BD31-4B8C-83A1-F6EECF244321}">
                <p14:modId xmlns:p14="http://schemas.microsoft.com/office/powerpoint/2010/main" val="2477297556"/>
              </p:ext>
            </p:extLst>
          </p:nvPr>
        </p:nvGraphicFramePr>
        <p:xfrm>
          <a:off x="4352215" y="4920085"/>
          <a:ext cx="1308100" cy="330200"/>
        </p:xfrm>
        <a:graphic>
          <a:graphicData uri="http://schemas.openxmlformats.org/presentationml/2006/ole">
            <mc:AlternateContent xmlns:mc="http://schemas.openxmlformats.org/markup-compatibility/2006">
              <mc:Choice xmlns:v="urn:schemas-microsoft-com:vml" Requires="v">
                <p:oleObj name="Equation" r:id="rId10" imgW="1307880" imgH="330120" progId="Equation.DSMT4">
                  <p:embed/>
                </p:oleObj>
              </mc:Choice>
              <mc:Fallback>
                <p:oleObj name="Equation" r:id="rId10" imgW="1307880" imgH="33012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52215" y="4920085"/>
                        <a:ext cx="1308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7">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5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317">
                                            <p:txEl>
                                              <p:pRg st="7" end="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999</TotalTime>
  <Words>401</Words>
  <Application>Microsoft Office PowerPoint</Application>
  <PresentationFormat>On-screen Show (4:3)</PresentationFormat>
  <Paragraphs>54</Paragraphs>
  <Slides>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6" baseType="lpstr">
      <vt:lpstr>Arial</vt:lpstr>
      <vt:lpstr>Calibri</vt:lpstr>
      <vt:lpstr>Courier New</vt:lpstr>
      <vt:lpstr>Symbol</vt:lpstr>
      <vt:lpstr>Office Theme</vt:lpstr>
      <vt:lpstr>Equation</vt:lpstr>
      <vt:lpstr>MathType 6.0 Equation</vt:lpstr>
      <vt:lpstr>Section 3.3</vt:lpstr>
      <vt:lpstr>Procedure: Multiplying Decimal Numbers</vt:lpstr>
      <vt:lpstr>Example 1: Multiplying Decimal Numbers</vt:lpstr>
      <vt:lpstr>Example 2: Multiplying Decimal Numbers</vt:lpstr>
      <vt:lpstr>Example 3: Multiplying Decimal Numbers</vt:lpstr>
      <vt:lpstr>Completion Example 4: Multiplying Decimal Numbers</vt:lpstr>
      <vt:lpstr>Example 5: Application: Multiplying Decimal Numbers</vt:lpstr>
      <vt:lpstr>Procedure: Multiplying by Powers of 10  (10, 100, 1000, and so on)</vt:lpstr>
      <vt:lpstr>Example 6: Multiplying by Powers of 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133</cp:revision>
  <dcterms:created xsi:type="dcterms:W3CDTF">2013-04-26T14:43:13Z</dcterms:created>
  <dcterms:modified xsi:type="dcterms:W3CDTF">2023-05-26T16:27:36Z</dcterms:modified>
</cp:coreProperties>
</file>