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9" r:id="rId14"/>
    <p:sldId id="280" r:id="rId15"/>
    <p:sldId id="271" r:id="rId16"/>
    <p:sldId id="273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2D7D9F"/>
    <a:srgbClr val="FF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>
      <p:cViewPr varScale="1">
        <p:scale>
          <a:sx n="112" d="100"/>
          <a:sy n="112" d="100"/>
        </p:scale>
        <p:origin x="114" y="1146"/>
      </p:cViewPr>
      <p:guideLst>
        <p:guide orient="horz" pos="31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13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FE2AD-718E-4214-AC42-DE7FA4D6F69E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7462A-A43B-4C3D-BFD4-AE93E51357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97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699655" y="5948113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9.bin"/><Relationship Id="rId26" Type="http://schemas.openxmlformats.org/officeDocument/2006/relationships/oleObject" Target="../embeddings/oleObject43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33" Type="http://schemas.openxmlformats.org/officeDocument/2006/relationships/image" Target="../media/image47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29" Type="http://schemas.openxmlformats.org/officeDocument/2006/relationships/image" Target="../media/image4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42.bin"/><Relationship Id="rId32" Type="http://schemas.openxmlformats.org/officeDocument/2006/relationships/oleObject" Target="../embeddings/oleObject46.bin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44.bin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31" Type="http://schemas.openxmlformats.org/officeDocument/2006/relationships/image" Target="../media/image46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Relationship Id="rId27" Type="http://schemas.openxmlformats.org/officeDocument/2006/relationships/image" Target="../media/image44.wmf"/><Relationship Id="rId30" Type="http://schemas.openxmlformats.org/officeDocument/2006/relationships/oleObject" Target="../embeddings/oleObject45.bin"/><Relationship Id="rId8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" Type="http://schemas.openxmlformats.org/officeDocument/2006/relationships/image" Target="../media/image49.wmf"/><Relationship Id="rId21" Type="http://schemas.openxmlformats.org/officeDocument/2006/relationships/image" Target="../media/image5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6.wmf"/><Relationship Id="rId25" Type="http://schemas.openxmlformats.org/officeDocument/2006/relationships/image" Target="../media/image60.wmf"/><Relationship Id="rId2" Type="http://schemas.openxmlformats.org/officeDocument/2006/relationships/oleObject" Target="../embeddings/oleObject48.bin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3.wmf"/><Relationship Id="rId24" Type="http://schemas.openxmlformats.org/officeDocument/2006/relationships/oleObject" Target="../embeddings/oleObject59.bin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23" Type="http://schemas.openxmlformats.org/officeDocument/2006/relationships/image" Target="../media/image59.wmf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7.wmf"/><Relationship Id="rId31" Type="http://schemas.openxmlformats.org/officeDocument/2006/relationships/image" Target="../media/image63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61.wmf"/><Relationship Id="rId30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5.bin"/><Relationship Id="rId17" Type="http://schemas.openxmlformats.org/officeDocument/2006/relationships/image" Target="../media/image78.wmf"/><Relationship Id="rId2" Type="http://schemas.openxmlformats.org/officeDocument/2006/relationships/oleObject" Target="../embeddings/oleObject70.bin"/><Relationship Id="rId16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79.wmf"/><Relationship Id="rId21" Type="http://schemas.openxmlformats.org/officeDocument/2006/relationships/image" Target="../media/image88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6.wmf"/><Relationship Id="rId25" Type="http://schemas.openxmlformats.org/officeDocument/2006/relationships/image" Target="../media/image90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89.bin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23" Type="http://schemas.openxmlformats.org/officeDocument/2006/relationships/image" Target="../media/image89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87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4.bin"/><Relationship Id="rId22" Type="http://schemas.openxmlformats.org/officeDocument/2006/relationships/oleObject" Target="../embeddings/oleObject8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3.bin"/><Relationship Id="rId26" Type="http://schemas.openxmlformats.org/officeDocument/2006/relationships/oleObject" Target="../embeddings/oleObject17.bin"/><Relationship Id="rId3" Type="http://schemas.openxmlformats.org/officeDocument/2006/relationships/image" Target="../media/image6.wmf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25" Type="http://schemas.openxmlformats.org/officeDocument/2006/relationships/image" Target="../media/image17.wmf"/><Relationship Id="rId2" Type="http://schemas.openxmlformats.org/officeDocument/2006/relationships/oleObject" Target="../embeddings/oleObject5.bin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29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6.bin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18.bin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4.wmf"/><Relationship Id="rId31" Type="http://schemas.openxmlformats.org/officeDocument/2006/relationships/image" Target="../media/image20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8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Division with Decimal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175094"/>
              </p:ext>
            </p:extLst>
          </p:nvPr>
        </p:nvGraphicFramePr>
        <p:xfrm>
          <a:off x="2216150" y="1490663"/>
          <a:ext cx="1917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1015920" progId="Equation.DSMT4">
                  <p:embed/>
                </p:oleObj>
              </mc:Choice>
              <mc:Fallback>
                <p:oleObj name="Equation" r:id="rId2" imgW="1917360" imgH="101592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1490663"/>
                        <a:ext cx="19177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Dividing Decimal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213171"/>
              </p:ext>
            </p:extLst>
          </p:nvPr>
        </p:nvGraphicFramePr>
        <p:xfrm>
          <a:off x="3633654" y="5105400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380880" progId="Equation.DSMT4">
                  <p:embed/>
                </p:oleObj>
              </mc:Choice>
              <mc:Fallback>
                <p:oleObj name="Equation" r:id="rId4" imgW="393480" imgH="3808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654" y="5105400"/>
                        <a:ext cx="39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rc 6"/>
          <p:cNvSpPr/>
          <p:nvPr/>
        </p:nvSpPr>
        <p:spPr>
          <a:xfrm rot="4159902" flipV="1">
            <a:off x="2347009" y="2169193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4159902" flipV="1">
            <a:off x="3276997" y="2200209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 flipH="1">
            <a:off x="4411233" y="2194559"/>
            <a:ext cx="698650" cy="8666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415715" y="1056337"/>
            <a:ext cx="182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378226" y="1352111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“</a:t>
            </a:r>
            <a:r>
              <a:rPr lang="en-US" sz="2000" b="1" dirty="0">
                <a:solidFill>
                  <a:srgbClr val="008080"/>
                </a:solidFill>
              </a:rPr>
              <a:t>approximately equals”</a:t>
            </a:r>
          </a:p>
          <a:p>
            <a:r>
              <a:rPr lang="en-US" sz="2000" dirty="0">
                <a:solidFill>
                  <a:srgbClr val="008080"/>
                </a:solidFill>
              </a:rPr>
              <a:t>Round to the nearest tenth.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5362388" y="2023947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C00000"/>
                </a:solidFill>
              </a:rPr>
              <a:t>0</a:t>
            </a:r>
            <a:r>
              <a:rPr lang="en-US" sz="2000" dirty="0">
                <a:solidFill>
                  <a:srgbClr val="008080"/>
                </a:solidFill>
              </a:rPr>
              <a:t>s as needed.</a:t>
            </a:r>
            <a:endParaRPr lang="en-US" sz="20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3981093" y="1243472"/>
            <a:ext cx="457200" cy="285750"/>
            <a:chOff x="4267200" y="1352550"/>
            <a:chExt cx="685800" cy="381000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>
              <a:off x="4077494" y="1542256"/>
              <a:ext cx="3810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0800000">
              <a:off x="4267200" y="1371600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 rot="10800000" flipH="1" flipV="1">
            <a:off x="4257144" y="1477962"/>
            <a:ext cx="1148287" cy="202819"/>
            <a:chOff x="4267200" y="1352550"/>
            <a:chExt cx="685800" cy="381000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>
              <a:off x="4077494" y="1542256"/>
              <a:ext cx="3810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>
              <a:off x="4267200" y="1371600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095512"/>
              </p:ext>
            </p:extLst>
          </p:nvPr>
        </p:nvGraphicFramePr>
        <p:xfrm>
          <a:off x="1385346" y="5543133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7000" imgH="292100" progId="Equation.DSMT4">
                  <p:embed/>
                </p:oleObj>
              </mc:Choice>
              <mc:Fallback>
                <p:oleObj name="Equation" r:id="rId6" imgW="1397000" imgH="2921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346" y="5543133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3756661" y="5467448"/>
            <a:ext cx="32285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the nearest tenth</a:t>
            </a:r>
            <a:endParaRPr lang="en-US" sz="20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900981"/>
              </p:ext>
            </p:extLst>
          </p:nvPr>
        </p:nvGraphicFramePr>
        <p:xfrm>
          <a:off x="2703513" y="2355850"/>
          <a:ext cx="60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495000" progId="Equation.DSMT4">
                  <p:embed/>
                </p:oleObj>
              </mc:Choice>
              <mc:Fallback>
                <p:oleObj name="Equation" r:id="rId8" imgW="609480" imgH="4950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2355850"/>
                        <a:ext cx="609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273481"/>
              </p:ext>
            </p:extLst>
          </p:nvPr>
        </p:nvGraphicFramePr>
        <p:xfrm>
          <a:off x="2900363" y="2836818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380880" progId="Equation.DSMT4">
                  <p:embed/>
                </p:oleObj>
              </mc:Choice>
              <mc:Fallback>
                <p:oleObj name="Equation" r:id="rId10" imgW="647640" imgH="3808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836818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227310"/>
              </p:ext>
            </p:extLst>
          </p:nvPr>
        </p:nvGraphicFramePr>
        <p:xfrm>
          <a:off x="2695575" y="3126559"/>
          <a:ext cx="87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495000" progId="Equation.DSMT4">
                  <p:embed/>
                </p:oleObj>
              </mc:Choice>
              <mc:Fallback>
                <p:oleObj name="Equation" r:id="rId12" imgW="876240" imgH="4950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3126559"/>
                        <a:ext cx="87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658801"/>
              </p:ext>
            </p:extLst>
          </p:nvPr>
        </p:nvGraphicFramePr>
        <p:xfrm>
          <a:off x="3090818" y="360518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600" imgH="292100" progId="Equation.DSMT4">
                  <p:embed/>
                </p:oleObj>
              </mc:Choice>
              <mc:Fallback>
                <p:oleObj name="Equation" r:id="rId14" imgW="736600" imgH="2921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18" y="360518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982638"/>
              </p:ext>
            </p:extLst>
          </p:nvPr>
        </p:nvGraphicFramePr>
        <p:xfrm>
          <a:off x="2946894" y="3911600"/>
          <a:ext cx="889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406080" progId="Equation.DSMT4">
                  <p:embed/>
                </p:oleObj>
              </mc:Choice>
              <mc:Fallback>
                <p:oleObj name="Equation" r:id="rId16" imgW="888840" imgH="406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894" y="3911600"/>
                        <a:ext cx="889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638819"/>
              </p:ext>
            </p:extLst>
          </p:nvPr>
        </p:nvGraphicFramePr>
        <p:xfrm>
          <a:off x="3347177" y="4306888"/>
          <a:ext cx="67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2840" imgH="380880" progId="Equation.DSMT4">
                  <p:embed/>
                </p:oleObj>
              </mc:Choice>
              <mc:Fallback>
                <p:oleObj name="Equation" r:id="rId18" imgW="672840" imgH="3808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177" y="4306888"/>
                        <a:ext cx="67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014135"/>
              </p:ext>
            </p:extLst>
          </p:nvPr>
        </p:nvGraphicFramePr>
        <p:xfrm>
          <a:off x="3128918" y="4616450"/>
          <a:ext cx="88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88840" imgH="495000" progId="Equation.DSMT4">
                  <p:embed/>
                </p:oleObj>
              </mc:Choice>
              <mc:Fallback>
                <p:oleObj name="Equation" r:id="rId20" imgW="888840" imgH="4950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18" y="4616450"/>
                        <a:ext cx="889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482879"/>
              </p:ext>
            </p:extLst>
          </p:nvPr>
        </p:nvGraphicFramePr>
        <p:xfrm>
          <a:off x="3127375" y="164626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500" imgH="279400" progId="Equation.DSMT4">
                  <p:embed/>
                </p:oleObj>
              </mc:Choice>
              <mc:Fallback>
                <p:oleObj name="Equation" r:id="rId22" imgW="190500" imgH="2794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5" y="164626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179387"/>
              </p:ext>
            </p:extLst>
          </p:nvPr>
        </p:nvGraphicFramePr>
        <p:xfrm>
          <a:off x="3379431" y="164776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12" imgH="291973" progId="Equation.DSMT4">
                  <p:embed/>
                </p:oleObj>
              </mc:Choice>
              <mc:Fallback>
                <p:oleObj name="Equation" r:id="rId24" imgW="203112" imgH="29197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431" y="164776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3657600" y="16383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417" imgH="291973" progId="Equation.DSMT4">
                  <p:embed/>
                </p:oleObj>
              </mc:Choice>
              <mc:Fallback>
                <p:oleObj name="Equation" r:id="rId26" imgW="190417" imgH="291973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383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84302"/>
              </p:ext>
            </p:extLst>
          </p:nvPr>
        </p:nvGraphicFramePr>
        <p:xfrm>
          <a:off x="4133850" y="16383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14400" imgH="292100" progId="Equation.DSMT4">
                  <p:embed/>
                </p:oleObj>
              </mc:Choice>
              <mc:Fallback>
                <p:oleObj name="Equation" r:id="rId28" imgW="914400" imgH="2921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16383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663123"/>
              </p:ext>
            </p:extLst>
          </p:nvPr>
        </p:nvGraphicFramePr>
        <p:xfrm>
          <a:off x="3860800" y="1642291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112" imgH="279279" progId="Equation.DSMT4">
                  <p:embed/>
                </p:oleObj>
              </mc:Choice>
              <mc:Fallback>
                <p:oleObj name="Equation" r:id="rId30" imgW="203112" imgH="279279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1642291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212942"/>
              </p:ext>
            </p:extLst>
          </p:nvPr>
        </p:nvGraphicFramePr>
        <p:xfrm>
          <a:off x="2747963" y="5532438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90360" imgH="291960" progId="Equation.DSMT4">
                  <p:embed/>
                </p:oleObj>
              </mc:Choice>
              <mc:Fallback>
                <p:oleObj name="Equation" r:id="rId32" imgW="990360" imgH="29196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5532438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457200" y="5411991"/>
            <a:ext cx="9685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6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/>
            <a:r>
              <a:rPr lang="en-US" dirty="0">
                <a:solidFill>
                  <a:schemeClr val="tx1"/>
                </a:solidFill>
              </a:rPr>
              <a:t>Divide (to the nearest hundredth). </a:t>
            </a:r>
            <a:endParaRPr lang="en-US" b="1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Divide until the quotient has been calculated to the thousandths place (one place to the right of the hundredths place), then round to the nearest hundredth.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960160"/>
              </p:ext>
            </p:extLst>
          </p:nvPr>
        </p:nvGraphicFramePr>
        <p:xfrm>
          <a:off x="5638800" y="1401078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310" imgH="291973" progId="Equation.DSMT4">
                  <p:embed/>
                </p:oleObj>
              </mc:Choice>
              <mc:Fallback>
                <p:oleObj name="Equation" r:id="rId2" imgW="1358310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401078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Decimal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735739"/>
              </p:ext>
            </p:extLst>
          </p:nvPr>
        </p:nvGraphicFramePr>
        <p:xfrm>
          <a:off x="2451100" y="1638300"/>
          <a:ext cx="194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571320" progId="Equation.DSMT4">
                  <p:embed/>
                </p:oleObj>
              </mc:Choice>
              <mc:Fallback>
                <p:oleObj name="Equation" r:id="rId2" imgW="1942920" imgH="57132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1638300"/>
                        <a:ext cx="1943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c 8"/>
          <p:cNvSpPr/>
          <p:nvPr/>
        </p:nvSpPr>
        <p:spPr>
          <a:xfrm rot="4159902" flipV="1">
            <a:off x="2672324" y="1895171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rot="4159902" flipV="1">
            <a:off x="3358967" y="1926187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679751"/>
              </p:ext>
            </p:extLst>
          </p:nvPr>
        </p:nvGraphicFramePr>
        <p:xfrm>
          <a:off x="4030618" y="4432300"/>
          <a:ext cx="48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391" imgH="279279" progId="Equation.DSMT4">
                  <p:embed/>
                </p:oleObj>
              </mc:Choice>
              <mc:Fallback>
                <p:oleObj name="Equation" r:id="rId4" imgW="482391" imgH="279279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18" y="4432300"/>
                        <a:ext cx="482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402230"/>
              </p:ext>
            </p:extLst>
          </p:nvPr>
        </p:nvGraphicFramePr>
        <p:xfrm>
          <a:off x="1422822" y="5004606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300" imgH="292100" progId="Equation.DSMT4">
                  <p:embed/>
                </p:oleObj>
              </mc:Choice>
              <mc:Fallback>
                <p:oleObj name="Equation" r:id="rId6" imgW="1384300" imgH="2921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822" y="5004606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32313" y="4944812"/>
            <a:ext cx="3921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the nearest hundredth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359400" y="1030357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“</a:t>
            </a:r>
            <a:r>
              <a:rPr lang="en-US" sz="2000" b="1" dirty="0">
                <a:solidFill>
                  <a:srgbClr val="008080"/>
                </a:solidFill>
              </a:rPr>
              <a:t>approximately equals”</a:t>
            </a:r>
          </a:p>
          <a:p>
            <a:r>
              <a:rPr lang="en-US" sz="2000" dirty="0">
                <a:solidFill>
                  <a:srgbClr val="008080"/>
                </a:solidFill>
              </a:rPr>
              <a:t>Round to the nearest hundredth.</a:t>
            </a:r>
            <a:endParaRPr lang="en-US" sz="2000" dirty="0"/>
          </a:p>
        </p:txBody>
      </p:sp>
      <p:grpSp>
        <p:nvGrpSpPr>
          <p:cNvPr id="14" name="Group 13"/>
          <p:cNvGrpSpPr/>
          <p:nvPr/>
        </p:nvGrpSpPr>
        <p:grpSpPr>
          <a:xfrm rot="10800000" flipH="1" flipV="1">
            <a:off x="4537999" y="1183341"/>
            <a:ext cx="821401" cy="200960"/>
            <a:chOff x="4267200" y="1352550"/>
            <a:chExt cx="685800" cy="381000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>
              <a:off x="4077494" y="1542256"/>
              <a:ext cx="3810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10800000">
              <a:off x="4267200" y="1371600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4713503" y="1957149"/>
            <a:ext cx="568502" cy="743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361493" y="1758935"/>
            <a:ext cx="304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C00000"/>
                </a:solidFill>
              </a:rPr>
              <a:t>0</a:t>
            </a:r>
            <a:r>
              <a:rPr lang="en-US" sz="2000" dirty="0">
                <a:solidFill>
                  <a:srgbClr val="008080"/>
                </a:solidFill>
              </a:rPr>
              <a:t>s as needed.</a:t>
            </a:r>
            <a:endParaRPr lang="en-US" sz="2000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946633" y="23114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406080" progId="Equation.DSMT4">
                  <p:embed/>
                </p:oleObj>
              </mc:Choice>
              <mc:Fallback>
                <p:oleObj name="Equation" r:id="rId8" imgW="990360" imgH="406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633" y="2311400"/>
                        <a:ext cx="99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460750" y="2813050"/>
          <a:ext cx="76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669" imgH="291973" progId="Equation.DSMT4">
                  <p:embed/>
                </p:oleObj>
              </mc:Choice>
              <mc:Fallback>
                <p:oleObj name="Equation" r:id="rId10" imgW="761669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2813050"/>
                        <a:ext cx="76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904266"/>
              </p:ext>
            </p:extLst>
          </p:nvPr>
        </p:nvGraphicFramePr>
        <p:xfrm>
          <a:off x="3242404" y="31623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360" imgH="406080" progId="Equation.DSMT4">
                  <p:embed/>
                </p:oleObj>
              </mc:Choice>
              <mc:Fallback>
                <p:oleObj name="Equation" r:id="rId12" imgW="990360" imgH="406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404" y="3162300"/>
                        <a:ext cx="99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234371"/>
              </p:ext>
            </p:extLst>
          </p:nvPr>
        </p:nvGraphicFramePr>
        <p:xfrm>
          <a:off x="3751218" y="366395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4" imgH="291973" progId="Equation.DSMT4">
                  <p:embed/>
                </p:oleObj>
              </mc:Choice>
              <mc:Fallback>
                <p:oleObj name="Equation" r:id="rId14" imgW="774364" imgH="29197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18" y="366395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138014"/>
              </p:ext>
            </p:extLst>
          </p:nvPr>
        </p:nvGraphicFramePr>
        <p:xfrm>
          <a:off x="3531007" y="40005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406080" progId="Equation.DSMT4">
                  <p:embed/>
                </p:oleObj>
              </mc:Choice>
              <mc:Fallback>
                <p:oleObj name="Equation" r:id="rId16" imgW="990360" imgH="406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07" y="4000500"/>
                        <a:ext cx="99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467100" y="1384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713" imgH="291847" progId="Equation.DSMT4">
                  <p:embed/>
                </p:oleObj>
              </mc:Choice>
              <mc:Fallback>
                <p:oleObj name="Equation" r:id="rId18" imgW="215713" imgH="2918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384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3994150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806" imgH="279279" progId="Equation.DSMT4">
                  <p:embed/>
                </p:oleObj>
              </mc:Choice>
              <mc:Fallback>
                <p:oleObj name="Equation" r:id="rId20" imgW="215806" imgH="279279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4200525" y="1384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12" imgH="291973" progId="Equation.DSMT4">
                  <p:embed/>
                </p:oleObj>
              </mc:Choice>
              <mc:Fallback>
                <p:oleObj name="Equation" r:id="rId22" imgW="203112" imgH="291973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1384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4419600" y="13716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14400" imgH="292100" progId="Equation.DSMT4">
                  <p:embed/>
                </p:oleObj>
              </mc:Choice>
              <mc:Fallback>
                <p:oleObj name="Equation" r:id="rId24" imgW="914400" imgH="2921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3716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365755"/>
              </p:ext>
            </p:extLst>
          </p:nvPr>
        </p:nvGraphicFramePr>
        <p:xfrm>
          <a:off x="2749550" y="5005388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02960" imgH="291960" progId="Equation.DSMT4">
                  <p:embed/>
                </p:oleObj>
              </mc:Choice>
              <mc:Fallback>
                <p:oleObj name="Equation" r:id="rId26" imgW="1002960" imgH="2919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5005388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3663950" y="15494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512" imgH="101512" progId="Equation.DSMT4">
                  <p:embed/>
                </p:oleObj>
              </mc:Choice>
              <mc:Fallback>
                <p:oleObj name="Equation" r:id="rId28" imgW="101512" imgH="1015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15494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Object 16"/>
          <p:cNvGraphicFramePr>
            <a:graphicFrameLocks noChangeAspect="1"/>
          </p:cNvGraphicFramePr>
          <p:nvPr/>
        </p:nvGraphicFramePr>
        <p:xfrm>
          <a:off x="3797300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806" imgH="279279" progId="Equation.DSMT4">
                  <p:embed/>
                </p:oleObj>
              </mc:Choice>
              <mc:Fallback>
                <p:oleObj name="Equation" r:id="rId30" imgW="215806" imgH="27927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457200" y="4868411"/>
            <a:ext cx="9685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8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Calculating Average Amount per Unit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gas tank of a car holds </a:t>
            </a:r>
            <a:r>
              <a:rPr lang="en-US" dirty="0">
                <a:solidFill>
                  <a:srgbClr val="0000FF"/>
                </a:solidFill>
              </a:rPr>
              <a:t>18.5 gallons </a:t>
            </a:r>
            <a:r>
              <a:rPr lang="en-US" dirty="0"/>
              <a:t>of gasoline. Determine how many miles per gallon the car averages if it will go </a:t>
            </a:r>
            <a:r>
              <a:rPr lang="en-US" dirty="0">
                <a:solidFill>
                  <a:srgbClr val="0000FF"/>
                </a:solidFill>
              </a:rPr>
              <a:t>518 miles </a:t>
            </a:r>
            <a:r>
              <a:rPr lang="en-US" dirty="0"/>
              <a:t>on one tank of gas.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Divide to find the average </a:t>
            </a:r>
          </a:p>
          <a:p>
            <a:r>
              <a:rPr lang="en-US" dirty="0"/>
              <a:t>number of miles per gallon.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051916"/>
              </p:ext>
            </p:extLst>
          </p:nvPr>
        </p:nvGraphicFramePr>
        <p:xfrm>
          <a:off x="5194300" y="3117850"/>
          <a:ext cx="2120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583920" progId="Equation.DSMT4">
                  <p:embed/>
                </p:oleObj>
              </mc:Choice>
              <mc:Fallback>
                <p:oleObj name="Equation" r:id="rId2" imgW="2120760" imgH="5839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3117850"/>
                        <a:ext cx="21209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01618"/>
              </p:ext>
            </p:extLst>
          </p:nvPr>
        </p:nvGraphicFramePr>
        <p:xfrm>
          <a:off x="7270750" y="287401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304560" progId="Equation.DSMT4">
                  <p:embed/>
                </p:oleObj>
              </mc:Choice>
              <mc:Fallback>
                <p:oleObj name="Equation" r:id="rId4" imgW="16761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2874010"/>
                        <a:ext cx="1676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988704"/>
              </p:ext>
            </p:extLst>
          </p:nvPr>
        </p:nvGraphicFramePr>
        <p:xfrm>
          <a:off x="6589684" y="2837147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91960" progId="Equation.DSMT4">
                  <p:embed/>
                </p:oleObj>
              </mc:Choice>
              <mc:Fallback>
                <p:oleObj name="Equation" r:id="rId6" imgW="6858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684" y="2837147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852050"/>
              </p:ext>
            </p:extLst>
          </p:nvPr>
        </p:nvGraphicFramePr>
        <p:xfrm>
          <a:off x="6927850" y="5091112"/>
          <a:ext cx="22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501" imgH="317362" progId="Equation.DSMT4">
                  <p:embed/>
                </p:oleObj>
              </mc:Choice>
              <mc:Fallback>
                <p:oleObj name="Equation" r:id="rId8" imgW="228501" imgH="3173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850" y="5091112"/>
                        <a:ext cx="228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793725"/>
              </p:ext>
            </p:extLst>
          </p:nvPr>
        </p:nvGraphicFramePr>
        <p:xfrm>
          <a:off x="5791200" y="4500563"/>
          <a:ext cx="1365249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419040" progId="Equation.DSMT4">
                  <p:embed/>
                </p:oleObj>
              </mc:Choice>
              <mc:Fallback>
                <p:oleObj name="Equation" r:id="rId10" imgW="1180800" imgH="4190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500563"/>
                        <a:ext cx="1365249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32014"/>
              </p:ext>
            </p:extLst>
          </p:nvPr>
        </p:nvGraphicFramePr>
        <p:xfrm>
          <a:off x="5974257" y="4011986"/>
          <a:ext cx="1155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600" imgH="317160" progId="Equation.DSMT4">
                  <p:embed/>
                </p:oleObj>
              </mc:Choice>
              <mc:Fallback>
                <p:oleObj name="Equation" r:id="rId12" imgW="1155600" imgH="3171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4257" y="4011986"/>
                        <a:ext cx="1155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645169"/>
              </p:ext>
            </p:extLst>
          </p:nvPr>
        </p:nvGraphicFramePr>
        <p:xfrm>
          <a:off x="5897563" y="3581400"/>
          <a:ext cx="812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12520" imgH="419040" progId="Equation.DSMT4">
                  <p:embed/>
                </p:oleObj>
              </mc:Choice>
              <mc:Fallback>
                <p:oleObj name="Equation" r:id="rId14" imgW="812520" imgH="4190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563" y="3581400"/>
                        <a:ext cx="812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5539669"/>
            <a:ext cx="561346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/>
              <a:t>The car averages </a:t>
            </a:r>
            <a:r>
              <a:rPr lang="en-US" sz="2800" dirty="0">
                <a:solidFill>
                  <a:srgbClr val="FF0008"/>
                </a:solidFill>
              </a:rPr>
              <a:t>28 miles per gallon</a:t>
            </a:r>
            <a:r>
              <a:rPr lang="en-US" sz="2800" dirty="0"/>
              <a:t>. 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393AAA78-4C46-CB6D-88AF-6CAC7F0F5807}"/>
              </a:ext>
            </a:extLst>
          </p:cNvPr>
          <p:cNvSpPr/>
          <p:nvPr/>
        </p:nvSpPr>
        <p:spPr>
          <a:xfrm rot="4159902" flipV="1">
            <a:off x="5501586" y="3476546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B8478B1F-2D61-0913-A044-C011BFF0CA15}"/>
              </a:ext>
            </a:extLst>
          </p:cNvPr>
          <p:cNvSpPr/>
          <p:nvPr/>
        </p:nvSpPr>
        <p:spPr>
          <a:xfrm rot="4159902" flipV="1">
            <a:off x="6877739" y="3467208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Total Distance Traveled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you ride your bicycle at an average speed of </a:t>
            </a:r>
            <a:r>
              <a:rPr lang="en-US" i="0" dirty="0">
                <a:solidFill>
                  <a:srgbClr val="0000FF"/>
                </a:solidFill>
              </a:rPr>
              <a:t>15.2</a:t>
            </a:r>
            <a:r>
              <a:rPr lang="en-US" i="0" dirty="0">
                <a:solidFill>
                  <a:schemeClr val="tx1"/>
                </a:solidFill>
              </a:rPr>
              <a:t> </a:t>
            </a:r>
            <a:r>
              <a:rPr lang="en-US" i="0" dirty="0">
                <a:solidFill>
                  <a:srgbClr val="0000FF"/>
                </a:solidFill>
              </a:rPr>
              <a:t>miles per hour</a:t>
            </a:r>
            <a:r>
              <a:rPr lang="en-US" i="0" dirty="0">
                <a:solidFill>
                  <a:schemeClr val="tx1"/>
                </a:solidFill>
              </a:rPr>
              <a:t>, how far will you ride in </a:t>
            </a:r>
            <a:r>
              <a:rPr lang="en-US" i="0" dirty="0">
                <a:solidFill>
                  <a:srgbClr val="0000FF"/>
                </a:solidFill>
              </a:rPr>
              <a:t>3.5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hours</a:t>
            </a:r>
            <a:r>
              <a:rPr lang="en-US" i="0" dirty="0">
                <a:solidFill>
                  <a:schemeClr val="tx1"/>
                </a:solidFill>
              </a:rPr>
              <a:t>?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average speed by the number of hours.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54965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will ride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53.2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hours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35400" y="507365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7836" imgH="291973" progId="Equation.DSMT4">
                  <p:embed/>
                </p:oleObj>
              </mc:Choice>
              <mc:Fallback>
                <p:oleObj name="Equation" r:id="rId2" imgW="837836" imgH="29197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07365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38600" y="33210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291973" progId="Equation.DSMT4">
                  <p:embed/>
                </p:oleObj>
              </mc:Choice>
              <mc:Fallback>
                <p:oleObj name="Equation" r:id="rId4" imgW="634725" imgH="291973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3210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657600" y="3702050"/>
          <a:ext cx="1016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559" imgH="406224" progId="Equation.DSMT4">
                  <p:embed/>
                </p:oleObj>
              </mc:Choice>
              <mc:Fallback>
                <p:oleObj name="Equation" r:id="rId6" imgW="1015559" imgH="406224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02050"/>
                        <a:ext cx="1016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4025900" y="419735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700" imgH="292100" progId="Equation.DSMT4">
                  <p:embed/>
                </p:oleObj>
              </mc:Choice>
              <mc:Fallback>
                <p:oleObj name="Equation" r:id="rId8" imgW="6477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419735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858528" y="4572000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406080" progId="Equation.DSMT4">
                  <p:embed/>
                </p:oleObj>
              </mc:Choice>
              <mc:Fallback>
                <p:oleObj name="Equation" r:id="rId10" imgW="82548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528" y="4572000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297252"/>
              </p:ext>
            </p:extLst>
          </p:nvPr>
        </p:nvGraphicFramePr>
        <p:xfrm>
          <a:off x="5022850" y="3340827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36480" imgH="304560" progId="Equation.DSMT4">
                  <p:embed/>
                </p:oleObj>
              </mc:Choice>
              <mc:Fallback>
                <p:oleObj name="Equation" r:id="rId12" imgW="1536480" imgH="3045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3340827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016500" y="3803650"/>
          <a:ext cx="647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228600" progId="Equation.DSMT4">
                  <p:embed/>
                </p:oleObj>
              </mc:Choice>
              <mc:Fallback>
                <p:oleObj name="Equation" r:id="rId14" imgW="647640" imgH="2286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3803650"/>
                        <a:ext cx="647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120402"/>
              </p:ext>
            </p:extLst>
          </p:nvPr>
        </p:nvGraphicFramePr>
        <p:xfrm>
          <a:off x="5016500" y="5092700"/>
          <a:ext cx="59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241200" progId="Equation.DSMT4">
                  <p:embed/>
                </p:oleObj>
              </mc:Choice>
              <mc:Fallback>
                <p:oleObj name="Equation" r:id="rId16" imgW="596880" imgH="241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092700"/>
                        <a:ext cx="59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Dividing a Decimal Number by a Power of 10 (10, 100, 1000, and so on)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395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Count the number of 0s in the power of 10.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Move the decimal point to the left the same number of places as the number of 0s found in Step 1. 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Division by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10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moves the decimal point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one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place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to the left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Division by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100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moves the decimal point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two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places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to the left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Division by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1000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moves the decimal point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three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places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to the left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And so on. </a:t>
            </a:r>
            <a:endParaRPr lang="en-US" sz="25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Dividing by Powers of 10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304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following quotients illustrate dividing by powers of 10.</a:t>
            </a:r>
            <a:r>
              <a:rPr lang="en-US" sz="2800" dirty="0"/>
              <a:t> </a:t>
            </a:r>
          </a:p>
          <a:p>
            <a:pPr marL="461963" indent="-461963">
              <a:lnSpc>
                <a:spcPct val="150000"/>
              </a:lnSpc>
              <a:buFont typeface="Courier New" pitchFamily="49" charset="0"/>
              <a:buNone/>
            </a:pPr>
            <a:r>
              <a:rPr lang="en-US" sz="2800" dirty="0"/>
              <a:t>a.	</a:t>
            </a:r>
          </a:p>
          <a:p>
            <a:pPr marL="461963" indent="-461963">
              <a:lnSpc>
                <a:spcPct val="250000"/>
              </a:lnSpc>
              <a:buFont typeface="Courier New" pitchFamily="49" charset="0"/>
              <a:buNone/>
            </a:pPr>
            <a:r>
              <a:rPr lang="en-US" sz="2800" dirty="0"/>
              <a:t>b.	</a:t>
            </a:r>
          </a:p>
          <a:p>
            <a:pPr marL="461963" indent="-461963">
              <a:lnSpc>
                <a:spcPct val="250000"/>
              </a:lnSpc>
              <a:buFont typeface="Courier New" pitchFamily="49" charset="0"/>
              <a:buNone/>
            </a:pPr>
            <a:r>
              <a:rPr lang="en-US" sz="2800" dirty="0"/>
              <a:t>c.		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554435"/>
              </p:ext>
            </p:extLst>
          </p:nvPr>
        </p:nvGraphicFramePr>
        <p:xfrm>
          <a:off x="973822" y="3534358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291960" progId="Equation.DSMT4">
                  <p:embed/>
                </p:oleObj>
              </mc:Choice>
              <mc:Fallback>
                <p:oleObj name="Equation" r:id="rId2" imgW="1218960" imgH="291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3534358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392983"/>
              </p:ext>
            </p:extLst>
          </p:nvPr>
        </p:nvGraphicFramePr>
        <p:xfrm>
          <a:off x="990600" y="4685893"/>
          <a:ext cx="18430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291960" progId="Equation.DSMT4">
                  <p:embed/>
                </p:oleObj>
              </mc:Choice>
              <mc:Fallback>
                <p:oleObj name="Equation" r:id="rId4" imgW="1841400" imgH="2919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85893"/>
                        <a:ext cx="184308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14600" y="2251745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900" imgH="838200" progId="Equation.DSMT4">
                  <p:embed/>
                </p:oleObj>
              </mc:Choice>
              <mc:Fallback>
                <p:oleObj name="Equation" r:id="rId6" imgW="9779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51745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545441"/>
              </p:ext>
            </p:extLst>
          </p:nvPr>
        </p:nvGraphicFramePr>
        <p:xfrm>
          <a:off x="952500" y="2492958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291960" progId="Equation.DSMT4">
                  <p:embed/>
                </p:oleObj>
              </mc:Choice>
              <mc:Fallback>
                <p:oleObj name="Equation" r:id="rId8" imgW="1485720" imgH="29196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92958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505200" y="252479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449" imgH="291973" progId="Equation.DSMT4">
                  <p:embed/>
                </p:oleObj>
              </mc:Choice>
              <mc:Fallback>
                <p:oleObj name="Equation" r:id="rId10" imgW="1269449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2479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383795"/>
              </p:ext>
            </p:extLst>
          </p:nvPr>
        </p:nvGraphicFramePr>
        <p:xfrm>
          <a:off x="4619289" y="2880547"/>
          <a:ext cx="444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4920" imgH="304560" progId="Equation.DSMT4">
                  <p:embed/>
                </p:oleObj>
              </mc:Choice>
              <mc:Fallback>
                <p:oleObj name="Equation" r:id="rId12" imgW="4444920" imgH="3045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289" y="2880547"/>
                        <a:ext cx="444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251745" y="32766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89000" imgH="838200" progId="Equation.DSMT4">
                  <p:embed/>
                </p:oleObj>
              </mc:Choice>
              <mc:Fallback>
                <p:oleObj name="Equation" r:id="rId14" imgW="889000" imgH="8382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32766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182923" y="353875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292100" progId="Equation.DSMT4">
                  <p:embed/>
                </p:oleObj>
              </mc:Choice>
              <mc:Fallback>
                <p:oleObj name="Equation" r:id="rId16" imgW="914400" imgH="2921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23" y="353875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089400" y="468947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291960" progId="Equation.DSMT4">
                  <p:embed/>
                </p:oleObj>
              </mc:Choice>
              <mc:Fallback>
                <p:oleObj name="Equation" r:id="rId18" imgW="162540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468947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/>
        </p:nvGraphicFramePr>
        <p:xfrm>
          <a:off x="2882900" y="4411211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55600" imgH="838080" progId="Equation.DSMT4">
                  <p:embed/>
                </p:oleObj>
              </mc:Choice>
              <mc:Fallback>
                <p:oleObj name="Equation" r:id="rId20" imgW="11556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4411211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695803DA-1348-FD9F-53DE-DE46983C5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94518"/>
              </p:ext>
            </p:extLst>
          </p:nvPr>
        </p:nvGraphicFramePr>
        <p:xfrm>
          <a:off x="4676775" y="3533775"/>
          <a:ext cx="4330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30440" imgH="304560" progId="Equation.DSMT4">
                  <p:embed/>
                </p:oleObj>
              </mc:Choice>
              <mc:Fallback>
                <p:oleObj name="Equation" r:id="rId22" imgW="4330440" imgH="304560" progId="Equation.DSMT4">
                  <p:embed/>
                  <p:pic>
                    <p:nvPicPr>
                      <p:cNvPr id="71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775" y="3533775"/>
                        <a:ext cx="4330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>
            <a:extLst>
              <a:ext uri="{FF2B5EF4-FFF2-40B4-BE49-F238E27FC236}">
                <a16:creationId xmlns:a16="http://schemas.microsoft.com/office/drawing/2014/main" id="{A080B1ED-734C-864F-6DC9-9DD9811E36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287076"/>
              </p:ext>
            </p:extLst>
          </p:nvPr>
        </p:nvGraphicFramePr>
        <p:xfrm>
          <a:off x="4576258" y="5009808"/>
          <a:ext cx="444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444920" imgH="304560" progId="Equation.DSMT4">
                  <p:embed/>
                </p:oleObj>
              </mc:Choice>
              <mc:Fallback>
                <p:oleObj name="Equation" r:id="rId24" imgW="4444920" imgH="30456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695803DA-1348-FD9F-53DE-DE46983C5D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258" y="5009808"/>
                        <a:ext cx="444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Dividing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Move the decimal point in the divisor to the right so that the divisor is a whole number. 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Move the decimal point in the dividend the same 	number of places to the right. 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Place the decimal point in the quotient directly 	above the new decimal point in the dividend. 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Divide just as with whole numbers. (0s may be 	added as needed to the dividend.)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moving the decimal point, you are multiplying both the divisor and dividend by the same power of 10. 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Be sure to place the decimal point in the quotient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before actually dividing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must be a digit in the quotient above every digit to the right of the decimal point in the dividend.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375166"/>
              </p:ext>
            </p:extLst>
          </p:nvPr>
        </p:nvGraphicFramePr>
        <p:xfrm>
          <a:off x="3308350" y="4875213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838080" progId="Equation.DSMT4">
                  <p:embed/>
                </p:oleObj>
              </mc:Choice>
              <mc:Fallback>
                <p:oleObj name="Equation" r:id="rId2" imgW="17143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350" y="4875213"/>
                        <a:ext cx="171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Dividing Decimal Numbers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Write down the numbers.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Steps 2 &amp; 3: </a:t>
            </a:r>
            <a:r>
              <a:rPr lang="en-US" i="0" dirty="0">
                <a:solidFill>
                  <a:schemeClr val="tx1"/>
                </a:solidFill>
              </a:rPr>
              <a:t>Move both decimal points one place to the right so that the divisor becomes a whole number. Then place the decimal point in the quotient.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59150" y="2895600"/>
          <a:ext cx="143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571320" progId="Equation.DSMT4">
                  <p:embed/>
                </p:oleObj>
              </mc:Choice>
              <mc:Fallback>
                <p:oleObj name="Equation" r:id="rId4" imgW="14349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895600"/>
                        <a:ext cx="1435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252498"/>
              </p:ext>
            </p:extLst>
          </p:nvPr>
        </p:nvGraphicFramePr>
        <p:xfrm>
          <a:off x="1796004" y="141133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640" imgH="291960" progId="Equation.DSMT4">
                  <p:embed/>
                </p:oleObj>
              </mc:Choice>
              <mc:Fallback>
                <p:oleObj name="Equation" r:id="rId6" imgW="1574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004" y="1411334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 7"/>
          <p:cNvSpPr/>
          <p:nvPr/>
        </p:nvSpPr>
        <p:spPr>
          <a:xfrm rot="3690070" flipV="1">
            <a:off x="3465714" y="5482537"/>
            <a:ext cx="355238" cy="266186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3690070" flipV="1">
            <a:off x="4447712" y="5461946"/>
            <a:ext cx="355238" cy="266186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866922" y="502902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827052"/>
              </p:ext>
            </p:extLst>
          </p:nvPr>
        </p:nvGraphicFramePr>
        <p:xfrm>
          <a:off x="5454650" y="4902200"/>
          <a:ext cx="266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6880" imgH="279360" progId="Equation.DSMT4">
                  <p:embed/>
                </p:oleObj>
              </mc:Choice>
              <mc:Fallback>
                <p:oleObj name="Equation" r:id="rId8" imgW="266688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4902200"/>
                        <a:ext cx="266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Dividing Decimal Numbers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4: </a:t>
            </a:r>
            <a:r>
              <a:rPr lang="en-US" i="0" dirty="0">
                <a:solidFill>
                  <a:schemeClr val="tx1"/>
                </a:solidFill>
              </a:rPr>
              <a:t>Proceed to divide as with whole numbers.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60478"/>
              </p:ext>
            </p:extLst>
          </p:nvPr>
        </p:nvGraphicFramePr>
        <p:xfrm>
          <a:off x="609600" y="2201178"/>
          <a:ext cx="161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571320" progId="Equation.DSMT4">
                  <p:embed/>
                </p:oleObj>
              </mc:Choice>
              <mc:Fallback>
                <p:oleObj name="Equation" r:id="rId2" imgW="1612800" imgH="5713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01178"/>
                        <a:ext cx="1612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514960"/>
              </p:ext>
            </p:extLst>
          </p:nvPr>
        </p:nvGraphicFramePr>
        <p:xfrm>
          <a:off x="1343288" y="1905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500" imgH="279400" progId="Equation.DSMT4">
                  <p:embed/>
                </p:oleObj>
              </mc:Choice>
              <mc:Fallback>
                <p:oleObj name="Equation" r:id="rId4" imgW="190500" imgH="2794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288" y="1905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653039" y="4842778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291960" progId="Equation.DSMT4">
                  <p:embed/>
                </p:oleObj>
              </mc:Choice>
              <mc:Fallback>
                <p:oleObj name="Equation" r:id="rId6" imgW="558720" imgH="2919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039" y="4842778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249843" y="4385578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406080" progId="Equation.DSMT4">
                  <p:embed/>
                </p:oleObj>
              </mc:Choice>
              <mc:Fallback>
                <p:oleObj name="Equation" r:id="rId8" imgW="77436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843" y="4385578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448033" y="4061728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279360" progId="Equation.DSMT4">
                  <p:embed/>
                </p:oleObj>
              </mc:Choice>
              <mc:Fallback>
                <p:oleObj name="Equation" r:id="rId10" imgW="545760" imgH="2793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033" y="4061728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465151"/>
              </p:ext>
            </p:extLst>
          </p:nvPr>
        </p:nvGraphicFramePr>
        <p:xfrm>
          <a:off x="1375417" y="3572778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406080" progId="Equation.DSMT4">
                  <p:embed/>
                </p:oleObj>
              </mc:Choice>
              <mc:Fallback>
                <p:oleObj name="Equation" r:id="rId12" imgW="419040" imgH="406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417" y="3572778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693330"/>
              </p:ext>
            </p:extLst>
          </p:nvPr>
        </p:nvGraphicFramePr>
        <p:xfrm>
          <a:off x="1396506" y="3198128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279360" progId="Equation.DSMT4">
                  <p:embed/>
                </p:oleObj>
              </mc:Choice>
              <mc:Fallback>
                <p:oleObj name="Equation" r:id="rId14" imgW="36828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506" y="3198128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992231" y="2683778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406080" progId="Equation.DSMT4">
                  <p:embed/>
                </p:oleObj>
              </mc:Choice>
              <mc:Fallback>
                <p:oleObj name="Equation" r:id="rId16" imgW="583920" imgH="406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231" y="2683778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294704"/>
              </p:ext>
            </p:extLst>
          </p:nvPr>
        </p:nvGraphicFramePr>
        <p:xfrm>
          <a:off x="1794138" y="190907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17" imgH="291973" progId="Equation.DSMT4">
                  <p:embed/>
                </p:oleObj>
              </mc:Choice>
              <mc:Fallback>
                <p:oleObj name="Equation" r:id="rId18" imgW="190417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138" y="190907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692989"/>
              </p:ext>
            </p:extLst>
          </p:nvPr>
        </p:nvGraphicFramePr>
        <p:xfrm>
          <a:off x="1506349" y="190907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713" imgH="291847" progId="Equation.DSMT4">
                  <p:embed/>
                </p:oleObj>
              </mc:Choice>
              <mc:Fallback>
                <p:oleObj name="Equation" r:id="rId20" imgW="215713" imgH="291847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349" y="190907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962086"/>
              </p:ext>
            </p:extLst>
          </p:nvPr>
        </p:nvGraphicFramePr>
        <p:xfrm>
          <a:off x="1713802" y="2083266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1512" imgH="101512" progId="Equation.DSMT4">
                  <p:embed/>
                </p:oleObj>
              </mc:Choice>
              <mc:Fallback>
                <p:oleObj name="Equation" r:id="rId22" imgW="101512" imgH="10151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802" y="2083266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5748"/>
              </p:ext>
            </p:extLst>
          </p:nvPr>
        </p:nvGraphicFramePr>
        <p:xfrm>
          <a:off x="1989182" y="191385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82" y="191385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5" name="Object 37"/>
          <p:cNvGraphicFramePr>
            <a:graphicFrameLocks noChangeAspect="1"/>
          </p:cNvGraphicFramePr>
          <p:nvPr/>
        </p:nvGraphicFramePr>
        <p:xfrm>
          <a:off x="1447800" y="5192028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74360" imgH="406080" progId="Equation.DSMT4">
                  <p:embed/>
                </p:oleObj>
              </mc:Choice>
              <mc:Fallback>
                <p:oleObj name="Equation" r:id="rId26" imgW="774360" imgH="406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92028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6" name="Object 38"/>
          <p:cNvGraphicFramePr>
            <a:graphicFrameLocks noChangeAspect="1"/>
          </p:cNvGraphicFramePr>
          <p:nvPr/>
        </p:nvGraphicFramePr>
        <p:xfrm>
          <a:off x="2010678" y="5575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291960" progId="Equation.DSMT4">
                  <p:embed/>
                </p:oleObj>
              </mc:Choice>
              <mc:Fallback>
                <p:oleObj name="Equation" r:id="rId28" imgW="215640" imgH="2919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78" y="5575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10800000">
            <a:off x="2557244" y="246315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3111500" y="2355850"/>
          <a:ext cx="1917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17360" imgH="241200" progId="Equation.DSMT4">
                  <p:embed/>
                </p:oleObj>
              </mc:Choice>
              <mc:Fallback>
                <p:oleObj name="Equation" r:id="rId30" imgW="1917360" imgH="2412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355850"/>
                        <a:ext cx="1917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95600" y="2911257"/>
            <a:ext cx="6172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Check</a:t>
            </a:r>
          </a:p>
          <a:p>
            <a:r>
              <a:rPr lang="en-US" sz="2800" dirty="0"/>
              <a:t>As with division with whole numbers, checking can be performed by multiplying the quotient by the divisor and adding the remainder. The result must be the dividend. In this example,</a:t>
            </a:r>
          </a:p>
          <a:p>
            <a:r>
              <a:rPr lang="en-US" sz="2800" dirty="0">
                <a:solidFill>
                  <a:srgbClr val="000099"/>
                </a:solidFill>
              </a:rPr>
              <a:t>6.2 ⋅ 10.35 + 0 = 64.17.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072883"/>
              </p:ext>
            </p:extLst>
          </p:nvPr>
        </p:nvGraphicFramePr>
        <p:xfrm>
          <a:off x="2349500" y="2825750"/>
          <a:ext cx="233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888840" progId="Equation.DSMT4">
                  <p:embed/>
                </p:oleObj>
              </mc:Choice>
              <mc:Fallback>
                <p:oleObj name="Equation" r:id="rId2" imgW="2336760" imgH="8888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2825750"/>
                        <a:ext cx="2336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Dividing Decimal Numbers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419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5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292683"/>
              </p:ext>
            </p:extLst>
          </p:nvPr>
        </p:nvGraphicFramePr>
        <p:xfrm>
          <a:off x="1693863" y="1371600"/>
          <a:ext cx="215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330120" progId="Equation.DSMT4">
                  <p:embed/>
                </p:oleObj>
              </mc:Choice>
              <mc:Fallback>
                <p:oleObj name="Equation" r:id="rId4" imgW="2158920" imgH="3301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1371600"/>
                        <a:ext cx="215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rc 11"/>
          <p:cNvSpPr/>
          <p:nvPr/>
        </p:nvSpPr>
        <p:spPr>
          <a:xfrm rot="4304734" flipV="1">
            <a:off x="2622995" y="3188456"/>
            <a:ext cx="488931" cy="56550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4304734" flipV="1">
            <a:off x="3829327" y="3224973"/>
            <a:ext cx="488931" cy="56550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25800" y="3733800"/>
          <a:ext cx="11176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1473120" progId="Equation.DSMT4">
                  <p:embed/>
                </p:oleObj>
              </mc:Choice>
              <mc:Fallback>
                <p:oleObj name="Equation" r:id="rId6" imgW="1117440" imgH="14731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11176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293378" y="47371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91960" progId="Equation.DSMT4">
                  <p:embed/>
                </p:oleObj>
              </mc:Choice>
              <mc:Fallback>
                <p:oleObj name="Equation" r:id="rId8" imgW="939600" imgH="2919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3378" y="47371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000500" y="5194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713" imgH="291847" progId="Equation.DSMT4">
                  <p:embed/>
                </p:oleObj>
              </mc:Choice>
              <mc:Fallback>
                <p:oleObj name="Equation" r:id="rId10" imgW="215713" imgH="2918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5194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081556" y="3822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291960" progId="Equation.DSMT4">
                  <p:embed/>
                </p:oleObj>
              </mc:Choice>
              <mc:Fallback>
                <p:oleObj name="Equation" r:id="rId12" imgW="121896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556" y="3822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505200" y="43561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586" imgH="291973" progId="Equation.DSMT4">
                  <p:embed/>
                </p:oleObj>
              </mc:Choice>
              <mc:Fallback>
                <p:oleObj name="Equation" r:id="rId14" imgW="723586" imgH="291973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3561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911680"/>
              </p:ext>
            </p:extLst>
          </p:nvPr>
        </p:nvGraphicFramePr>
        <p:xfrm>
          <a:off x="4362450" y="2828925"/>
          <a:ext cx="29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60" imgH="380880" progId="Equation.DSMT4">
                  <p:embed/>
                </p:oleObj>
              </mc:Choice>
              <mc:Fallback>
                <p:oleObj name="Equation" r:id="rId16" imgW="291960" imgH="3808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828925"/>
                        <a:ext cx="29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5486400" y="2857500"/>
          <a:ext cx="266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6880" imgH="279360" progId="Equation.DSMT4">
                  <p:embed/>
                </p:oleObj>
              </mc:Choice>
              <mc:Fallback>
                <p:oleObj name="Equation" r:id="rId18" imgW="266688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857500"/>
                        <a:ext cx="266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10800000">
            <a:off x="4911055" y="29845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932D457-BCB0-C78F-8D01-AEF8E53CF814}"/>
              </a:ext>
            </a:extLst>
          </p:cNvPr>
          <p:cNvCxnSpPr/>
          <p:nvPr/>
        </p:nvCxnSpPr>
        <p:spPr>
          <a:xfrm>
            <a:off x="4418894" y="3115385"/>
            <a:ext cx="267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6DF464B-4EF2-9EED-DF1E-A7CAE0B082A6}"/>
              </a:ext>
            </a:extLst>
          </p:cNvPr>
          <p:cNvCxnSpPr/>
          <p:nvPr/>
        </p:nvCxnSpPr>
        <p:spPr>
          <a:xfrm>
            <a:off x="3293378" y="4114800"/>
            <a:ext cx="9230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8954309-DD97-B3D0-B0D6-3748A9EBDEFB}"/>
              </a:ext>
            </a:extLst>
          </p:cNvPr>
          <p:cNvCxnSpPr>
            <a:cxnSpLocks/>
          </p:cNvCxnSpPr>
          <p:nvPr/>
        </p:nvCxnSpPr>
        <p:spPr>
          <a:xfrm>
            <a:off x="3495872" y="5061473"/>
            <a:ext cx="720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8AE412-F8C3-3B63-0696-E323120C5FCC}"/>
              </a:ext>
            </a:extLst>
          </p:cNvPr>
          <p:cNvCxnSpPr>
            <a:cxnSpLocks/>
          </p:cNvCxnSpPr>
          <p:nvPr/>
        </p:nvCxnSpPr>
        <p:spPr>
          <a:xfrm>
            <a:off x="3991087" y="5518673"/>
            <a:ext cx="225313" cy="17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3D1C85B-4C10-D38E-2257-5C0BB9074CA1}"/>
              </a:ext>
            </a:extLst>
          </p:cNvPr>
          <p:cNvCxnSpPr>
            <a:cxnSpLocks/>
          </p:cNvCxnSpPr>
          <p:nvPr/>
        </p:nvCxnSpPr>
        <p:spPr>
          <a:xfrm>
            <a:off x="3503356" y="4653580"/>
            <a:ext cx="720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Dividing When the Remainder is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Not 0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Decide how many decimal places are to be in the 	quotient. 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Divide until the quotient has been calculated to one 	place to the right of the place of desired accuracy. 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Using this last digit, round the quotient to the 	desired place of accuracy.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Terminating and Nonterminating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19200"/>
            <a:ext cx="8229600" cy="267765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remainder is eventually 0, the decimal number is 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said to be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terminating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For example, 14.2 and 0.3425 are terminating decimal numbers. 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remainder is not eventually 0, the decimal 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number is said to be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nonterminating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For example, 1.33333… is a nonterminating decimal number.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Dividing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60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lnSpc>
                <a:spcPct val="35000"/>
              </a:lnSpc>
              <a:buFont typeface="Courier New" pitchFamily="49" charset="0"/>
              <a:buNone/>
            </a:pPr>
            <a:endParaRPr lang="en-US" i="0" dirty="0"/>
          </a:p>
          <a:p>
            <a:pPr marL="571500" indent="-571500">
              <a:lnSpc>
                <a:spcPct val="35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 (to the nearest tenth).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571500" indent="-5715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dirty="0"/>
              <a:t>Divide until the quotient has been calculated to the hundredths place (place to the right of the tenths place), then round to the nearest tenth.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128860"/>
              </p:ext>
            </p:extLst>
          </p:nvPr>
        </p:nvGraphicFramePr>
        <p:xfrm>
          <a:off x="4800600" y="1388378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100" imgH="330200" progId="Equation.DSMT4">
                  <p:embed/>
                </p:oleObj>
              </mc:Choice>
              <mc:Fallback>
                <p:oleObj name="Equation" r:id="rId2" imgW="1562100" imgH="330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388378"/>
                        <a:ext cx="1562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778</Words>
  <Application>Microsoft Office PowerPoint</Application>
  <PresentationFormat>On-screen Show (4:3)</PresentationFormat>
  <Paragraphs>80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Courier New</vt:lpstr>
      <vt:lpstr>Arial</vt:lpstr>
      <vt:lpstr>Calibri</vt:lpstr>
      <vt:lpstr>Office Theme</vt:lpstr>
      <vt:lpstr>Equation</vt:lpstr>
      <vt:lpstr>MathType 6.0 Equation</vt:lpstr>
      <vt:lpstr>Section 3.4</vt:lpstr>
      <vt:lpstr>Procedure: Dividing Decimal Numbers</vt:lpstr>
      <vt:lpstr>Note</vt:lpstr>
      <vt:lpstr>Example 1: Dividing Decimal Numbers</vt:lpstr>
      <vt:lpstr>Example 1: Dividing Decimal Numbers (cont.)</vt:lpstr>
      <vt:lpstr>Completion Example 2: Dividing Decimal Numbers</vt:lpstr>
      <vt:lpstr>Procedure: Dividing When the Remainder is  Not 0</vt:lpstr>
      <vt:lpstr>Definition: Terminating and Nonterminating Decimal Numbers</vt:lpstr>
      <vt:lpstr>Example 3: Dividing Decimal Numbers</vt:lpstr>
      <vt:lpstr>Example 3: Dividing Decimal Numbers (cont.)</vt:lpstr>
      <vt:lpstr>Example 4: Dividing Decimal Numbers</vt:lpstr>
      <vt:lpstr>Example 4: Dividing Decimal Numbers (cont.)</vt:lpstr>
      <vt:lpstr>Example 5: Application: Calculating Average Amount per Unit</vt:lpstr>
      <vt:lpstr>Example 6: Application: Calculating Total Distance Traveled</vt:lpstr>
      <vt:lpstr>Procedure: Dividing a Decimal Number by a Power of 10 (10, 100, 1000, and so on)</vt:lpstr>
      <vt:lpstr>Example 7: Dividing by Powers of 10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187</cp:revision>
  <dcterms:created xsi:type="dcterms:W3CDTF">2013-04-26T14:43:13Z</dcterms:created>
  <dcterms:modified xsi:type="dcterms:W3CDTF">2023-05-26T17:30:26Z</dcterms:modified>
</cp:coreProperties>
</file>