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1" r:id="rId4"/>
    <p:sldId id="263" r:id="rId5"/>
    <p:sldId id="265" r:id="rId6"/>
    <p:sldId id="267" r:id="rId7"/>
    <p:sldId id="268" r:id="rId8"/>
    <p:sldId id="269" r:id="rId9"/>
    <p:sldId id="270" r:id="rId10"/>
    <p:sldId id="281" r:id="rId11"/>
    <p:sldId id="274" r:id="rId12"/>
    <p:sldId id="275" r:id="rId13"/>
    <p:sldId id="276" r:id="rId14"/>
    <p:sldId id="277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7D"/>
    <a:srgbClr val="000000"/>
    <a:srgbClr val="2D7D9F"/>
    <a:srgbClr val="366092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660"/>
  </p:normalViewPr>
  <p:slideViewPr>
    <p:cSldViewPr>
      <p:cViewPr varScale="1">
        <p:scale>
          <a:sx n="109" d="100"/>
          <a:sy n="109" d="100"/>
        </p:scale>
        <p:origin x="120" y="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DA46-7CB5-4633-9EF6-95642D5AF13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EC99-39F7-4A6A-AC75-4030369B2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9" Type="http://schemas.openxmlformats.org/officeDocument/2006/relationships/oleObject" Target="../embeddings/oleObject86.bin"/><Relationship Id="rId21" Type="http://schemas.openxmlformats.org/officeDocument/2006/relationships/oleObject" Target="../embeddings/oleObject77.bin"/><Relationship Id="rId34" Type="http://schemas.openxmlformats.org/officeDocument/2006/relationships/image" Target="../media/image81.wmf"/><Relationship Id="rId42" Type="http://schemas.openxmlformats.org/officeDocument/2006/relationships/image" Target="../media/image85.wmf"/><Relationship Id="rId47" Type="http://schemas.openxmlformats.org/officeDocument/2006/relationships/oleObject" Target="../embeddings/oleObject90.bin"/><Relationship Id="rId7" Type="http://schemas.openxmlformats.org/officeDocument/2006/relationships/oleObject" Target="../embeddings/oleObject70.bin"/><Relationship Id="rId2" Type="http://schemas.openxmlformats.org/officeDocument/2006/relationships/oleObject" Target="../embeddings/oleObject67.bin"/><Relationship Id="rId16" Type="http://schemas.openxmlformats.org/officeDocument/2006/relationships/image" Target="../media/image72.wmf"/><Relationship Id="rId29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6.wmf"/><Relationship Id="rId32" Type="http://schemas.openxmlformats.org/officeDocument/2006/relationships/image" Target="../media/image80.wmf"/><Relationship Id="rId37" Type="http://schemas.openxmlformats.org/officeDocument/2006/relationships/oleObject" Target="../embeddings/oleObject85.bin"/><Relationship Id="rId40" Type="http://schemas.openxmlformats.org/officeDocument/2006/relationships/image" Target="../media/image84.wmf"/><Relationship Id="rId45" Type="http://schemas.openxmlformats.org/officeDocument/2006/relationships/oleObject" Target="../embeddings/oleObject89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8.wmf"/><Relationship Id="rId36" Type="http://schemas.openxmlformats.org/officeDocument/2006/relationships/image" Target="../media/image82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76.bin"/><Relationship Id="rId31" Type="http://schemas.openxmlformats.org/officeDocument/2006/relationships/oleObject" Target="../embeddings/oleObject82.bin"/><Relationship Id="rId44" Type="http://schemas.openxmlformats.org/officeDocument/2006/relationships/image" Target="../media/image86.wmf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79.wmf"/><Relationship Id="rId35" Type="http://schemas.openxmlformats.org/officeDocument/2006/relationships/oleObject" Target="../embeddings/oleObject84.bin"/><Relationship Id="rId43" Type="http://schemas.openxmlformats.org/officeDocument/2006/relationships/oleObject" Target="../embeddings/oleObject88.bin"/><Relationship Id="rId48" Type="http://schemas.openxmlformats.org/officeDocument/2006/relationships/image" Target="../media/image88.wmf"/><Relationship Id="rId8" Type="http://schemas.openxmlformats.org/officeDocument/2006/relationships/image" Target="../media/image68.wmf"/><Relationship Id="rId3" Type="http://schemas.openxmlformats.org/officeDocument/2006/relationships/image" Target="../media/image66.wmf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33" Type="http://schemas.openxmlformats.org/officeDocument/2006/relationships/oleObject" Target="../embeddings/oleObject83.bin"/><Relationship Id="rId38" Type="http://schemas.openxmlformats.org/officeDocument/2006/relationships/image" Target="../media/image83.wmf"/><Relationship Id="rId46" Type="http://schemas.openxmlformats.org/officeDocument/2006/relationships/image" Target="../media/image87.wmf"/><Relationship Id="rId20" Type="http://schemas.openxmlformats.org/officeDocument/2006/relationships/image" Target="../media/image74.wmf"/><Relationship Id="rId41" Type="http://schemas.openxmlformats.org/officeDocument/2006/relationships/oleObject" Target="../embeddings/oleObject8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99.bin"/><Relationship Id="rId26" Type="http://schemas.openxmlformats.org/officeDocument/2006/relationships/oleObject" Target="../embeddings/oleObject103.bin"/><Relationship Id="rId3" Type="http://schemas.openxmlformats.org/officeDocument/2006/relationships/image" Target="../media/image89.wmf"/><Relationship Id="rId21" Type="http://schemas.openxmlformats.org/officeDocument/2006/relationships/image" Target="../media/image98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96.bin"/><Relationship Id="rId17" Type="http://schemas.openxmlformats.org/officeDocument/2006/relationships/image" Target="../media/image96.wmf"/><Relationship Id="rId25" Type="http://schemas.openxmlformats.org/officeDocument/2006/relationships/image" Target="../media/image100.wmf"/><Relationship Id="rId2" Type="http://schemas.openxmlformats.org/officeDocument/2006/relationships/oleObject" Target="../embeddings/oleObject91.bin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0.bin"/><Relationship Id="rId29" Type="http://schemas.openxmlformats.org/officeDocument/2006/relationships/image" Target="../media/image10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93.wmf"/><Relationship Id="rId24" Type="http://schemas.openxmlformats.org/officeDocument/2006/relationships/oleObject" Target="../embeddings/oleObject102.bin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28" Type="http://schemas.openxmlformats.org/officeDocument/2006/relationships/oleObject" Target="../embeddings/oleObject104.bin"/><Relationship Id="rId10" Type="http://schemas.openxmlformats.org/officeDocument/2006/relationships/oleObject" Target="../embeddings/oleObject95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97.bin"/><Relationship Id="rId22" Type="http://schemas.openxmlformats.org/officeDocument/2006/relationships/oleObject" Target="../embeddings/oleObject101.bin"/><Relationship Id="rId27" Type="http://schemas.openxmlformats.org/officeDocument/2006/relationships/image" Target="../media/image10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106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9.bin"/><Relationship Id="rId3" Type="http://schemas.openxmlformats.org/officeDocument/2006/relationships/image" Target="../media/image104.wmf"/><Relationship Id="rId21" Type="http://schemas.openxmlformats.org/officeDocument/2006/relationships/image" Target="../media/image113.wmf"/><Relationship Id="rId34" Type="http://schemas.openxmlformats.org/officeDocument/2006/relationships/oleObject" Target="../embeddings/oleObject123.bin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33" Type="http://schemas.openxmlformats.org/officeDocument/2006/relationships/image" Target="../media/image119.wmf"/><Relationship Id="rId2" Type="http://schemas.openxmlformats.org/officeDocument/2006/relationships/oleObject" Target="../embeddings/oleObject107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29" Type="http://schemas.openxmlformats.org/officeDocument/2006/relationships/image" Target="../media/image11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18.bin"/><Relationship Id="rId32" Type="http://schemas.openxmlformats.org/officeDocument/2006/relationships/oleObject" Target="../embeddings/oleObject122.bin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120.bin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121.bin"/><Relationship Id="rId35" Type="http://schemas.openxmlformats.org/officeDocument/2006/relationships/image" Target="../media/image120.wmf"/><Relationship Id="rId8" Type="http://schemas.openxmlformats.org/officeDocument/2006/relationships/oleObject" Target="../embeddings/oleObject1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129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32.wmf"/><Relationship Id="rId3" Type="http://schemas.openxmlformats.org/officeDocument/2006/relationships/image" Target="../media/image126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36.bin"/><Relationship Id="rId2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31.wmf"/><Relationship Id="rId5" Type="http://schemas.openxmlformats.org/officeDocument/2006/relationships/image" Target="../media/image128.wmf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30.wmf"/><Relationship Id="rId14" Type="http://schemas.openxmlformats.org/officeDocument/2006/relationships/oleObject" Target="../embeddings/oleObject1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146.bin"/><Relationship Id="rId26" Type="http://schemas.openxmlformats.org/officeDocument/2006/relationships/oleObject" Target="../embeddings/oleObject150.bin"/><Relationship Id="rId3" Type="http://schemas.openxmlformats.org/officeDocument/2006/relationships/image" Target="../media/image134.wmf"/><Relationship Id="rId21" Type="http://schemas.openxmlformats.org/officeDocument/2006/relationships/image" Target="../media/image143.wmf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141.wmf"/><Relationship Id="rId25" Type="http://schemas.openxmlformats.org/officeDocument/2006/relationships/image" Target="../media/image145.wmf"/><Relationship Id="rId2" Type="http://schemas.openxmlformats.org/officeDocument/2006/relationships/oleObject" Target="../embeddings/oleObject138.bin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38.wmf"/><Relationship Id="rId24" Type="http://schemas.openxmlformats.org/officeDocument/2006/relationships/oleObject" Target="../embeddings/oleObject149.bin"/><Relationship Id="rId5" Type="http://schemas.openxmlformats.org/officeDocument/2006/relationships/image" Target="../media/image135.wmf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142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144.bin"/><Relationship Id="rId22" Type="http://schemas.openxmlformats.org/officeDocument/2006/relationships/oleObject" Target="../embeddings/oleObject14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oleObject" Target="../embeddings/oleObject15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20.wmf"/><Relationship Id="rId21" Type="http://schemas.openxmlformats.org/officeDocument/2006/relationships/image" Target="../media/image29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32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2.wmf"/><Relationship Id="rId30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image" Target="../media/image48.wmf"/><Relationship Id="rId21" Type="http://schemas.openxmlformats.org/officeDocument/2006/relationships/oleObject" Target="../embeddings/oleObject58.bin"/><Relationship Id="rId34" Type="http://schemas.openxmlformats.org/officeDocument/2006/relationships/image" Target="../media/image63.wmf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33" Type="http://schemas.openxmlformats.org/officeDocument/2006/relationships/oleObject" Target="../embeddings/oleObject64.bin"/><Relationship Id="rId2" Type="http://schemas.openxmlformats.org/officeDocument/2006/relationships/oleObject" Target="../embeddings/oleObject48.bin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58.wmf"/><Relationship Id="rId32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61.wmf"/><Relationship Id="rId8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 Numbers and Fractions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Changing Fractions to Decimal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02033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90" imgH="837836" progId="Equation.DSMT4">
                  <p:embed/>
                </p:oleObj>
              </mc:Choice>
              <mc:Fallback>
                <p:oleObj name="Equation" r:id="rId2" imgW="253890" imgH="83783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033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56033" y="1892022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837836" progId="Equation.DSMT4">
                  <p:embed/>
                </p:oleObj>
              </mc:Choice>
              <mc:Fallback>
                <p:oleObj name="Equation" r:id="rId4" imgW="253890" imgH="83783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33" y="1892022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06713" y="2014756"/>
          <a:ext cx="146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495000" progId="Equation.DSMT4">
                  <p:embed/>
                </p:oleObj>
              </mc:Choice>
              <mc:Fallback>
                <p:oleObj name="Equation" r:id="rId5" imgW="14601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2014756"/>
                        <a:ext cx="146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94188" y="5716806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41200" progId="Equation.DSMT4">
                  <p:embed/>
                </p:oleObj>
              </mc:Choice>
              <mc:Fallback>
                <p:oleObj name="Equation" r:id="rId7" imgW="1648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716806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07555" y="225085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6222" y="4861406"/>
            <a:ext cx="4191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008080"/>
                </a:solidFill>
              </a:rPr>
              <a:t>The remainder will repeat in sequence 3,2,6,4,5,1, 3 and so on. Therefore, the digits in the sequence will also repeat in sequence without end.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119687" y="1753299"/>
            <a:ext cx="3383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six digits will repeat in the same pattern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586288" y="194803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479023" y="582656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113088" y="174534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66400" progId="Equation.DSMT4">
                  <p:embed/>
                </p:oleObj>
              </mc:Choice>
              <mc:Fallback>
                <p:oleObj name="Equation" r:id="rId9" imgW="19044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745347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209692" y="2312973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355320" progId="Equation.DSMT4">
                  <p:embed/>
                </p:oleObj>
              </mc:Choice>
              <mc:Fallback>
                <p:oleObj name="Equation" r:id="rId11" imgW="3553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92" y="2312973"/>
                        <a:ext cx="35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386138" y="266880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66400" progId="Equation.DSMT4">
                  <p:embed/>
                </p:oleObj>
              </mc:Choice>
              <mc:Fallback>
                <p:oleObj name="Equation" r:id="rId13" imgW="34272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66880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3211513" y="2906494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55320" progId="Equation.DSMT4">
                  <p:embed/>
                </p:oleObj>
              </mc:Choice>
              <mc:Fallback>
                <p:oleObj name="Equation" r:id="rId15" imgW="52056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906494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3570288" y="3286795"/>
          <a:ext cx="330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66400" progId="Equation.DSMT4">
                  <p:embed/>
                </p:oleObj>
              </mc:Choice>
              <mc:Fallback>
                <p:oleObj name="Equation" r:id="rId17" imgW="33012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3286795"/>
                        <a:ext cx="330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3400192" y="35580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355320" progId="Equation.DSMT4">
                  <p:embed/>
                </p:oleObj>
              </mc:Choice>
              <mc:Fallback>
                <p:oleObj name="Equation" r:id="rId19" imgW="52056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192" y="35580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737427" y="3913872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42720" imgH="266400" progId="Equation.DSMT4">
                  <p:embed/>
                </p:oleObj>
              </mc:Choice>
              <mc:Fallback>
                <p:oleObj name="Equation" r:id="rId21" imgW="342720" imgH="26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427" y="3913872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3577322" y="415925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560" imgH="355320" progId="Equation.DSMT4">
                  <p:embed/>
                </p:oleObj>
              </mc:Choice>
              <mc:Fallback>
                <p:oleObj name="Equation" r:id="rId23" imgW="52056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22" y="4159250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3900488" y="454025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266400" progId="Equation.DSMT4">
                  <p:embed/>
                </p:oleObj>
              </mc:Choice>
              <mc:Fallback>
                <p:oleObj name="Equation" r:id="rId25" imgW="34272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454025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3759200" y="4794017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07960" imgH="355320" progId="Equation.DSMT4">
                  <p:embed/>
                </p:oleObj>
              </mc:Choice>
              <mc:Fallback>
                <p:oleObj name="Equation" r:id="rId27" imgW="507960" imgH="3553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794017"/>
                        <a:ext cx="50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103688" y="5158239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42720" imgH="266400" progId="Equation.DSMT4">
                  <p:embed/>
                </p:oleObj>
              </mc:Choice>
              <mc:Fallback>
                <p:oleObj name="Equation" r:id="rId29" imgW="342720" imgH="26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5158239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3942666" y="53868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20560" imgH="355320" progId="Equation.DSMT4">
                  <p:embed/>
                </p:oleObj>
              </mc:Choice>
              <mc:Fallback>
                <p:oleObj name="Equation" r:id="rId31" imgW="520560" imgH="3553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666" y="53868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3314933" y="1758047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241200" progId="Equation.DSMT4">
                  <p:embed/>
                </p:oleObj>
              </mc:Choice>
              <mc:Fallback>
                <p:oleObj name="Equation" r:id="rId33" imgW="24120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933" y="1758047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14621"/>
              </p:ext>
            </p:extLst>
          </p:nvPr>
        </p:nvGraphicFramePr>
        <p:xfrm>
          <a:off x="3540088" y="1761522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90440" imgH="241200" progId="Equation.DSMT4">
                  <p:embed/>
                </p:oleObj>
              </mc:Choice>
              <mc:Fallback>
                <p:oleObj name="Equation" r:id="rId35" imgW="190440" imgH="241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88" y="1761522"/>
                        <a:ext cx="190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8420"/>
              </p:ext>
            </p:extLst>
          </p:nvPr>
        </p:nvGraphicFramePr>
        <p:xfrm>
          <a:off x="3717887" y="174360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77480" imgH="253800" progId="Equation.DSMT4">
                  <p:embed/>
                </p:oleObj>
              </mc:Choice>
              <mc:Fallback>
                <p:oleObj name="Equation" r:id="rId37" imgW="17748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887" y="174360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34815"/>
              </p:ext>
            </p:extLst>
          </p:nvPr>
        </p:nvGraphicFramePr>
        <p:xfrm>
          <a:off x="3876098" y="1743603"/>
          <a:ext cx="191746" cy="26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90440" imgH="266400" progId="Equation.DSMT4">
                  <p:embed/>
                </p:oleObj>
              </mc:Choice>
              <mc:Fallback>
                <p:oleObj name="Equation" r:id="rId39" imgW="190440" imgH="2664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98" y="1743603"/>
                        <a:ext cx="191746" cy="268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13447"/>
              </p:ext>
            </p:extLst>
          </p:nvPr>
        </p:nvGraphicFramePr>
        <p:xfrm>
          <a:off x="4044136" y="175905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77480" imgH="253800" progId="Equation.DSMT4">
                  <p:embed/>
                </p:oleObj>
              </mc:Choice>
              <mc:Fallback>
                <p:oleObj name="Equation" r:id="rId41" imgW="17748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6" y="175905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/>
        </p:nvGraphicFramePr>
        <p:xfrm>
          <a:off x="4212110" y="1758047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77480" imgH="241200" progId="Equation.DSMT4">
                  <p:embed/>
                </p:oleObj>
              </mc:Choice>
              <mc:Fallback>
                <p:oleObj name="Equation" r:id="rId43" imgW="177480" imgH="241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10" y="1758047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/>
          </p:cNvSpPr>
          <p:nvPr/>
        </p:nvSpPr>
        <p:spPr>
          <a:xfrm>
            <a:off x="67275" y="4703233"/>
            <a:ext cx="44805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write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853605"/>
              </p:ext>
            </p:extLst>
          </p:nvPr>
        </p:nvGraphicFramePr>
        <p:xfrm>
          <a:off x="203200" y="5257800"/>
          <a:ext cx="223982" cy="73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53890" imgH="837836" progId="Equation.DSMT4">
                  <p:embed/>
                </p:oleObj>
              </mc:Choice>
              <mc:Fallback>
                <p:oleObj name="Equation" r:id="rId45" imgW="253890" imgH="837836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5257800"/>
                        <a:ext cx="223982" cy="739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61628"/>
              </p:ext>
            </p:extLst>
          </p:nvPr>
        </p:nvGraphicFramePr>
        <p:xfrm>
          <a:off x="551314" y="5451564"/>
          <a:ext cx="2586989" cy="25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933640" imgH="291960" progId="Equation.DSMT4">
                  <p:embed/>
                </p:oleObj>
              </mc:Choice>
              <mc:Fallback>
                <p:oleObj name="Equation" r:id="rId47" imgW="2933640" imgH="29196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14" y="5451564"/>
                        <a:ext cx="2586989" cy="257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Simplifying Expressions with Decimals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sum                              in decimal form.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35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489200" y="1123245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300" imgH="838200" progId="Equation.DSMT4">
                  <p:embed/>
                </p:oleObj>
              </mc:Choice>
              <mc:Fallback>
                <p:oleObj name="Equation" r:id="rId2" imgW="2273300" imgH="83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123245"/>
                        <a:ext cx="227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064000" y="495300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291973" progId="Equation.DSMT4">
                  <p:embed/>
                </p:oleObj>
              </mc:Choice>
              <mc:Fallback>
                <p:oleObj name="Equation" r:id="rId4" imgW="812447" imgH="291973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953000"/>
                        <a:ext cx="81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43200" y="2362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837836" progId="Equation.DSMT4">
                  <p:embed/>
                </p:oleObj>
              </mc:Choice>
              <mc:Fallback>
                <p:oleObj name="Equation" r:id="rId6" imgW="622030" imgH="837836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7178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292100" progId="Equation.DSMT4">
                  <p:embed/>
                </p:oleObj>
              </mc:Choice>
              <mc:Fallback>
                <p:oleObj name="Equation" r:id="rId8" imgW="647700" imgH="2921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578100" y="39751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400" imgH="901700" progId="Equation.DSMT4">
                  <p:embed/>
                </p:oleObj>
              </mc:Choice>
              <mc:Fallback>
                <p:oleObj name="Equation" r:id="rId10" imgW="787400" imgH="901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9751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683000" y="26797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24" imgH="203024" progId="Equation.DSMT4">
                  <p:embed/>
                </p:oleObj>
              </mc:Choice>
              <mc:Fallback>
                <p:oleObj name="Equation" r:id="rId12" imgW="203024" imgH="203024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67970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411911"/>
              </p:ext>
            </p:extLst>
          </p:nvPr>
        </p:nvGraphicFramePr>
        <p:xfrm>
          <a:off x="5715000" y="2500313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609480" progId="Equation.DSMT4">
                  <p:embed/>
                </p:oleObj>
              </mc:Choice>
              <mc:Fallback>
                <p:oleObj name="Equation" r:id="rId14" imgW="876240" imgH="6094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00313"/>
                        <a:ext cx="876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683000" y="34734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24" imgH="203024" progId="Equation.DSMT4">
                  <p:embed/>
                </p:oleObj>
              </mc:Choice>
              <mc:Fallback>
                <p:oleObj name="Equation" r:id="rId16" imgW="203024" imgH="20302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734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114800" y="4483100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61669" imgH="393529" progId="Equation.DSMT4">
                  <p:embed/>
                </p:oleObj>
              </mc:Choice>
              <mc:Fallback>
                <p:oleObj name="Equation" r:id="rId18" imgW="761669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83100"/>
                        <a:ext cx="762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21481"/>
              </p:ext>
            </p:extLst>
          </p:nvPr>
        </p:nvGraphicFramePr>
        <p:xfrm>
          <a:off x="5657850" y="4151313"/>
          <a:ext cx="876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76240" imgH="609480" progId="Equation.DSMT4">
                  <p:embed/>
                </p:oleObj>
              </mc:Choice>
              <mc:Fallback>
                <p:oleObj name="Equation" r:id="rId20" imgW="876240" imgH="609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4151313"/>
                        <a:ext cx="876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683000" y="43243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24" imgH="203024" progId="Equation.DSMT4">
                  <p:embed/>
                </p:oleObj>
              </mc:Choice>
              <mc:Fallback>
                <p:oleObj name="Equation" r:id="rId22" imgW="203024" imgH="2030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43243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064000" y="263525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447" imgH="291973" progId="Equation.DSMT4">
                  <p:embed/>
                </p:oleObj>
              </mc:Choice>
              <mc:Fallback>
                <p:oleObj name="Equation" r:id="rId24" imgW="812447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635250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42291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700" imgH="292100" progId="Equation.DSMT4">
                  <p:embed/>
                </p:oleObj>
              </mc:Choice>
              <mc:Fallback>
                <p:oleObj name="Equation" r:id="rId26" imgW="647700" imgH="292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216400" y="42799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60113" imgH="291973" progId="Equation.DSMT4">
                  <p:embed/>
                </p:oleObj>
              </mc:Choice>
              <mc:Fallback>
                <p:oleObj name="Equation" r:id="rId28" imgW="66011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42799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51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which is larger,       or </a:t>
            </a:r>
            <a:r>
              <a:rPr lang="en-US" i="0" dirty="0">
                <a:solidFill>
                  <a:srgbClr val="0000FF"/>
                </a:solidFill>
              </a:rPr>
              <a:t>0.18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/>
              <a:t>How much larger is the larger number?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r>
              <a:rPr lang="en-US" dirty="0"/>
              <a:t>To compare the two numbers, begin by changing         to decimal form.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343400" y="12954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837836" progId="Equation.DSMT4">
                  <p:embed/>
                </p:oleObj>
              </mc:Choice>
              <mc:Fallback>
                <p:oleObj name="Equation" r:id="rId2" imgW="431613" imgH="837836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611145" y="3251433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13" imgH="837836" progId="Equation.DSMT4">
                  <p:embed/>
                </p:oleObj>
              </mc:Choice>
              <mc:Fallback>
                <p:oleObj name="Equation" r:id="rId4" imgW="431613" imgH="83783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145" y="3251433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339652"/>
              </p:ext>
            </p:extLst>
          </p:nvPr>
        </p:nvGraphicFramePr>
        <p:xfrm>
          <a:off x="4432300" y="4679950"/>
          <a:ext cx="133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838080" progId="Equation.DSMT4">
                  <p:embed/>
                </p:oleObj>
              </mc:Choice>
              <mc:Fallback>
                <p:oleObj name="Equation" r:id="rId2" imgW="1333440" imgH="838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4679950"/>
                        <a:ext cx="1333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33412"/>
              </p:ext>
            </p:extLst>
          </p:nvPr>
        </p:nvGraphicFramePr>
        <p:xfrm>
          <a:off x="2699927" y="141585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291847" progId="Equation.DSMT4">
                  <p:embed/>
                </p:oleObj>
              </mc:Choice>
              <mc:Fallback>
                <p:oleObj name="Equation" r:id="rId4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927" y="141585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530600" y="5562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291847" progId="Equation.DSMT4">
                  <p:embed/>
                </p:oleObj>
              </mc:Choice>
              <mc:Fallback>
                <p:oleObj name="Equation" r:id="rId6" imgW="215713" imgH="29184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562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365500" y="5036001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35" imgH="406224" progId="Equation.DSMT4">
                  <p:embed/>
                </p:oleObj>
              </mc:Choice>
              <mc:Fallback>
                <p:oleObj name="Equation" r:id="rId8" imgW="380835" imgH="4062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36001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365500" y="462370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35" imgH="291973" progId="Equation.DSMT4">
                  <p:embed/>
                </p:oleObj>
              </mc:Choice>
              <mc:Fallback>
                <p:oleObj name="Equation" r:id="rId10" imgW="380835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62370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200400" y="4109809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863" imgH="393529" progId="Equation.DSMT4">
                  <p:embed/>
                </p:oleObj>
              </mc:Choice>
              <mc:Fallback>
                <p:oleObj name="Equation" r:id="rId12" imgW="545863" imgH="39352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09809"/>
                        <a:ext cx="546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200400" y="3697513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863" imgH="291973" progId="Equation.DSMT4">
                  <p:embed/>
                </p:oleObj>
              </mc:Choice>
              <mc:Fallback>
                <p:oleObj name="Equation" r:id="rId14" imgW="54586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97513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965450" y="3170917"/>
          <a:ext cx="622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30" imgH="406224" progId="Equation.DSMT4">
                  <p:embed/>
                </p:oleObj>
              </mc:Choice>
              <mc:Fallback>
                <p:oleObj name="Equation" r:id="rId16" imgW="622030" imgH="406224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170917"/>
                        <a:ext cx="622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2965450" y="2758621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725" imgH="291973" progId="Equation.DSMT4">
                  <p:embed/>
                </p:oleObj>
              </mc:Choice>
              <mc:Fallback>
                <p:oleObj name="Equation" r:id="rId18" imgW="634725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758621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705100" y="2232025"/>
          <a:ext cx="46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696" imgH="406224" progId="Equation.DSMT4">
                  <p:embed/>
                </p:oleObj>
              </mc:Choice>
              <mc:Fallback>
                <p:oleObj name="Equation" r:id="rId20" imgW="469696" imgH="406224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232025"/>
                        <a:ext cx="46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209800" y="1703211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24000" imgH="571500" progId="Equation.DSMT4">
                  <p:embed/>
                </p:oleObj>
              </mc:Choice>
              <mc:Fallback>
                <p:oleObj name="Equation" r:id="rId22" imgW="1524000" imgH="5715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03211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06732"/>
              </p:ext>
            </p:extLst>
          </p:nvPr>
        </p:nvGraphicFramePr>
        <p:xfrm>
          <a:off x="2890427" y="1594954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512" imgH="101512" progId="Equation.DSMT4">
                  <p:embed/>
                </p:oleObj>
              </mc:Choice>
              <mc:Fallback>
                <p:oleObj name="Equation" r:id="rId24" imgW="101512" imgH="1015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427" y="1594954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94771"/>
              </p:ext>
            </p:extLst>
          </p:nvPr>
        </p:nvGraphicFramePr>
        <p:xfrm>
          <a:off x="2951390" y="1410701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500" imgH="279400" progId="Equation.DSMT4">
                  <p:embed/>
                </p:oleObj>
              </mc:Choice>
              <mc:Fallback>
                <p:oleObj name="Equation" r:id="rId26" imgW="190500" imgH="2794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390" y="1410701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3563"/>
              </p:ext>
            </p:extLst>
          </p:nvPr>
        </p:nvGraphicFramePr>
        <p:xfrm>
          <a:off x="3125904" y="1410906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3112" imgH="291973" progId="Equation.DSMT4">
                  <p:embed/>
                </p:oleObj>
              </mc:Choice>
              <mc:Fallback>
                <p:oleObj name="Equation" r:id="rId28" imgW="203112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4" y="1410906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79422"/>
              </p:ext>
            </p:extLst>
          </p:nvPr>
        </p:nvGraphicFramePr>
        <p:xfrm>
          <a:off x="3296502" y="141070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3112" imgH="279279" progId="Equation.DSMT4">
                  <p:embed/>
                </p:oleObj>
              </mc:Choice>
              <mc:Fallback>
                <p:oleObj name="Equation" r:id="rId30" imgW="203112" imgH="279279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502" y="1410701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021911"/>
              </p:ext>
            </p:extLst>
          </p:nvPr>
        </p:nvGraphicFramePr>
        <p:xfrm>
          <a:off x="3467100" y="141070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03112" imgH="291973" progId="Equation.DSMT4">
                  <p:embed/>
                </p:oleObj>
              </mc:Choice>
              <mc:Fallback>
                <p:oleObj name="Equation" r:id="rId32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1070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2936"/>
              </p:ext>
            </p:extLst>
          </p:nvPr>
        </p:nvGraphicFramePr>
        <p:xfrm>
          <a:off x="5867400" y="4921103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58310" imgH="291973" progId="Equation.DSMT4">
                  <p:embed/>
                </p:oleObj>
              </mc:Choice>
              <mc:Fallback>
                <p:oleObj name="Equation" r:id="rId34" imgW="1358310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21103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3482419"/>
            <a:ext cx="82296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larger than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0.0075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Comparing, we see that 0.1875 is larger than 0.18. Now subtract the smaller number from the larger number.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261640"/>
              </p:ext>
            </p:extLst>
          </p:nvPr>
        </p:nvGraphicFramePr>
        <p:xfrm>
          <a:off x="1441077" y="3522831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837836" progId="Equation.DSMT4">
                  <p:embed/>
                </p:oleObj>
              </mc:Choice>
              <mc:Fallback>
                <p:oleObj name="Equation" r:id="rId2" imgW="431613" imgH="837836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077" y="3522831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543300" y="22987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291973" progId="Equation.DSMT4">
                  <p:embed/>
                </p:oleObj>
              </mc:Choice>
              <mc:Fallback>
                <p:oleObj name="Equation" r:id="rId4" imgW="1002865" imgH="291973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87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352800" y="2736850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960" imgH="406080" progId="Equation.DSMT4">
                  <p:embed/>
                </p:oleObj>
              </mc:Choice>
              <mc:Fallback>
                <p:oleObj name="Equation" r:id="rId6" imgW="1218960" imgH="406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36850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543300" y="32893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865" imgH="291973" progId="Equation.DSMT4">
                  <p:embed/>
                </p:oleObj>
              </mc:Choice>
              <mc:Fallback>
                <p:oleObj name="Equation" r:id="rId8" imgW="1002865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893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768850" y="3289300"/>
          <a:ext cx="1104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04840" imgH="241200" progId="Equation.DSMT4">
                  <p:embed/>
                </p:oleObj>
              </mc:Choice>
              <mc:Fallback>
                <p:oleObj name="Equation" r:id="rId10" imgW="1104840" imgH="241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289300"/>
                        <a:ext cx="1104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auto mechanic charges </a:t>
            </a:r>
            <a:r>
              <a:rPr lang="en-US" dirty="0">
                <a:solidFill>
                  <a:srgbClr val="0000FF"/>
                </a:solidFill>
              </a:rPr>
              <a:t>$35.60 </a:t>
            </a:r>
            <a:r>
              <a:rPr lang="en-US" dirty="0"/>
              <a:t>per hour of labor. How much would he charge for a job which would take     </a:t>
            </a:r>
          </a:p>
          <a:p>
            <a:r>
              <a:rPr lang="en-US" dirty="0"/>
              <a:t>       hours of labor and required $273.49 for parts?</a:t>
            </a:r>
          </a:p>
          <a:p>
            <a:endParaRPr lang="en-US" sz="1000" dirty="0"/>
          </a:p>
          <a:p>
            <a:r>
              <a:rPr lang="en-US" b="1" dirty="0"/>
              <a:t>Solution</a:t>
            </a:r>
          </a:p>
          <a:p>
            <a:pPr>
              <a:tabLst>
                <a:tab pos="1200150" algn="l"/>
              </a:tabLst>
            </a:pPr>
            <a:r>
              <a:rPr lang="en-US" b="1" dirty="0"/>
              <a:t>Step 1:</a:t>
            </a:r>
            <a:r>
              <a:rPr lang="en-US" dirty="0"/>
              <a:t>	READ: Read the problem carefully. In this case, 	we need to combine his charge for labor with 	the cost of the parts.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65150" y="2081213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825480" progId="Equation.DSMT4">
                  <p:embed/>
                </p:oleObj>
              </mc:Choice>
              <mc:Fallback>
                <p:oleObj name="Equation" r:id="rId2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081213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41413" algn="l"/>
              </a:tabLst>
            </a:pPr>
            <a:r>
              <a:rPr lang="en-US" b="1" dirty="0"/>
              <a:t>Step 2:</a:t>
            </a:r>
            <a:r>
              <a:rPr lang="en-US" dirty="0"/>
              <a:t>	SET UP: To find the charge for labor, multiply 	the cost per hour times the number of hours:</a:t>
            </a:r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r>
              <a:rPr lang="en-US" dirty="0"/>
              <a:t>	Then add the cost of the parts: $273.49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70050" y="2146300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825480" progId="Equation.DSMT4">
                  <p:embed/>
                </p:oleObj>
              </mc:Choice>
              <mc:Fallback>
                <p:oleObj name="Equation" r:id="rId2" imgW="1549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146300"/>
                        <a:ext cx="1549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b="1" dirty="0"/>
              <a:t>Step 3:</a:t>
            </a:r>
            <a:r>
              <a:rPr lang="en-US" dirty="0"/>
              <a:t>	SOLVE: Change       to decimal form                 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r>
              <a:rPr lang="en-US" dirty="0"/>
              <a:t>	and multiply by </a:t>
            </a:r>
            <a:r>
              <a:rPr lang="en-US" dirty="0">
                <a:solidFill>
                  <a:srgbClr val="0000FF"/>
                </a:solidFill>
              </a:rPr>
              <a:t>$35.60</a:t>
            </a:r>
            <a:r>
              <a:rPr lang="en-US" dirty="0"/>
              <a:t>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970556" y="1126222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825480" progId="Equation.DSMT4">
                  <p:embed/>
                </p:oleObj>
              </mc:Choice>
              <mc:Fallback>
                <p:oleObj name="Equation" r:id="rId2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556" y="1126222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51940"/>
              </p:ext>
            </p:extLst>
          </p:nvPr>
        </p:nvGraphicFramePr>
        <p:xfrm>
          <a:off x="6858000" y="1126222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825480" progId="Equation.DSMT4">
                  <p:embed/>
                </p:oleObj>
              </mc:Choice>
              <mc:Fallback>
                <p:oleObj name="Equation" r:id="rId4" imgW="134604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26222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36813" y="2590800"/>
          <a:ext cx="1549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977760" progId="Equation.DSMT4">
                  <p:embed/>
                </p:oleObj>
              </mc:Choice>
              <mc:Fallback>
                <p:oleObj name="Equation" r:id="rId6" imgW="1549080" imgH="977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590800"/>
                        <a:ext cx="1549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693988" y="3657600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380880" progId="Equation.DSMT4">
                  <p:embed/>
                </p:oleObj>
              </mc:Choice>
              <mc:Fallback>
                <p:oleObj name="Equation" r:id="rId8" imgW="1244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57600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432050" y="4038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457200" progId="Equation.DSMT4">
                  <p:embed/>
                </p:oleObj>
              </mc:Choice>
              <mc:Fallback>
                <p:oleObj name="Equation" r:id="rId10" imgW="1523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03860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411413" y="4610100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419040" progId="Equation.DSMT4">
                  <p:embed/>
                </p:oleObj>
              </mc:Choice>
              <mc:Fallback>
                <p:oleObj name="Equation" r:id="rId12" imgW="1536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10100"/>
                        <a:ext cx="153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267200" y="4673600"/>
          <a:ext cx="167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76160" imgH="279360" progId="Equation.DSMT4">
                  <p:embed/>
                </p:oleObj>
              </mc:Choice>
              <mc:Fallback>
                <p:oleObj name="Equation" r:id="rId14" imgW="167616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673600"/>
                        <a:ext cx="1676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dirty="0"/>
              <a:t>Now add the cost of the parts to the cost of labor.</a:t>
            </a:r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r>
              <a:rPr lang="en-US" dirty="0"/>
              <a:t> The total charge for the job would be </a:t>
            </a:r>
            <a:r>
              <a:rPr lang="en-US" dirty="0">
                <a:solidFill>
                  <a:srgbClr val="FF0000"/>
                </a:solidFill>
              </a:rPr>
              <a:t>$362.49</a:t>
            </a:r>
            <a:r>
              <a:rPr lang="en-US" dirty="0"/>
              <a:t>.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74063"/>
              </p:ext>
            </p:extLst>
          </p:nvPr>
        </p:nvGraphicFramePr>
        <p:xfrm>
          <a:off x="2386013" y="2203450"/>
          <a:ext cx="165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990360" progId="Equation.DSMT4">
                  <p:embed/>
                </p:oleObj>
              </mc:Choice>
              <mc:Fallback>
                <p:oleObj name="Equation" r:id="rId2" imgW="165096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2203450"/>
                        <a:ext cx="1651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179640" y="330200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279360" progId="Equation.DSMT4">
                  <p:embed/>
                </p:oleObj>
              </mc:Choice>
              <mc:Fallback>
                <p:oleObj name="Equation" r:id="rId4" imgW="20192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640" y="330200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190767" y="2269222"/>
          <a:ext cx="1320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41200" progId="Equation.DSMT4">
                  <p:embed/>
                </p:oleObj>
              </mc:Choice>
              <mc:Fallback>
                <p:oleObj name="Equation" r:id="rId6" imgW="13204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767" y="2269222"/>
                        <a:ext cx="1320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9"/>
          <p:cNvGraphicFramePr>
            <a:graphicFrameLocks noChangeAspect="1"/>
          </p:cNvGraphicFramePr>
          <p:nvPr/>
        </p:nvGraphicFramePr>
        <p:xfrm>
          <a:off x="4186689" y="2828022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79360" progId="Equation.DSMT4">
                  <p:embed/>
                </p:oleObj>
              </mc:Choice>
              <mc:Fallback>
                <p:oleObj name="Equation" r:id="rId8" imgW="13078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689" y="2828022"/>
                        <a:ext cx="130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3733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91960" progId="Equation.DSMT4">
                  <p:embed/>
                </p:oleObj>
              </mc:Choice>
              <mc:Fallback>
                <p:oleObj name="Equation" r:id="rId10" imgW="2030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505200" y="3255045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279360" progId="Equation.DSMT4">
                  <p:embed/>
                </p:oleObj>
              </mc:Choice>
              <mc:Fallback>
                <p:oleObj name="Equation" r:id="rId12" imgW="2156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55045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395211" y="3411523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20" imgH="101520" progId="Equation.DSMT4">
                  <p:embed/>
                </p:oleObj>
              </mc:Choice>
              <mc:Fallback>
                <p:oleObj name="Equation" r:id="rId14" imgW="101520" imgH="1015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211" y="3411523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3200400" y="32550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279360" progId="Equation.DSMT4">
                  <p:embed/>
                </p:oleObj>
              </mc:Choice>
              <mc:Fallback>
                <p:oleObj name="Equation" r:id="rId16" imgW="19044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550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2971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291960" progId="Equation.DSMT4">
                  <p:embed/>
                </p:oleObj>
              </mc:Choice>
              <mc:Fallback>
                <p:oleObj name="Equation" r:id="rId18" imgW="20304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2743200" y="32550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291960" progId="Equation.DSMT4">
                  <p:embed/>
                </p:oleObj>
              </mc:Choice>
              <mc:Fallback>
                <p:oleObj name="Equation" r:id="rId20" imgW="190440" imgH="291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550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2506211" y="321310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040" imgH="368280" progId="Equation.DSMT4">
                  <p:embed/>
                </p:oleObj>
              </mc:Choice>
              <mc:Fallback>
                <p:oleObj name="Equation" r:id="rId22" imgW="203040" imgH="3682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211" y="321310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02595"/>
              </p:ext>
            </p:extLst>
          </p:nvPr>
        </p:nvGraphicFramePr>
        <p:xfrm>
          <a:off x="3085869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215640" progId="Equation.DSMT4">
                  <p:embed/>
                </p:oleObj>
              </mc:Choice>
              <mc:Fallback>
                <p:oleObj name="Equation" r:id="rId24" imgW="152280" imgH="215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869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35787"/>
              </p:ext>
            </p:extLst>
          </p:nvPr>
        </p:nvGraphicFramePr>
        <p:xfrm>
          <a:off x="2868849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215640" progId="Equation.DSMT4">
                  <p:embed/>
                </p:oleObj>
              </mc:Choice>
              <mc:Fallback>
                <p:oleObj name="Equation" r:id="rId26" imgW="152280" imgH="215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849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b="1" dirty="0"/>
              <a:t>Step 4:</a:t>
            </a:r>
            <a:r>
              <a:rPr lang="en-US" dirty="0"/>
              <a:t>	CHECK: The cost of labor per hour is 	approximately </a:t>
            </a:r>
            <a:r>
              <a:rPr lang="en-US" dirty="0">
                <a:solidFill>
                  <a:srgbClr val="00007D"/>
                </a:solidFill>
              </a:rPr>
              <a:t>$40</a:t>
            </a:r>
            <a:r>
              <a:rPr lang="en-US" dirty="0"/>
              <a:t>. This means that </a:t>
            </a:r>
          </a:p>
          <a:p>
            <a:pPr>
              <a:tabLst>
                <a:tab pos="1258888" algn="l"/>
              </a:tabLst>
            </a:pPr>
            <a:endParaRPr lang="en-US" sz="800" dirty="0"/>
          </a:p>
          <a:p>
            <a:pPr>
              <a:tabLst>
                <a:tab pos="1258888" algn="l"/>
              </a:tabLst>
            </a:pPr>
            <a:r>
              <a:rPr lang="en-US" dirty="0"/>
              <a:t>	hours of labor will cost approximately $100. 	Considering that the parts alone cost </a:t>
            </a:r>
            <a:r>
              <a:rPr lang="en-US" dirty="0">
                <a:solidFill>
                  <a:srgbClr val="00007D"/>
                </a:solidFill>
              </a:rPr>
              <a:t>$273.49</a:t>
            </a:r>
            <a:r>
              <a:rPr lang="en-US" dirty="0"/>
              <a:t>, 	the answer of </a:t>
            </a:r>
            <a:r>
              <a:rPr lang="en-US" dirty="0">
                <a:solidFill>
                  <a:srgbClr val="FF0000"/>
                </a:solidFill>
              </a:rPr>
              <a:t>$362.49 </a:t>
            </a:r>
            <a:r>
              <a:rPr lang="en-US" dirty="0"/>
              <a:t>seems reasonable.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036033" y="1561867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825480" progId="Equation.DSMT4">
                  <p:embed/>
                </p:oleObj>
              </mc:Choice>
              <mc:Fallback>
                <p:oleObj name="Equation" r:id="rId2" imgW="40608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033" y="1561867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Procedure: Changing from Decimal Numbers to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decimal number less than 1 (digits are to the right of the decimal point) can be written in fraction form by writing a fraction with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numerator that consists of the whole number formed by all the digits of the decimal number to the right of the decimal point,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denominator that is the power of 10 that corresponds to the rightmost digit. (For example, a denominator of 100 corresponds to hundredths.)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Changing Decimal Numbers to Fractions</a:t>
            </a: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320800" y="3388861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700" imgH="292100" progId="Equation.DSMT4">
                  <p:embed/>
                </p:oleObj>
              </mc:Choice>
              <mc:Fallback>
                <p:oleObj name="Equation" r:id="rId2" imgW="647700" imgH="292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388861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4055378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>
            <a:off x="1626394" y="39021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98133" y="3115811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838200" progId="Equation.DSMT4">
                  <p:embed/>
                </p:oleObj>
              </mc:Choice>
              <mc:Fallback>
                <p:oleObj name="Equation" r:id="rId4" imgW="8763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115811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001511" y="3115931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838080" progId="Equation.DSMT4">
                  <p:embed/>
                </p:oleObj>
              </mc:Choice>
              <mc:Fallback>
                <p:oleObj name="Equation" r:id="rId6" imgW="104112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511" y="3115931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29100" y="3115811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863" imgH="837836" progId="Equation.DSMT4">
                  <p:embed/>
                </p:oleObj>
              </mc:Choice>
              <mc:Fallback>
                <p:oleObj name="Equation" r:id="rId8" imgW="545863" imgH="837836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115811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 flipV="1">
            <a:off x="3387824" y="3192011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726180" y="367461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0.25			b. 0.32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278622" y="4659094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700" imgH="292100" progId="Equation.DSMT4">
                  <p:embed/>
                </p:oleObj>
              </mc:Choice>
              <mc:Fallback>
                <p:oleObj name="Equation" r:id="rId10" imgW="647700" imgH="292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22" y="4659094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26222" y="54102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>
            <a:off x="1601151" y="52059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985589" y="4386044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300" imgH="838200" progId="Equation.DSMT4">
                  <p:embed/>
                </p:oleObj>
              </mc:Choice>
              <mc:Fallback>
                <p:oleObj name="Equation" r:id="rId12" imgW="876300" imgH="838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89" y="4386044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921156" y="4386044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400" imgH="838200" progId="Equation.DSMT4">
                  <p:embed/>
                </p:oleObj>
              </mc:Choice>
              <mc:Fallback>
                <p:oleObj name="Equation" r:id="rId14" imgW="1041400" imgH="838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156" y="4386044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021822" y="4386044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500" imgH="838200" progId="Equation.DSMT4">
                  <p:embed/>
                </p:oleObj>
              </mc:Choice>
              <mc:Fallback>
                <p:oleObj name="Equation" r:id="rId16" imgW="698500" imgH="838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22" y="4386044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3259822" y="4468594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201402" y="4951193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Changing Decimal Numbers to Fractions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965200" y="3388162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292100" progId="Equation.DSMT4">
                  <p:embed/>
                </p:oleObj>
              </mc:Choice>
              <mc:Fallback>
                <p:oleObj name="Equation" r:id="rId2" imgW="825500" imgH="292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388162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25512" y="40386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>
            <a:off x="1458118" y="39105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41500" y="3115112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838200" progId="Equation.DSMT4">
                  <p:embed/>
                </p:oleObj>
              </mc:Choice>
              <mc:Fallback>
                <p:oleObj name="Equation" r:id="rId4" imgW="10541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115112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0.131			b. 0.075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971550" y="4652656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292100" progId="Equation.DSMT4">
                  <p:embed/>
                </p:oleObj>
              </mc:Choice>
              <mc:Fallback>
                <p:oleObj name="Equation" r:id="rId6" imgW="825500" imgH="2921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656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01700" y="54102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>
            <a:off x="1466941" y="51975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875367" y="4379606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838200" progId="Equation.DSMT4">
                  <p:embed/>
                </p:oleObj>
              </mc:Choice>
              <mc:Fallback>
                <p:oleObj name="Equation" r:id="rId8" imgW="1054100" imgH="838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7" y="4379606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007784" y="4379606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9200" imgH="838200" progId="Equation.DSMT4">
                  <p:embed/>
                </p:oleObj>
              </mc:Choice>
              <mc:Fallback>
                <p:oleObj name="Equation" r:id="rId10" imgW="12192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84" y="4379606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305300" y="4379606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586" imgH="837836" progId="Equation.DSMT4">
                  <p:embed/>
                </p:oleObj>
              </mc:Choice>
              <mc:Fallback>
                <p:oleObj name="Equation" r:id="rId12" imgW="723586" imgH="837836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379606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3413760" y="445363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291840" y="4936229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Changing Decimal Numbers to Fractions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3048000" y="377825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291973" progId="Equation.DSMT4">
                  <p:embed/>
                </p:oleObj>
              </mc:Choice>
              <mc:Fallback>
                <p:oleObj name="Equation" r:id="rId2" imgW="469696" imgH="291973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7825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971800" y="470529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Tenths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3144185" y="4421711"/>
            <a:ext cx="54864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47533" y="3505200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837836" progId="Equation.DSMT4">
                  <p:embed/>
                </p:oleObj>
              </mc:Choice>
              <mc:Fallback>
                <p:oleObj name="Equation" r:id="rId4" imgW="901309" imgH="83783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533" y="3505200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478866" y="3505200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838200" progId="Equation.DSMT4">
                  <p:embed/>
                </p:oleObj>
              </mc:Choice>
              <mc:Fallback>
                <p:oleObj name="Equation" r:id="rId6" imgW="1054100" imgH="8382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866" y="3505200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562600" y="3505200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837836" progId="Equation.DSMT4">
                  <p:embed/>
                </p:oleObj>
              </mc:Choice>
              <mc:Fallback>
                <p:oleObj name="Equation" r:id="rId8" imgW="723586" imgH="837836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4958080" y="355600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958080" y="4038599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-3175"/>
            <a:r>
              <a:rPr lang="en-US" dirty="0"/>
              <a:t>Change </a:t>
            </a:r>
            <a:r>
              <a:rPr lang="en-US" dirty="0">
                <a:solidFill>
                  <a:srgbClr val="0000FF"/>
                </a:solidFill>
              </a:rPr>
              <a:t>2.6</a:t>
            </a:r>
            <a:r>
              <a:rPr lang="en-US" dirty="0"/>
              <a:t> to a mixed number with the fraction in lowest terms.</a:t>
            </a:r>
          </a:p>
          <a:p>
            <a:pPr marL="3175" indent="-3175"/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3175" indent="-3175"/>
            <a:r>
              <a:rPr lang="en-US" dirty="0"/>
              <a:t>As a mixed number,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Changing Fractions to Decimal Numbers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32100" y="2192337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584" imgH="837836" progId="Equation.DSMT4">
                  <p:embed/>
                </p:oleObj>
              </mc:Choice>
              <mc:Fallback>
                <p:oleObj name="Equation" r:id="rId2" imgW="266584" imgH="837836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192337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8250" y="2325687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571252" progId="Equation.DSMT4">
                  <p:embed/>
                </p:oleObj>
              </mc:Choice>
              <mc:Fallback>
                <p:oleObj name="Equation" r:id="rId4" imgW="1180588" imgH="57125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25687"/>
                        <a:ext cx="1181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732556" y="486841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291847" progId="Equation.DSMT4">
                  <p:embed/>
                </p:oleObj>
              </mc:Choice>
              <mc:Fallback>
                <p:oleObj name="Equation" r:id="rId6" imgW="215713" imgH="291847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556" y="486841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213100" y="26106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076700" y="2032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713" imgH="291847" progId="Equation.DSMT4">
                  <p:embed/>
                </p:oleObj>
              </mc:Choice>
              <mc:Fallback>
                <p:oleObj name="Equation" r:id="rId8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032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877112" y="27686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112" y="2768600"/>
                        <a:ext cx="685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356100" y="3175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75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165833" y="35560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406080" progId="Equation.DSMT4">
                  <p:embed/>
                </p:oleObj>
              </mc:Choice>
              <mc:Fallback>
                <p:oleObj name="Equation" r:id="rId14" imgW="596880" imgH="4060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833" y="35560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521200" y="40132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291973" progId="Equation.DSMT4">
                  <p:embed/>
                </p:oleObj>
              </mc:Choice>
              <mc:Fallback>
                <p:oleObj name="Equation" r:id="rId16" imgW="393529" imgH="29197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0132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356100" y="4394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406080" progId="Equation.DSMT4">
                  <p:embed/>
                </p:oleObj>
              </mc:Choice>
              <mc:Fallback>
                <p:oleObj name="Equation" r:id="rId18" imgW="596880" imgH="4060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394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276725" y="21780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12" imgH="101512" progId="Equation.DSMT4">
                  <p:embed/>
                </p:oleObj>
              </mc:Choice>
              <mc:Fallback>
                <p:oleObj name="Equation" r:id="rId20" imgW="101512" imgH="101512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1780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362450" y="2032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17" imgH="291973" progId="Equation.DSMT4">
                  <p:embed/>
                </p:oleObj>
              </mc:Choice>
              <mc:Fallback>
                <p:oleObj name="Equation" r:id="rId22" imgW="190417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032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562475" y="2032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112" imgH="279279" progId="Equation.DSMT4">
                  <p:embed/>
                </p:oleObj>
              </mc:Choice>
              <mc:Fallback>
                <p:oleObj name="Equation" r:id="rId24" imgW="203112" imgH="279279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032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724400" y="2032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3112" imgH="291973" progId="Equation.DSMT4">
                  <p:embed/>
                </p:oleObj>
              </mc:Choice>
              <mc:Fallback>
                <p:oleObj name="Equation" r:id="rId26" imgW="203112" imgH="291973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32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" name="Object 48"/>
          <p:cNvGraphicFramePr>
            <a:graphicFrameLocks noChangeAspect="1"/>
          </p:cNvGraphicFramePr>
          <p:nvPr/>
        </p:nvGraphicFramePr>
        <p:xfrm>
          <a:off x="1676400" y="114300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6584" imgH="837836" progId="Equation.DSMT4">
                  <p:embed/>
                </p:oleObj>
              </mc:Choice>
              <mc:Fallback>
                <p:oleObj name="Equation" r:id="rId28" imgW="266584" imgH="837836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" name="Object 49"/>
          <p:cNvGraphicFramePr>
            <a:graphicFrameLocks noChangeAspect="1"/>
          </p:cNvGraphicFramePr>
          <p:nvPr/>
        </p:nvGraphicFramePr>
        <p:xfrm>
          <a:off x="1447800" y="4893578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73120" imgH="838080" progId="Equation.DSMT4">
                  <p:embed/>
                </p:oleObj>
              </mc:Choice>
              <mc:Fallback>
                <p:oleObj name="Equation" r:id="rId29" imgW="1473120" imgH="8380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93578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Changing Fractions to Decimal Numbers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76740" y="2230437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400" imgH="838200" progId="Equation.DSMT4">
                  <p:embed/>
                </p:oleObj>
              </mc:Choice>
              <mc:Fallback>
                <p:oleObj name="Equation" r:id="rId2" imgW="279400" imgH="838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40" y="2230437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898900" y="2363787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571500" progId="Equation.DSMT4">
                  <p:embed/>
                </p:oleObj>
              </mc:Choice>
              <mc:Fallback>
                <p:oleObj name="Equation" r:id="rId4" imgW="1016000" imgH="5715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363787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73600" y="4889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713" imgH="291847" progId="Equation.DSMT4">
                  <p:embed/>
                </p:oleObj>
              </mc:Choice>
              <mc:Fallback>
                <p:oleObj name="Equation" r:id="rId6" imgW="215713" imgH="291847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889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25990" y="26487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418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500" imgH="279400" progId="Equation.DSMT4">
                  <p:embed/>
                </p:oleObj>
              </mc:Choice>
              <mc:Fallback>
                <p:oleObj name="Equation" r:id="rId8" imgW="1905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406900" y="22479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12" imgH="101512" progId="Equation.DSMT4">
                  <p:embed/>
                </p:oleObj>
              </mc:Choice>
              <mc:Fallback>
                <p:oleObj name="Equation" r:id="rId10" imgW="101512" imgH="101512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2479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085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500" imgH="279400" progId="Equation.DSMT4">
                  <p:embed/>
                </p:oleObj>
              </mc:Choice>
              <mc:Fallback>
                <p:oleObj name="Equation" r:id="rId12" imgW="190500" imgH="279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686300" y="20701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12" imgH="291973" progId="Equation.DSMT4">
                  <p:embed/>
                </p:oleObj>
              </mc:Choice>
              <mc:Fallback>
                <p:oleObj name="Equation" r:id="rId14" imgW="203112" imgH="291973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20701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000500" y="28067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393480" progId="Equation.DSMT4">
                  <p:embed/>
                </p:oleObj>
              </mc:Choice>
              <mc:Fallback>
                <p:oleObj name="Equation" r:id="rId16" imgW="419040" imgH="3934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806700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241800" y="32893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92100" progId="Equation.DSMT4">
                  <p:embed/>
                </p:oleObj>
              </mc:Choice>
              <mc:Fallback>
                <p:oleObj name="Equation" r:id="rId18" imgW="457200" imgH="292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289300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262967" y="3613150"/>
          <a:ext cx="419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9040" imgH="406080" progId="Equation.DSMT4">
                  <p:embed/>
                </p:oleObj>
              </mc:Choice>
              <mc:Fallback>
                <p:oleObj name="Equation" r:id="rId20" imgW="419040" imgH="40608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7" y="3613150"/>
                        <a:ext cx="419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508500" y="410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35" imgH="291973" progId="Equation.DSMT4">
                  <p:embed/>
                </p:oleObj>
              </mc:Choice>
              <mc:Fallback>
                <p:oleObj name="Equation" r:id="rId22" imgW="380835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10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4288367" y="44577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406080" progId="Equation.DSMT4">
                  <p:embed/>
                </p:oleObj>
              </mc:Choice>
              <mc:Fallback>
                <p:oleObj name="Equation" r:id="rId24" imgW="596880" imgH="406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367" y="44577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              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23930"/>
              </p:ext>
            </p:extLst>
          </p:nvPr>
        </p:nvGraphicFramePr>
        <p:xfrm>
          <a:off x="1352550" y="4913548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06360" imgH="838080" progId="Equation.DSMT4">
                  <p:embed/>
                </p:oleObj>
              </mc:Choice>
              <mc:Fallback>
                <p:oleObj name="Equation" r:id="rId26" imgW="1206360" imgH="8380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13548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1676400" y="11430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838080" progId="Equation.DSMT4">
                  <p:embed/>
                </p:oleObj>
              </mc:Choice>
              <mc:Fallback>
                <p:oleObj name="Equation" r:id="rId28" imgW="279360" imgH="8380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Numbers</a:t>
            </a:r>
          </a:p>
        </p:txBody>
      </p:sp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1697722" y="11430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100" imgH="838200" progId="Equation.DSMT4">
                  <p:embed/>
                </p:oleObj>
              </mc:Choice>
              <mc:Fallback>
                <p:oleObj name="Equation" r:id="rId2" imgW="419100" imgH="8382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22" y="11430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362200" y="20574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838200" progId="Equation.DSMT4">
                  <p:embed/>
                </p:oleObj>
              </mc:Choice>
              <mc:Fallback>
                <p:oleObj name="Equation" r:id="rId4" imgW="419100" imgH="838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2190750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4000" imgH="571500" progId="Equation.DSMT4">
                  <p:embed/>
                </p:oleObj>
              </mc:Choice>
              <mc:Fallback>
                <p:oleObj name="Equation" r:id="rId5" imgW="1524000" imgH="5715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90750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744623"/>
              </p:ext>
            </p:extLst>
          </p:nvPr>
        </p:nvGraphicFramePr>
        <p:xfrm>
          <a:off x="4817144" y="529666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806" imgH="279279" progId="Equation.DSMT4">
                  <p:embed/>
                </p:oleObj>
              </mc:Choice>
              <mc:Fallback>
                <p:oleObj name="Equation" r:id="rId7" imgW="215806" imgH="27927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7144" y="5296664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857500" y="24757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198378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Continuing to divide will give a remainder of 4 each time.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405656" y="1860723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3 will repeat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991100" y="205740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181600" y="540181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886200" y="1905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713" imgH="291847" progId="Equation.DSMT4">
                  <p:embed/>
                </p:oleObj>
              </mc:Choice>
              <mc:Fallback>
                <p:oleObj name="Equation" r:id="rId9" imgW="215713" imgH="29184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084320" y="20701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12" imgH="101512" progId="Equation.DSMT4">
                  <p:embed/>
                </p:oleObj>
              </mc:Choice>
              <mc:Fallback>
                <p:oleObj name="Equation" r:id="rId11" imgW="101512" imgH="10151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320" y="20701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16814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14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35356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112" imgH="291973" progId="Equation.DSMT4">
                  <p:embed/>
                </p:oleObj>
              </mc:Choice>
              <mc:Fallback>
                <p:oleObj name="Equation" r:id="rId15" imgW="203112" imgH="291973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56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53898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17" imgH="291973" progId="Equation.DSMT4">
                  <p:embed/>
                </p:oleObj>
              </mc:Choice>
              <mc:Fallback>
                <p:oleObj name="Equation" r:id="rId17" imgW="190417" imgH="291973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98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471170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0417" imgH="291973" progId="Equation.DSMT4">
                  <p:embed/>
                </p:oleObj>
              </mc:Choice>
              <mc:Fallback>
                <p:oleObj name="Equation" r:id="rId19" imgW="190417" imgH="291973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3695700" y="2641833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406080" progId="Equation.DSMT4">
                  <p:embed/>
                </p:oleObj>
              </mc:Choice>
              <mc:Fallback>
                <p:oleObj name="Equation" r:id="rId21" imgW="685800" imgH="406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641833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3924300" y="3073167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725" imgH="291973" progId="Equation.DSMT4">
                  <p:embed/>
                </p:oleObj>
              </mc:Choice>
              <mc:Fallback>
                <p:oleObj name="Equation" r:id="rId23" imgW="634725" imgH="29197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073167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3983722" y="3378433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406080" progId="Equation.DSMT4">
                  <p:embed/>
                </p:oleObj>
              </mc:Choice>
              <mc:Fallback>
                <p:oleObj name="Equation" r:id="rId25" imgW="596880" imgH="406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22" y="3378433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529819"/>
              </p:ext>
            </p:extLst>
          </p:nvPr>
        </p:nvGraphicFramePr>
        <p:xfrm>
          <a:off x="4347244" y="38100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529" imgH="291973" progId="Equation.DSMT4">
                  <p:embed/>
                </p:oleObj>
              </mc:Choice>
              <mc:Fallback>
                <p:oleObj name="Equation" r:id="rId27" imgW="393529" imgH="291973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244" y="38100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826514"/>
              </p:ext>
            </p:extLst>
          </p:nvPr>
        </p:nvGraphicFramePr>
        <p:xfrm>
          <a:off x="4207777" y="4106411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96880" imgH="406080" progId="Equation.DSMT4">
                  <p:embed/>
                </p:oleObj>
              </mc:Choice>
              <mc:Fallback>
                <p:oleObj name="Equation" r:id="rId29" imgW="596880" imgH="406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777" y="4106411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303632"/>
              </p:ext>
            </p:extLst>
          </p:nvPr>
        </p:nvGraphicFramePr>
        <p:xfrm>
          <a:off x="4575844" y="4555222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93529" imgH="291973" progId="Equation.DSMT4">
                  <p:embed/>
                </p:oleObj>
              </mc:Choice>
              <mc:Fallback>
                <p:oleObj name="Equation" r:id="rId31" imgW="393529" imgH="291973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844" y="4555222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87089"/>
              </p:ext>
            </p:extLst>
          </p:nvPr>
        </p:nvGraphicFramePr>
        <p:xfrm>
          <a:off x="4423444" y="48514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96880" imgH="406080" progId="Equation.DSMT4">
                  <p:embed/>
                </p:oleObj>
              </mc:Choice>
              <mc:Fallback>
                <p:oleObj name="Equation" r:id="rId33" imgW="596880" imgH="4060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444" y="48514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Numbers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3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write                             where the three dots (called </a:t>
            </a:r>
          </a:p>
          <a:p>
            <a:pPr>
              <a:lnSpc>
                <a:spcPct val="2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 ellipsis) mean “and so on” or to continue the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pattern without stopping.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Or, if we agree to round, we can write                      (to the nearest thousandth).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36750" y="1337733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700" imgH="838200" progId="Equation.DSMT4">
                  <p:embed/>
                </p:oleObj>
              </mc:Choice>
              <mc:Fallback>
                <p:oleObj name="Equation" r:id="rId2" imgW="2171700" imgH="83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1337733"/>
                        <a:ext cx="2171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647993"/>
              </p:ext>
            </p:extLst>
          </p:nvPr>
        </p:nvGraphicFramePr>
        <p:xfrm>
          <a:off x="6072094" y="3100593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838080" progId="Equation.DSMT4">
                  <p:embed/>
                </p:oleObj>
              </mc:Choice>
              <mc:Fallback>
                <p:oleObj name="Equation" r:id="rId4" imgW="15746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094" y="3100593"/>
                        <a:ext cx="157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723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Courier New</vt:lpstr>
      <vt:lpstr>Arial</vt:lpstr>
      <vt:lpstr>Calibri</vt:lpstr>
      <vt:lpstr>Office Theme</vt:lpstr>
      <vt:lpstr>Equation</vt:lpstr>
      <vt:lpstr>Section 3.6</vt:lpstr>
      <vt:lpstr>Procedure: Changing from Decimal Numbers to Fractions</vt:lpstr>
      <vt:lpstr>Example 1: Changing Decimal Numbers to Fractions</vt:lpstr>
      <vt:lpstr>Example 2: Changing Decimal Numbers to Fractions</vt:lpstr>
      <vt:lpstr>Example 3: Changing Decimal Numbers to Fractions</vt:lpstr>
      <vt:lpstr>Example 4: Changing Fractions to Decimal Numbers</vt:lpstr>
      <vt:lpstr>Example 5: Changing Fractions to Decimal Numbers</vt:lpstr>
      <vt:lpstr>Example 6: Changing Fractions to Decimal Numbers</vt:lpstr>
      <vt:lpstr>Example 6: Changing Fractions to Decimal Numbers (cont.)</vt:lpstr>
      <vt:lpstr>Example 7: Changing Fractions to Decimal Numbers</vt:lpstr>
      <vt:lpstr>Example 8: Simplifying Expressions with Decimals and Fractions</vt:lpstr>
      <vt:lpstr>Example 9: Comparing Decimal Numbers and Fractions</vt:lpstr>
      <vt:lpstr>Example 9: Comparing Decimal Numbers and Fractions (cont.)</vt:lpstr>
      <vt:lpstr>Example 9: Comparing Decimal Numbers and Fractions (cont.)</vt:lpstr>
      <vt:lpstr>Example 10: Application: Decimal and Fraction Expressions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Barbara Miller</cp:lastModifiedBy>
  <cp:revision>200</cp:revision>
  <dcterms:created xsi:type="dcterms:W3CDTF">2013-04-26T14:43:13Z</dcterms:created>
  <dcterms:modified xsi:type="dcterms:W3CDTF">2023-05-26T18:52:12Z</dcterms:modified>
</cp:coreProperties>
</file>