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60" r:id="rId4"/>
    <p:sldId id="261" r:id="rId5"/>
    <p:sldId id="262" r:id="rId6"/>
    <p:sldId id="279" r:id="rId7"/>
    <p:sldId id="282" r:id="rId8"/>
    <p:sldId id="283" r:id="rId9"/>
    <p:sldId id="284" r:id="rId10"/>
    <p:sldId id="285" r:id="rId11"/>
    <p:sldId id="286" r:id="rId12"/>
    <p:sldId id="263" r:id="rId13"/>
    <p:sldId id="287" r:id="rId14"/>
    <p:sldId id="289" r:id="rId15"/>
    <p:sldId id="290" r:id="rId16"/>
    <p:sldId id="291" r:id="rId17"/>
    <p:sldId id="292" r:id="rId18"/>
    <p:sldId id="275" r:id="rId19"/>
    <p:sldId id="27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F53DD2"/>
    <a:srgbClr val="F769DC"/>
    <a:srgbClr val="BE0A9C"/>
    <a:srgbClr val="0000FF"/>
    <a:srgbClr val="2D7D9F"/>
    <a:srgbClr val="007F7C"/>
    <a:srgbClr val="00666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9" autoAdjust="0"/>
  </p:normalViewPr>
  <p:slideViewPr>
    <p:cSldViewPr>
      <p:cViewPr varScale="1">
        <p:scale>
          <a:sx n="107" d="100"/>
          <a:sy n="107" d="100"/>
        </p:scale>
        <p:origin x="108" y="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3CE09-50F6-4F5D-9D6B-D0A44D4271B8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C5BB-E14C-4D7C-B924-AC23D270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4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9" Type="http://schemas.openxmlformats.org/officeDocument/2006/relationships/image" Target="../media/image68.wmf"/><Relationship Id="rId21" Type="http://schemas.openxmlformats.org/officeDocument/2006/relationships/image" Target="../media/image61.wmf"/><Relationship Id="rId34" Type="http://schemas.openxmlformats.org/officeDocument/2006/relationships/oleObject" Target="../embeddings/oleObject87.bin"/><Relationship Id="rId42" Type="http://schemas.openxmlformats.org/officeDocument/2006/relationships/oleObject" Target="../embeddings/oleObject91.bin"/><Relationship Id="rId47" Type="http://schemas.openxmlformats.org/officeDocument/2006/relationships/image" Target="../media/image72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7.bin"/><Relationship Id="rId29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81.bin"/><Relationship Id="rId32" Type="http://schemas.openxmlformats.org/officeDocument/2006/relationships/oleObject" Target="../embeddings/oleObject85.bin"/><Relationship Id="rId37" Type="http://schemas.openxmlformats.org/officeDocument/2006/relationships/image" Target="../media/image67.wmf"/><Relationship Id="rId40" Type="http://schemas.openxmlformats.org/officeDocument/2006/relationships/oleObject" Target="../embeddings/oleObject90.bin"/><Relationship Id="rId45" Type="http://schemas.openxmlformats.org/officeDocument/2006/relationships/image" Target="../media/image71.wmf"/><Relationship Id="rId5" Type="http://schemas.openxmlformats.org/officeDocument/2006/relationships/image" Target="../media/image55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83.bin"/><Relationship Id="rId36" Type="http://schemas.openxmlformats.org/officeDocument/2006/relationships/oleObject" Target="../embeddings/oleObject88.bin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60.wmf"/><Relationship Id="rId31" Type="http://schemas.openxmlformats.org/officeDocument/2006/relationships/image" Target="../media/image65.wmf"/><Relationship Id="rId44" Type="http://schemas.openxmlformats.org/officeDocument/2006/relationships/oleObject" Target="../embeddings/oleObject92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84.bin"/><Relationship Id="rId35" Type="http://schemas.openxmlformats.org/officeDocument/2006/relationships/image" Target="../media/image66.wmf"/><Relationship Id="rId43" Type="http://schemas.openxmlformats.org/officeDocument/2006/relationships/image" Target="../media/image70.wmf"/><Relationship Id="rId8" Type="http://schemas.openxmlformats.org/officeDocument/2006/relationships/oleObject" Target="../embeddings/oleObject73.bin"/><Relationship Id="rId3" Type="http://schemas.openxmlformats.org/officeDocument/2006/relationships/image" Target="../media/image54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33" Type="http://schemas.openxmlformats.org/officeDocument/2006/relationships/oleObject" Target="../embeddings/oleObject86.bin"/><Relationship Id="rId38" Type="http://schemas.openxmlformats.org/officeDocument/2006/relationships/oleObject" Target="../embeddings/oleObject89.bin"/><Relationship Id="rId46" Type="http://schemas.openxmlformats.org/officeDocument/2006/relationships/oleObject" Target="../embeddings/oleObject93.bin"/><Relationship Id="rId20" Type="http://schemas.openxmlformats.org/officeDocument/2006/relationships/oleObject" Target="../embeddings/oleObject79.bin"/><Relationship Id="rId41" Type="http://schemas.openxmlformats.org/officeDocument/2006/relationships/image" Target="../media/image6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9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image" Target="../media/image87.png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5.wmf"/><Relationship Id="rId7" Type="http://schemas.openxmlformats.org/officeDocument/2006/relationships/image" Target="../media/image87.w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0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oleObject" Target="../embeddings/oleObject116.bin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00.wmf"/><Relationship Id="rId2" Type="http://schemas.openxmlformats.org/officeDocument/2006/relationships/oleObject" Target="../embeddings/oleObject117.bin"/><Relationship Id="rId16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1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4.wmf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image" Target="../media/image19.wmf"/><Relationship Id="rId21" Type="http://schemas.openxmlformats.org/officeDocument/2006/relationships/image" Target="../media/image25.wmf"/><Relationship Id="rId34" Type="http://schemas.openxmlformats.org/officeDocument/2006/relationships/image" Target="../media/image32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15.wmf"/><Relationship Id="rId25" Type="http://schemas.openxmlformats.org/officeDocument/2006/relationships/image" Target="../media/image27.wmf"/><Relationship Id="rId33" Type="http://schemas.openxmlformats.org/officeDocument/2006/relationships/image" Target="../media/image31.w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33.bin"/><Relationship Id="rId5" Type="http://schemas.openxmlformats.org/officeDocument/2006/relationships/image" Target="../media/image20.wmf"/><Relationship Id="rId15" Type="http://schemas.openxmlformats.org/officeDocument/2006/relationships/image" Target="../media/image12.wmf"/><Relationship Id="rId23" Type="http://schemas.openxmlformats.org/officeDocument/2006/relationships/image" Target="../media/image26.wmf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4.wmf"/><Relationship Id="rId31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32.bin"/><Relationship Id="rId8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1.png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9" Type="http://schemas.openxmlformats.org/officeDocument/2006/relationships/oleObject" Target="../embeddings/oleObject66.bin"/><Relationship Id="rId21" Type="http://schemas.openxmlformats.org/officeDocument/2006/relationships/image" Target="../media/image47.wmf"/><Relationship Id="rId34" Type="http://schemas.openxmlformats.org/officeDocument/2006/relationships/oleObject" Target="../embeddings/oleObject63.bin"/><Relationship Id="rId7" Type="http://schemas.openxmlformats.org/officeDocument/2006/relationships/image" Target="../media/image42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50.wmf"/><Relationship Id="rId41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61.bin"/><Relationship Id="rId37" Type="http://schemas.openxmlformats.org/officeDocument/2006/relationships/image" Target="../media/image52.wmf"/><Relationship Id="rId40" Type="http://schemas.openxmlformats.org/officeDocument/2006/relationships/oleObject" Target="../embeddings/oleObject67.bin"/><Relationship Id="rId5" Type="http://schemas.openxmlformats.org/officeDocument/2006/relationships/image" Target="../media/image41.wmf"/><Relationship Id="rId15" Type="http://schemas.openxmlformats.org/officeDocument/2006/relationships/image" Target="../media/image15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58.bin"/><Relationship Id="rId36" Type="http://schemas.openxmlformats.org/officeDocument/2006/relationships/oleObject" Target="../embeddings/oleObject64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46.wmf"/><Relationship Id="rId31" Type="http://schemas.openxmlformats.org/officeDocument/2006/relationships/oleObject" Target="../embeddings/oleObject60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oleObject" Target="../embeddings/oleObject57.bin"/><Relationship Id="rId30" Type="http://schemas.openxmlformats.org/officeDocument/2006/relationships/oleObject" Target="../embeddings/oleObject59.bin"/><Relationship Id="rId35" Type="http://schemas.openxmlformats.org/officeDocument/2006/relationships/image" Target="../media/image51.wmf"/><Relationship Id="rId8" Type="http://schemas.openxmlformats.org/officeDocument/2006/relationships/oleObject" Target="../embeddings/oleObject47.bin"/><Relationship Id="rId3" Type="http://schemas.openxmlformats.org/officeDocument/2006/relationships/image" Target="../media/image40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33" Type="http://schemas.openxmlformats.org/officeDocument/2006/relationships/oleObject" Target="../embeddings/oleObject62.bin"/><Relationship Id="rId38" Type="http://schemas.openxmlformats.org/officeDocument/2006/relationships/oleObject" Target="../embeddings/oleObject6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Fractions </a:t>
            </a:r>
            <a:r>
              <a:rPr lang="en-US" b="1" i="1">
                <a:solidFill>
                  <a:srgbClr val="1F497D"/>
                </a:solidFill>
              </a:rPr>
              <a:t>and Percents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1946564" y="1574800"/>
          <a:ext cx="1689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583920" progId="Equation.DSMT4">
                  <p:embed/>
                </p:oleObj>
              </mc:Choice>
              <mc:Fallback>
                <p:oleObj name="Equation" r:id="rId2" imgW="1688760" imgH="583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564" y="1574800"/>
                        <a:ext cx="1689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378200" y="484606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91960" progId="Equation.DSMT4">
                  <p:embed/>
                </p:oleObj>
              </mc:Choice>
              <mc:Fallback>
                <p:oleObj name="Equation" r:id="rId4" imgW="20304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84606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690524" y="261158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91960" progId="Equation.DSMT4">
                  <p:embed/>
                </p:oleObj>
              </mc:Choice>
              <mc:Fallback>
                <p:oleObj name="Equation" r:id="rId6" imgW="44424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524" y="2611582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2254250" y="2127250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406080" progId="Equation.DSMT4">
                  <p:embed/>
                </p:oleObj>
              </mc:Choice>
              <mc:Fallback>
                <p:oleObj name="Equation" r:id="rId8" imgW="63468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27250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423968" y="130175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13" imgH="291847" progId="Equation.DSMT4">
                  <p:embed/>
                </p:oleObj>
              </mc:Choice>
              <mc:Fallback>
                <p:oleObj name="Equation" r:id="rId10" imgW="215713" imgH="2918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968" y="130175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614468" y="146685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12" imgH="101512" progId="Equation.DSMT4">
                  <p:embed/>
                </p:oleObj>
              </mc:Choice>
              <mc:Fallback>
                <p:oleObj name="Equation" r:id="rId12" imgW="101512" imgH="1015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468" y="146685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709863" y="13017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91960" progId="Equation.DSMT4">
                  <p:embed/>
                </p:oleObj>
              </mc:Choice>
              <mc:Fallback>
                <p:oleObj name="Equation" r:id="rId14" imgW="190440" imgH="291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3017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293846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291960" progId="Equation.DSMT4">
                  <p:embed/>
                </p:oleObj>
              </mc:Choice>
              <mc:Fallback>
                <p:oleObj name="Equation" r:id="rId16" imgW="19044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4341813" y="4191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57120" imgH="838080" progId="Equation.DSMT4">
                  <p:embed/>
                </p:oleObj>
              </mc:Choice>
              <mc:Fallback>
                <p:oleObj name="Equation" r:id="rId18" imgW="1257120" imgH="838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1910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5658427" y="44704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1880" imgH="291960" progId="Equation.DSMT4">
                  <p:embed/>
                </p:oleObj>
              </mc:Choice>
              <mc:Fallback>
                <p:oleObj name="Equation" r:id="rId20" imgW="1091880" imgH="2919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427" y="44704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6801427" y="4464050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44520" imgH="304560" progId="Equation.DSMT4">
                  <p:embed/>
                </p:oleObj>
              </mc:Choice>
              <mc:Fallback>
                <p:oleObj name="Equation" r:id="rId22" imgW="1244520" imgH="304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427" y="4464050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318611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291960" progId="Equation.DSMT4">
                  <p:embed/>
                </p:oleObj>
              </mc:Choice>
              <mc:Fallback>
                <p:oleObj name="Equation" r:id="rId24" imgW="19044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3422650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91960" progId="Equation.DSMT4">
                  <p:embed/>
                </p:oleObj>
              </mc:Choice>
              <mc:Fallback>
                <p:oleObj name="Equation" r:id="rId26" imgW="19044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3650096" y="1350818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8600" imgH="203040" progId="Equation.DSMT4">
                  <p:embed/>
                </p:oleObj>
              </mc:Choice>
              <mc:Fallback>
                <p:oleObj name="Equation" r:id="rId28" imgW="22860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096" y="1350818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4179888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90440" imgH="291960" progId="Equation.DSMT4">
                  <p:embed/>
                </p:oleObj>
              </mc:Choice>
              <mc:Fallback>
                <p:oleObj name="Equation" r:id="rId30" imgW="190440" imgH="2919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3891396" y="13081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713" imgH="291847" progId="Equation.DSMT4">
                  <p:embed/>
                </p:oleObj>
              </mc:Choice>
              <mc:Fallback>
                <p:oleObj name="Equation" r:id="rId32" imgW="215713" imgH="291847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396" y="13081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4086514" y="1458191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1512" imgH="101512" progId="Equation.DSMT4">
                  <p:embed/>
                </p:oleObj>
              </mc:Choice>
              <mc:Fallback>
                <p:oleObj name="Equation" r:id="rId33" imgW="101512" imgH="1015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514" y="1458191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378325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0440" imgH="291960" progId="Equation.DSMT4">
                  <p:embed/>
                </p:oleObj>
              </mc:Choice>
              <mc:Fallback>
                <p:oleObj name="Equation" r:id="rId34" imgW="190440" imgH="2919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8181"/>
              </p:ext>
            </p:extLst>
          </p:nvPr>
        </p:nvGraphicFramePr>
        <p:xfrm>
          <a:off x="4575175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90440" imgH="291960" progId="Equation.DSMT4">
                  <p:embed/>
                </p:oleObj>
              </mc:Choice>
              <mc:Fallback>
                <p:oleObj name="Equation" r:id="rId36" imgW="19044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2499013" y="29013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34680" imgH="406080" progId="Equation.DSMT4">
                  <p:embed/>
                </p:oleObj>
              </mc:Choice>
              <mc:Fallback>
                <p:oleObj name="Equation" r:id="rId38" imgW="634680" imgH="406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013" y="29013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2908300" y="3338946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44240" imgH="291960" progId="Equation.DSMT4">
                  <p:embed/>
                </p:oleObj>
              </mc:Choice>
              <mc:Fallback>
                <p:oleObj name="Equation" r:id="rId40" imgW="444240" imgH="2919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338946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2717800" y="361372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34680" imgH="406080" progId="Equation.DSMT4">
                  <p:embed/>
                </p:oleObj>
              </mc:Choice>
              <mc:Fallback>
                <p:oleObj name="Equation" r:id="rId42" imgW="634680" imgH="4060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61372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3136900" y="4069773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44240" imgH="291960" progId="Equation.DSMT4">
                  <p:embed/>
                </p:oleObj>
              </mc:Choice>
              <mc:Fallback>
                <p:oleObj name="Equation" r:id="rId44" imgW="444240" imgH="2919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069773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2946400" y="43745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34680" imgH="406080" progId="Equation.DSMT4">
                  <p:embed/>
                </p:oleObj>
              </mc:Choice>
              <mc:Fallback>
                <p:oleObj name="Equation" r:id="rId46" imgW="634680" imgH="4060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3745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876800" y="12192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0382" y="5344180"/>
            <a:ext cx="7391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Dodgers won </a:t>
            </a:r>
            <a:r>
              <a:rPr lang="en-US" sz="2800" dirty="0">
                <a:solidFill>
                  <a:srgbClr val="FF0000"/>
                </a:solidFill>
              </a:rPr>
              <a:t>33.3%</a:t>
            </a:r>
            <a:r>
              <a:rPr lang="en-US" sz="2800" dirty="0"/>
              <a:t> of these championships.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46193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Write the percent as a fraction with 100 as the 	   denominator and delete the % sign.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0000"/>
                </a:solidFill>
              </a:rPr>
              <a:t>Reduce the fraction, if possible.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Procedure: Changing a Percent to a Fraction or a Mixed Number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7: Changing Percents to Fractions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731818" y="3086100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304560" progId="Equation.DSMT4">
                  <p:embed/>
                </p:oleObj>
              </mc:Choice>
              <mc:Fallback>
                <p:oleObj name="Equation" r:id="rId2" imgW="634680" imgH="3045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818" y="3086100"/>
                        <a:ext cx="635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413000" y="2825750"/>
          <a:ext cx="1930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825480" progId="Equation.DSMT4">
                  <p:embed/>
                </p:oleObj>
              </mc:Choice>
              <mc:Fallback>
                <p:oleObj name="Equation" r:id="rId4" imgW="1930320" imgH="82548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5750"/>
                        <a:ext cx="1930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387850" y="2825750"/>
          <a:ext cx="508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825480" progId="Equation.DSMT4">
                  <p:embed/>
                </p:oleObj>
              </mc:Choice>
              <mc:Fallback>
                <p:oleObj name="Equation" r:id="rId6" imgW="507960" imgH="8254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825750"/>
                        <a:ext cx="508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3896591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96591" y="3332017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7263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60%</a:t>
            </a:r>
            <a:r>
              <a:rPr lang="en-US" sz="2800" dirty="0"/>
              <a:t> to a fraction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8: Changing Percents to Mixed Numbers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478973" y="3086100"/>
          <a:ext cx="80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304560" progId="Equation.DSMT4">
                  <p:embed/>
                </p:oleObj>
              </mc:Choice>
              <mc:Fallback>
                <p:oleObj name="Equation" r:id="rId2" imgW="799920" imgH="304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973" y="3086100"/>
                        <a:ext cx="800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330450" y="2825750"/>
          <a:ext cx="209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825480" progId="Equation.DSMT4">
                  <p:embed/>
                </p:oleObj>
              </mc:Choice>
              <mc:Fallback>
                <p:oleObj name="Equation" r:id="rId4" imgW="2095200" imgH="825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825750"/>
                        <a:ext cx="2095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257800" y="2825750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825480" progId="Equation.DSMT4">
                  <p:embed/>
                </p:oleObj>
              </mc:Choice>
              <mc:Fallback>
                <p:oleObj name="Equation" r:id="rId6" imgW="863280" imgH="825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25750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4017818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007427" y="3328555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130%</a:t>
            </a:r>
            <a:r>
              <a:rPr lang="en-US" sz="2800" dirty="0"/>
              <a:t> to a mixed number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08500" y="2821709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825480" progId="Equation.DSMT4">
                  <p:embed/>
                </p:oleObj>
              </mc:Choice>
              <mc:Fallback>
                <p:oleObj name="Equation" r:id="rId8" imgW="6728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821709"/>
                        <a:ext cx="673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Common Misunderstanding Concerning Percents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69402"/>
            <a:ext cx="8229600" cy="426578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The fractions    and     are often confused with the </a:t>
            </a: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percents        and         The differences can be clarified </a:t>
            </a:r>
          </a:p>
          <a:p>
            <a:pPr marL="533400" indent="-533400" algn="just"/>
            <a:endParaRPr lang="en-US" sz="15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by using decimal numbers.</a:t>
            </a:r>
          </a:p>
          <a:p>
            <a:pPr marL="533400" indent="-533400"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      Percent		Decimal Number	            Fraction</a:t>
            </a:r>
            <a:endParaRPr lang="en-US" sz="2800" dirty="0"/>
          </a:p>
          <a:p>
            <a:pPr marL="533400" indent="-533400" algn="just">
              <a:lnSpc>
                <a:spcPct val="175000"/>
              </a:lnSpc>
            </a:pPr>
            <a:r>
              <a:rPr lang="en-US" sz="2800" dirty="0"/>
              <a:t>				        </a:t>
            </a:r>
            <a:r>
              <a:rPr lang="en-US" sz="2800" dirty="0">
                <a:solidFill>
                  <a:srgbClr val="000000"/>
                </a:solidFill>
              </a:rPr>
              <a:t>0.0025</a:t>
            </a:r>
            <a:r>
              <a:rPr lang="en-US" sz="2800" dirty="0"/>
              <a:t>               </a:t>
            </a: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225697"/>
              </p:ext>
            </p:extLst>
          </p:nvPr>
        </p:nvGraphicFramePr>
        <p:xfrm>
          <a:off x="2463800" y="15240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825500" progId="Equation.DSMT4">
                  <p:embed/>
                </p:oleObj>
              </mc:Choice>
              <mc:Fallback>
                <p:oleObj name="Equation" r:id="rId2" imgW="2413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5240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89519"/>
              </p:ext>
            </p:extLst>
          </p:nvPr>
        </p:nvGraphicFramePr>
        <p:xfrm>
          <a:off x="3365500" y="1542341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06" imgH="825142" progId="Equation.DSMT4">
                  <p:embed/>
                </p:oleObj>
              </mc:Choice>
              <mc:Fallback>
                <p:oleObj name="Equation" r:id="rId4" imgW="215806" imgH="82514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542341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79954"/>
              </p:ext>
            </p:extLst>
          </p:nvPr>
        </p:nvGraphicFramePr>
        <p:xfrm>
          <a:off x="1866900" y="2366084"/>
          <a:ext cx="520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700" imgH="825500" progId="Equation.DSMT4">
                  <p:embed/>
                </p:oleObj>
              </mc:Choice>
              <mc:Fallback>
                <p:oleObj name="Equation" r:id="rId6" imgW="520700" imgH="825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366084"/>
                        <a:ext cx="520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681796"/>
              </p:ext>
            </p:extLst>
          </p:nvPr>
        </p:nvGraphicFramePr>
        <p:xfrm>
          <a:off x="3048000" y="2366084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812447" progId="Equation.DSMT4">
                  <p:embed/>
                </p:oleObj>
              </mc:Choice>
              <mc:Fallback>
                <p:oleObj name="Equation" r:id="rId8" imgW="583947" imgH="812447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6084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327900" y="4248150"/>
          <a:ext cx="59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900" imgH="838200" progId="Equation.DSMT4">
                  <p:embed/>
                </p:oleObj>
              </mc:Choice>
              <mc:Fallback>
                <p:oleObj name="Equation" r:id="rId10" imgW="5969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4248150"/>
                        <a:ext cx="59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E0F81-3E28-D57F-1C1E-4AB55BA5B9BD}"/>
              </a:ext>
            </a:extLst>
          </p:cNvPr>
          <p:cNvCxnSpPr>
            <a:cxnSpLocks/>
          </p:cNvCxnSpPr>
          <p:nvPr/>
        </p:nvCxnSpPr>
        <p:spPr>
          <a:xfrm>
            <a:off x="571500" y="4191000"/>
            <a:ext cx="8001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1A8180-8658-2F38-770C-205F591DAC9D}"/>
                  </a:ext>
                </a:extLst>
              </p:cNvPr>
              <p:cNvSpPr/>
              <p:nvPr/>
            </p:nvSpPr>
            <p:spPr>
              <a:xfrm>
                <a:off x="571500" y="4248150"/>
                <a:ext cx="2658485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 (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0.25%)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1A8180-8658-2F38-770C-205F591DA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248150"/>
                <a:ext cx="2658485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Common Misunderstanding Concerning Percents (cont.)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1502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533400" indent="-533400"/>
            <a:r>
              <a:rPr lang="en-US" sz="2800" b="1" dirty="0">
                <a:solidFill>
                  <a:srgbClr val="000000"/>
                </a:solidFill>
              </a:rPr>
              <a:t>         Percent             Decimal Number            Fraction</a:t>
            </a:r>
            <a:endParaRPr lang="en-US" sz="2800" dirty="0"/>
          </a:p>
          <a:p>
            <a:pPr marL="533400" indent="-533400"/>
            <a:r>
              <a:rPr lang="en-US" sz="2800" dirty="0"/>
              <a:t>                                     </a:t>
            </a:r>
          </a:p>
          <a:p>
            <a:pPr marL="533400" indent="-533400">
              <a:lnSpc>
                <a:spcPct val="150000"/>
              </a:lnSpc>
            </a:pPr>
            <a:r>
              <a:rPr lang="en-US" sz="2800" dirty="0"/>
              <a:t>		    	                     </a:t>
            </a:r>
            <a:r>
              <a:rPr lang="en-US" sz="2800" dirty="0">
                <a:solidFill>
                  <a:srgbClr val="000000"/>
                </a:solidFill>
              </a:rPr>
              <a:t>0.005</a:t>
            </a:r>
            <a:r>
              <a:rPr lang="en-US" sz="2800" dirty="0"/>
              <a:t> </a:t>
            </a:r>
          </a:p>
          <a:p>
            <a:pPr marL="533400" indent="-533400">
              <a:lnSpc>
                <a:spcPct val="27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25%               	            0.25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50%		            0.50</a:t>
            </a:r>
            <a:r>
              <a:rPr lang="en-US" sz="2800" dirty="0"/>
              <a:t>		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54590"/>
              </p:ext>
            </p:extLst>
          </p:nvPr>
        </p:nvGraphicFramePr>
        <p:xfrm>
          <a:off x="7250692" y="204216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47" imgH="837836" progId="Equation.DSMT4">
                  <p:embed/>
                </p:oleObj>
              </mc:Choice>
              <mc:Fallback>
                <p:oleObj name="Equation" r:id="rId2" imgW="583947" imgH="83783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692" y="2042160"/>
                        <a:ext cx="58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03821"/>
              </p:ext>
            </p:extLst>
          </p:nvPr>
        </p:nvGraphicFramePr>
        <p:xfrm>
          <a:off x="7422142" y="306324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00" imgH="825500" progId="Equation.DSMT4">
                  <p:embed/>
                </p:oleObj>
              </mc:Choice>
              <mc:Fallback>
                <p:oleObj name="Equation" r:id="rId4" imgW="241300" imgH="825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142" y="306324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74898"/>
              </p:ext>
            </p:extLst>
          </p:nvPr>
        </p:nvGraphicFramePr>
        <p:xfrm>
          <a:off x="7456488" y="4237773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06" imgH="825142" progId="Equation.DSMT4">
                  <p:embed/>
                </p:oleObj>
              </mc:Choice>
              <mc:Fallback>
                <p:oleObj name="Equation" r:id="rId6" imgW="215806" imgH="82514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4237773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7D5773-7B9A-828C-0B87-A17574DD52D1}"/>
                  </a:ext>
                </a:extLst>
              </p:cNvPr>
              <p:cNvSpPr/>
              <p:nvPr/>
            </p:nvSpPr>
            <p:spPr>
              <a:xfrm>
                <a:off x="761999" y="1951812"/>
                <a:ext cx="242938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 (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0.5%)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7D5773-7B9A-828C-0B87-A17574DD5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951812"/>
                <a:ext cx="2429383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Common Misunderstanding Concerning Percents (cont.)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796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Thus, </a:t>
            </a: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3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Similarly, 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/>
              <a:t>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836883"/>
              </p:ext>
            </p:extLst>
          </p:nvPr>
        </p:nvGraphicFramePr>
        <p:xfrm>
          <a:off x="2476500" y="1752600"/>
          <a:ext cx="417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78300" imgH="825500" progId="Equation.DSMT4">
                  <p:embed/>
                </p:oleObj>
              </mc:Choice>
              <mc:Fallback>
                <p:oleObj name="Equation" r:id="rId2" imgW="41783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752600"/>
                        <a:ext cx="4178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292012"/>
              </p:ext>
            </p:extLst>
          </p:nvPr>
        </p:nvGraphicFramePr>
        <p:xfrm>
          <a:off x="3496161" y="290449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291960" progId="Equation.DSMT4">
                  <p:embed/>
                </p:oleObj>
              </mc:Choice>
              <mc:Fallback>
                <p:oleObj name="Equation" r:id="rId4" imgW="19684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161" y="2904490"/>
                        <a:ext cx="196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98971"/>
              </p:ext>
            </p:extLst>
          </p:nvPr>
        </p:nvGraphicFramePr>
        <p:xfrm>
          <a:off x="2578100" y="3746500"/>
          <a:ext cx="397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75100" imgH="825500" progId="Equation.DSMT4">
                  <p:embed/>
                </p:oleObj>
              </mc:Choice>
              <mc:Fallback>
                <p:oleObj name="Equation" r:id="rId6" imgW="3975100" imgH="825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46500"/>
                        <a:ext cx="397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08496"/>
              </p:ext>
            </p:extLst>
          </p:nvPr>
        </p:nvGraphicFramePr>
        <p:xfrm>
          <a:off x="3676650" y="4800600"/>
          <a:ext cx="179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291960" progId="Equation.DSMT4">
                  <p:embed/>
                </p:oleObj>
              </mc:Choice>
              <mc:Fallback>
                <p:oleObj name="Equation" r:id="rId8" imgW="1790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4800600"/>
                        <a:ext cx="1790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Common Misunderstanding Concerning Percents (cont.)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1465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ts val="6500"/>
              </a:lnSpc>
            </a:pPr>
            <a:r>
              <a:rPr lang="en-US" sz="2800" dirty="0">
                <a:solidFill>
                  <a:srgbClr val="000000"/>
                </a:solidFill>
              </a:rPr>
              <a:t>You can think of     as being one-fourth of a dollar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(a quarter) and    % as being one-fourth of a penny. Similarly,     can be thought of as one-half of a dollar and    % as one-half of a penny.</a:t>
            </a:r>
          </a:p>
          <a:p>
            <a:pPr>
              <a:lnSpc>
                <a:spcPts val="6500"/>
              </a:lnSpc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119"/>
              </p:ext>
            </p:extLst>
          </p:nvPr>
        </p:nvGraphicFramePr>
        <p:xfrm>
          <a:off x="2916238" y="14478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825500" progId="Equation.DSMT4">
                  <p:embed/>
                </p:oleObj>
              </mc:Choice>
              <mc:Fallback>
                <p:oleObj name="Equation" r:id="rId2" imgW="2413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478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96487"/>
              </p:ext>
            </p:extLst>
          </p:nvPr>
        </p:nvGraphicFramePr>
        <p:xfrm>
          <a:off x="2767013" y="22860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00" imgH="825500" progId="Equation.DSMT4">
                  <p:embed/>
                </p:oleObj>
              </mc:Choice>
              <mc:Fallback>
                <p:oleObj name="Equation" r:id="rId4" imgW="241300" imgH="825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2860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06400"/>
              </p:ext>
            </p:extLst>
          </p:nvPr>
        </p:nvGraphicFramePr>
        <p:xfrm>
          <a:off x="1919288" y="312420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825480" progId="Equation.DSMT4">
                  <p:embed/>
                </p:oleObj>
              </mc:Choice>
              <mc:Fallback>
                <p:oleObj name="Equation" r:id="rId5" imgW="21564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12420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64748"/>
              </p:ext>
            </p:extLst>
          </p:nvPr>
        </p:nvGraphicFramePr>
        <p:xfrm>
          <a:off x="1144588" y="389890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825480" progId="Equation.DSMT4">
                  <p:embed/>
                </p:oleObj>
              </mc:Choice>
              <mc:Fallback>
                <p:oleObj name="Equation" r:id="rId7" imgW="2156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389890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Properties: Common Equivalent Percent, </a:t>
            </a:r>
            <a:br>
              <a:rPr lang="en-US" dirty="0"/>
            </a:br>
            <a:r>
              <a:rPr lang="en-US" dirty="0"/>
              <a:t>Decimal Number, and Fraction Values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80158"/>
            <a:ext cx="8229600" cy="362560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44995"/>
              </p:ext>
            </p:extLst>
          </p:nvPr>
        </p:nvGraphicFramePr>
        <p:xfrm>
          <a:off x="533400" y="1518607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838200" progId="Equation.DSMT4">
                  <p:embed/>
                </p:oleObj>
              </mc:Choice>
              <mc:Fallback>
                <p:oleObj name="Equation" r:id="rId2" imgW="2260600" imgH="838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18607"/>
                        <a:ext cx="226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123661"/>
              </p:ext>
            </p:extLst>
          </p:nvPr>
        </p:nvGraphicFramePr>
        <p:xfrm>
          <a:off x="3124200" y="1518607"/>
          <a:ext cx="250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900" imgH="838200" progId="Equation.DSMT4">
                  <p:embed/>
                </p:oleObj>
              </mc:Choice>
              <mc:Fallback>
                <p:oleObj name="Equation" r:id="rId4" imgW="2501900" imgH="838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18607"/>
                        <a:ext cx="250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71878"/>
              </p:ext>
            </p:extLst>
          </p:nvPr>
        </p:nvGraphicFramePr>
        <p:xfrm>
          <a:off x="6057900" y="1518607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838200" progId="Equation.DSMT4">
                  <p:embed/>
                </p:oleObj>
              </mc:Choice>
              <mc:Fallback>
                <p:oleObj name="Equation" r:id="rId6" imgW="2514600" imgH="838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518607"/>
                        <a:ext cx="251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882652"/>
              </p:ext>
            </p:extLst>
          </p:nvPr>
        </p:nvGraphicFramePr>
        <p:xfrm>
          <a:off x="533400" y="2712407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200" imgH="825500" progId="Equation.DSMT4">
                  <p:embed/>
                </p:oleObj>
              </mc:Choice>
              <mc:Fallback>
                <p:oleObj name="Equation" r:id="rId8" imgW="2108200" imgH="8255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12407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84946"/>
              </p:ext>
            </p:extLst>
          </p:nvPr>
        </p:nvGraphicFramePr>
        <p:xfrm>
          <a:off x="3124200" y="2706057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40000" imgH="838200" progId="Equation.DSMT4">
                  <p:embed/>
                </p:oleObj>
              </mc:Choice>
              <mc:Fallback>
                <p:oleObj name="Equation" r:id="rId10" imgW="2540000" imgH="83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06057"/>
                        <a:ext cx="254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439481"/>
              </p:ext>
            </p:extLst>
          </p:nvPr>
        </p:nvGraphicFramePr>
        <p:xfrm>
          <a:off x="6057900" y="2706057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27300" imgH="838200" progId="Equation.DSMT4">
                  <p:embed/>
                </p:oleObj>
              </mc:Choice>
              <mc:Fallback>
                <p:oleObj name="Equation" r:id="rId12" imgW="2527300" imgH="8382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706057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984819"/>
              </p:ext>
            </p:extLst>
          </p:nvPr>
        </p:nvGraphicFramePr>
        <p:xfrm>
          <a:off x="533400" y="3931607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08200" imgH="825500" progId="Equation.DSMT4">
                  <p:embed/>
                </p:oleObj>
              </mc:Choice>
              <mc:Fallback>
                <p:oleObj name="Equation" r:id="rId14" imgW="2108200" imgH="8255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31607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40722"/>
              </p:ext>
            </p:extLst>
          </p:nvPr>
        </p:nvGraphicFramePr>
        <p:xfrm>
          <a:off x="6057900" y="3925257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27300" imgH="838200" progId="Equation.DSMT4">
                  <p:embed/>
                </p:oleObj>
              </mc:Choice>
              <mc:Fallback>
                <p:oleObj name="Equation" r:id="rId16" imgW="2527300" imgH="8382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3925257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Properties: Common Equivalent Percent, Decimal</a:t>
            </a:r>
            <a:br>
              <a:rPr lang="en-US" dirty="0"/>
            </a:br>
            <a:r>
              <a:rPr lang="en-US" dirty="0"/>
              <a:t>Number, and Fraction Values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/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665367"/>
              </p:ext>
            </p:extLst>
          </p:nvPr>
        </p:nvGraphicFramePr>
        <p:xfrm>
          <a:off x="609600" y="1461302"/>
          <a:ext cx="2120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825500" progId="Equation.DSMT4">
                  <p:embed/>
                </p:oleObj>
              </mc:Choice>
              <mc:Fallback>
                <p:oleObj name="Equation" r:id="rId2" imgW="2120900" imgH="8255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61302"/>
                        <a:ext cx="2120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77066"/>
              </p:ext>
            </p:extLst>
          </p:nvPr>
        </p:nvGraphicFramePr>
        <p:xfrm>
          <a:off x="5943600" y="1454952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300" imgH="838200" progId="Equation.DSMT4">
                  <p:embed/>
                </p:oleObj>
              </mc:Choice>
              <mc:Fallback>
                <p:oleObj name="Equation" r:id="rId4" imgW="2527300" imgH="838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454952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977508"/>
              </p:ext>
            </p:extLst>
          </p:nvPr>
        </p:nvGraphicFramePr>
        <p:xfrm>
          <a:off x="609600" y="2674152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500" imgH="304800" progId="Equation.DSMT4">
                  <p:embed/>
                </p:oleObj>
              </mc:Choice>
              <mc:Fallback>
                <p:oleObj name="Equation" r:id="rId6" imgW="22225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74152"/>
                        <a:ext cx="222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46193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fraction to a decimal number.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(Divide the numerator by the denominator.)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decimal number to a percent.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Procedure: Changing a Fraction to a Percent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Changing Fractions to Percents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7010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to a percent.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1710" imgH="652471" progId="Equation.DSMT4">
                  <p:embed/>
                </p:oleObj>
              </mc:Choice>
              <mc:Fallback>
                <p:oleObj name="Equation" r:id="rId2" imgW="451710" imgH="652471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730992" y="1254456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584" imgH="837836" progId="Equation.DSMT4">
                  <p:embed/>
                </p:oleObj>
              </mc:Choice>
              <mc:Fallback>
                <p:oleObj name="Equation" r:id="rId4" imgW="266584" imgH="83783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992" y="1254456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438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7940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that </a:t>
            </a:r>
            <a:r>
              <a:rPr lang="en-US" sz="2800" dirty="0">
                <a:solidFill>
                  <a:srgbClr val="000099"/>
                </a:solidFill>
              </a:rPr>
              <a:t>8</a:t>
            </a:r>
            <a:r>
              <a:rPr lang="en-US" sz="2800" dirty="0"/>
              <a:t> is not a factor of </a:t>
            </a:r>
            <a:r>
              <a:rPr lang="en-US" sz="2800" dirty="0">
                <a:solidFill>
                  <a:srgbClr val="1F497D"/>
                </a:solidFill>
              </a:rPr>
              <a:t>100,</a:t>
            </a:r>
            <a:r>
              <a:rPr lang="en-US" sz="2800" dirty="0"/>
              <a:t> so we divide using long division (or using a calculator).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Changing Fractions to Percents (cont.)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90615"/>
              </p:ext>
            </p:extLst>
          </p:nvPr>
        </p:nvGraphicFramePr>
        <p:xfrm>
          <a:off x="1371600" y="1516743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571252" progId="Equation.DSMT4">
                  <p:embed/>
                </p:oleObj>
              </mc:Choice>
              <mc:Fallback>
                <p:oleObj name="Equation" r:id="rId2" imgW="1180588" imgH="571252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16743"/>
                        <a:ext cx="118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47957"/>
              </p:ext>
            </p:extLst>
          </p:nvPr>
        </p:nvGraphicFramePr>
        <p:xfrm>
          <a:off x="4558553" y="4286339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838080" progId="Equation.DSMT4">
                  <p:embed/>
                </p:oleObj>
              </mc:Choice>
              <mc:Fallback>
                <p:oleObj name="Equation" r:id="rId4" imgW="266400" imgH="83808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553" y="4286339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71800" y="1170275"/>
            <a:ext cx="3758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This can be done with a calculator.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2445871"/>
            <a:ext cx="4371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Now change </a:t>
            </a:r>
            <a:r>
              <a:rPr lang="en-US" sz="2800" dirty="0">
                <a:solidFill>
                  <a:srgbClr val="0000FF"/>
                </a:solidFill>
              </a:rPr>
              <a:t>0.625</a:t>
            </a:r>
            <a:r>
              <a:rPr lang="en-US" sz="2800" dirty="0"/>
              <a:t> to a percent. Move the decimal point two places to the right</a:t>
            </a:r>
          </a:p>
          <a:p>
            <a:r>
              <a:rPr lang="en-US" sz="2800" dirty="0"/>
              <a:t>and write the % sign.</a:t>
            </a:r>
            <a:endParaRPr lang="en-US" sz="2800" dirty="0">
              <a:solidFill>
                <a:srgbClr val="007F7C"/>
              </a:solidFill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733"/>
              </p:ext>
            </p:extLst>
          </p:nvPr>
        </p:nvGraphicFramePr>
        <p:xfrm>
          <a:off x="2298700" y="44196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713" imgH="291847" progId="Equation.DSMT4">
                  <p:embed/>
                </p:oleObj>
              </mc:Choice>
              <mc:Fallback>
                <p:oleObj name="Equation" r:id="rId6" imgW="215713" imgH="291847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4196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80260"/>
              </p:ext>
            </p:extLst>
          </p:nvPr>
        </p:nvGraphicFramePr>
        <p:xfrm>
          <a:off x="1920009" y="38989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406080" progId="Equation.DSMT4">
                  <p:embed/>
                </p:oleObj>
              </mc:Choice>
              <mc:Fallback>
                <p:oleObj name="Equation" r:id="rId8" imgW="583920" imgH="4060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009" y="38989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24832"/>
              </p:ext>
            </p:extLst>
          </p:nvPr>
        </p:nvGraphicFramePr>
        <p:xfrm>
          <a:off x="2120900" y="349758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291973" progId="Equation.DSMT4">
                  <p:embed/>
                </p:oleObj>
              </mc:Choice>
              <mc:Fallback>
                <p:oleObj name="Equation" r:id="rId10" imgW="393529" imgH="291973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349758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37777"/>
              </p:ext>
            </p:extLst>
          </p:nvPr>
        </p:nvGraphicFramePr>
        <p:xfrm>
          <a:off x="1778000" y="29718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9718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523496"/>
              </p:ext>
            </p:extLst>
          </p:nvPr>
        </p:nvGraphicFramePr>
        <p:xfrm>
          <a:off x="1968500" y="25755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91973" progId="Equation.DSMT4">
                  <p:embed/>
                </p:oleObj>
              </mc:Choice>
              <mc:Fallback>
                <p:oleObj name="Equation" r:id="rId14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57556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14249"/>
              </p:ext>
            </p:extLst>
          </p:nvPr>
        </p:nvGraphicFramePr>
        <p:xfrm>
          <a:off x="1473200" y="2057400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406080" progId="Equation.DSMT4">
                  <p:embed/>
                </p:oleObj>
              </mc:Choice>
              <mc:Fallback>
                <p:oleObj name="Equation" r:id="rId16" imgW="685800" imgH="40608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057400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47652"/>
              </p:ext>
            </p:extLst>
          </p:nvPr>
        </p:nvGraphicFramePr>
        <p:xfrm>
          <a:off x="1689100" y="1231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713" imgH="291847" progId="Equation.DSMT4">
                  <p:embed/>
                </p:oleObj>
              </mc:Choice>
              <mc:Fallback>
                <p:oleObj name="Equation" r:id="rId18" imgW="215713" imgH="291847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231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479233"/>
              </p:ext>
            </p:extLst>
          </p:nvPr>
        </p:nvGraphicFramePr>
        <p:xfrm>
          <a:off x="4866239" y="4565739"/>
          <a:ext cx="105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54100" imgH="292100" progId="Equation.DSMT4">
                  <p:embed/>
                </p:oleObj>
              </mc:Choice>
              <mc:Fallback>
                <p:oleObj name="Equation" r:id="rId20" imgW="1054100" imgH="2921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239" y="4565739"/>
                        <a:ext cx="105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05708"/>
              </p:ext>
            </p:extLst>
          </p:nvPr>
        </p:nvGraphicFramePr>
        <p:xfrm>
          <a:off x="6002889" y="4559389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29810" imgH="304668" progId="Equation.DSMT4">
                  <p:embed/>
                </p:oleObj>
              </mc:Choice>
              <mc:Fallback>
                <p:oleObj name="Equation" r:id="rId22" imgW="1129810" imgH="304668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889" y="4559389"/>
                        <a:ext cx="1130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34320"/>
              </p:ext>
            </p:extLst>
          </p:nvPr>
        </p:nvGraphicFramePr>
        <p:xfrm>
          <a:off x="1879600" y="13970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1512" imgH="101512" progId="Equation.DSMT4">
                  <p:embed/>
                </p:oleObj>
              </mc:Choice>
              <mc:Fallback>
                <p:oleObj name="Equation" r:id="rId24" imgW="101512" imgH="101512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13970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069162"/>
              </p:ext>
            </p:extLst>
          </p:nvPr>
        </p:nvGraphicFramePr>
        <p:xfrm>
          <a:off x="19685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3112" imgH="291973" progId="Equation.DSMT4">
                  <p:embed/>
                </p:oleObj>
              </mc:Choice>
              <mc:Fallback>
                <p:oleObj name="Equation" r:id="rId26" imgW="203112" imgH="291973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312074"/>
              </p:ext>
            </p:extLst>
          </p:nvPr>
        </p:nvGraphicFramePr>
        <p:xfrm>
          <a:off x="2171700" y="12319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500" imgH="279400" progId="Equation.DSMT4">
                  <p:embed/>
                </p:oleObj>
              </mc:Choice>
              <mc:Fallback>
                <p:oleObj name="Equation" r:id="rId28" imgW="190500" imgH="2794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12319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88982"/>
              </p:ext>
            </p:extLst>
          </p:nvPr>
        </p:nvGraphicFramePr>
        <p:xfrm>
          <a:off x="23241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3112" imgH="291973" progId="Equation.DSMT4">
                  <p:embed/>
                </p:oleObj>
              </mc:Choice>
              <mc:Fallback>
                <p:oleObj name="Equation" r:id="rId30" imgW="203112" imgH="291973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  to a percent.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720850" y="1143000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825480" progId="Equation.DSMT4">
                  <p:embed/>
                </p:oleObj>
              </mc:Choice>
              <mc:Fallback>
                <p:oleObj name="Equation" r:id="rId2" imgW="406080" imgH="825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143000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2025650" y="2711450"/>
          <a:ext cx="1346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583920" progId="Equation.DSMT4">
                  <p:embed/>
                </p:oleObj>
              </mc:Choice>
              <mc:Fallback>
                <p:oleObj name="Equation" r:id="rId4" imgW="1346040" imgH="58392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711450"/>
                        <a:ext cx="13462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549275" y="28321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304560" progId="Equation.DSMT4">
                  <p:embed/>
                </p:oleObj>
              </mc:Choice>
              <mc:Fallback>
                <p:oleObj name="Equation" r:id="rId6" imgW="1002960" imgH="3045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8321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187700" y="4603173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713" imgH="291847" progId="Equation.DSMT4">
                  <p:embed/>
                </p:oleObj>
              </mc:Choice>
              <mc:Fallback>
                <p:oleObj name="Equation" r:id="rId8" imgW="215713" imgH="291847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4603173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2527300" y="417830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06080" progId="Equation.DSMT4">
                  <p:embed/>
                </p:oleObj>
              </mc:Choice>
              <mc:Fallback>
                <p:oleObj name="Equation" r:id="rId10" imgW="863280" imgH="40608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178300"/>
                        <a:ext cx="86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743200" y="37719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291960" progId="Equation.DSMT4">
                  <p:embed/>
                </p:oleObj>
              </mc:Choice>
              <mc:Fallback>
                <p:oleObj name="Equation" r:id="rId12" imgW="6476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719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673350" y="24384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713" imgH="291847" progId="Equation.DSMT4">
                  <p:embed/>
                </p:oleObj>
              </mc:Choice>
              <mc:Fallback>
                <p:oleObj name="Equation" r:id="rId14" imgW="215713" imgH="291847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4384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863850" y="26035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12" imgH="101512" progId="Equation.DSMT4">
                  <p:embed/>
                </p:oleObj>
              </mc:Choice>
              <mc:Fallback>
                <p:oleObj name="Equation" r:id="rId16" imgW="101512" imgH="101512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035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952750" y="24384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291960" progId="Equation.DSMT4">
                  <p:embed/>
                </p:oleObj>
              </mc:Choice>
              <mc:Fallback>
                <p:oleObj name="Equation" r:id="rId18" imgW="203040" imgH="29196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4384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3149600" y="24320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291960" progId="Equation.DSMT4">
                  <p:embed/>
                </p:oleObj>
              </mc:Choice>
              <mc:Fallback>
                <p:oleObj name="Equation" r:id="rId20" imgW="203040" imgH="2919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4320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381469"/>
              </p:ext>
            </p:extLst>
          </p:nvPr>
        </p:nvGraphicFramePr>
        <p:xfrm>
          <a:off x="4613971" y="2588559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57120" imgH="838080" progId="Equation.DSMT4">
                  <p:embed/>
                </p:oleObj>
              </mc:Choice>
              <mc:Fallback>
                <p:oleObj name="Equation" r:id="rId22" imgW="125712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971" y="2588559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42642"/>
              </p:ext>
            </p:extLst>
          </p:nvPr>
        </p:nvGraphicFramePr>
        <p:xfrm>
          <a:off x="5898980" y="2867959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76240" imgH="291960" progId="Equation.DSMT4">
                  <p:embed/>
                </p:oleObj>
              </mc:Choice>
              <mc:Fallback>
                <p:oleObj name="Equation" r:id="rId24" imgW="876240" imgH="29196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980" y="2867959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509576"/>
              </p:ext>
            </p:extLst>
          </p:nvPr>
        </p:nvGraphicFramePr>
        <p:xfrm>
          <a:off x="6851480" y="2861609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52200" imgH="304560" progId="Equation.DSMT4">
                  <p:embed/>
                </p:oleObj>
              </mc:Choice>
              <mc:Fallback>
                <p:oleObj name="Equation" r:id="rId26" imgW="952200" imgH="30456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480" y="2861609"/>
                        <a:ext cx="95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627418" y="3990041"/>
            <a:ext cx="4059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Or, we can note that </a:t>
            </a:r>
            <a:r>
              <a:rPr lang="en-US" sz="2800" dirty="0">
                <a:solidFill>
                  <a:srgbClr val="0000FF"/>
                </a:solidFill>
              </a:rPr>
              <a:t>20</a:t>
            </a:r>
            <a:r>
              <a:rPr lang="en-US" sz="2800" dirty="0"/>
              <a:t> is a factor of 100 and write</a:t>
            </a:r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351740"/>
              </p:ext>
            </p:extLst>
          </p:nvPr>
        </p:nvGraphicFramePr>
        <p:xfrm>
          <a:off x="4692650" y="5126691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25400" imgH="838080" progId="Equation.DSMT4">
                  <p:embed/>
                </p:oleObj>
              </mc:Choice>
              <mc:Fallback>
                <p:oleObj name="Equation" r:id="rId28" imgW="1625400" imgH="8380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126691"/>
                        <a:ext cx="162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3309"/>
              </p:ext>
            </p:extLst>
          </p:nvPr>
        </p:nvGraphicFramePr>
        <p:xfrm>
          <a:off x="6362700" y="5133041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76240" imgH="838080" progId="Equation.DSMT4">
                  <p:embed/>
                </p:oleObj>
              </mc:Choice>
              <mc:Fallback>
                <p:oleObj name="Equation" r:id="rId30" imgW="876240" imgH="8380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5133041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29718"/>
              </p:ext>
            </p:extLst>
          </p:nvPr>
        </p:nvGraphicFramePr>
        <p:xfrm>
          <a:off x="7294418" y="5399741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90360" imgH="304560" progId="Equation.DSMT4">
                  <p:embed/>
                </p:oleObj>
              </mc:Choice>
              <mc:Fallback>
                <p:oleObj name="Equation" r:id="rId32" imgW="990360" imgH="3045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418" y="5399741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0" y="19354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0198BF-7391-40B7-9025-18253BA8FA0D}"/>
                  </a:ext>
                </a:extLst>
              </p:cNvPr>
              <p:cNvSpPr/>
              <p:nvPr/>
            </p:nvSpPr>
            <p:spPr>
              <a:xfrm>
                <a:off x="2232908" y="3133121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1000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0198BF-7391-40B7-9025-18253BA8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08" y="3133121"/>
                <a:ext cx="1261884" cy="523220"/>
              </a:xfrm>
              <a:prstGeom prst="rect">
                <a:avLst/>
              </a:prstGeom>
              <a:blipFill>
                <a:blip r:embed="rId34"/>
                <a:stretch>
                  <a:fillRect t="-11628" r="-7729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C95C8C-976E-46FF-1326-AE04A9884E10}"/>
              </a:ext>
            </a:extLst>
          </p:cNvPr>
          <p:cNvCxnSpPr/>
          <p:nvPr/>
        </p:nvCxnSpPr>
        <p:spPr>
          <a:xfrm flipH="1">
            <a:off x="2209800" y="3657600"/>
            <a:ext cx="1193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Changing Mixed Numbers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76400" y="11430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307" imgH="825142" progId="Equation.DSMT4">
                  <p:embed/>
                </p:oleObj>
              </mc:Choice>
              <mc:Fallback>
                <p:oleObj name="Equation" r:id="rId2" imgW="444307" imgH="825142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57682" y="41148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307" imgH="825142" progId="Equation.DSMT4">
                  <p:embed/>
                </p:oleObj>
              </mc:Choice>
              <mc:Fallback>
                <p:oleObj name="Equation" r:id="rId4" imgW="444307" imgH="825142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682" y="41148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56013" y="43815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91960" progId="Equation.DSMT4">
                  <p:embed/>
                </p:oleObj>
              </mc:Choice>
              <mc:Fallback>
                <p:oleObj name="Equation" r:id="rId6" imgW="914400" imgH="29196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3815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4635500" y="4375150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04560" progId="Equation.DSMT4">
                  <p:embed/>
                </p:oleObj>
              </mc:Choice>
              <mc:Fallback>
                <p:oleObj name="Equation" r:id="rId8" imgW="1079280" imgH="30456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375150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0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 as follows.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676400" y="25146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307" imgH="825142" progId="Equation.DSMT4">
                  <p:embed/>
                </p:oleObj>
              </mc:Choice>
              <mc:Fallback>
                <p:oleObj name="Equation" r:id="rId10" imgW="444307" imgH="825142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Completion Example 4: Changing Mixed Numbers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89100" y="11430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825480" progId="Equation.DSMT4">
                  <p:embed/>
                </p:oleObj>
              </mc:Choice>
              <mc:Fallback>
                <p:oleObj name="Equation" r:id="rId2" imgW="419040" imgH="825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1430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70238" y="51181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825480" progId="Equation.DSMT4">
                  <p:embed/>
                </p:oleObj>
              </mc:Choice>
              <mc:Fallback>
                <p:oleObj name="Equation" r:id="rId4" imgW="419040" imgH="825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51181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95459"/>
              </p:ext>
            </p:extLst>
          </p:nvPr>
        </p:nvGraphicFramePr>
        <p:xfrm>
          <a:off x="4726961" y="53250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368280" progId="Equation.DSMT4">
                  <p:embed/>
                </p:oleObj>
              </mc:Choice>
              <mc:Fallback>
                <p:oleObj name="Equation" r:id="rId6" imgW="1091880" imgH="3682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961" y="53250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0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Since       is larger than 1, the percent will be more than </a:t>
            </a:r>
            <a:r>
              <a:rPr lang="en-US" sz="2800" u="sng" dirty="0"/>
              <a:t>100</a:t>
            </a:r>
            <a:r>
              <a:rPr lang="en-US" sz="2800" dirty="0"/>
              <a:t>%.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384300" y="25146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825480" progId="Equation.DSMT4">
                  <p:embed/>
                </p:oleObj>
              </mc:Choice>
              <mc:Fallback>
                <p:oleObj name="Equation" r:id="rId8" imgW="41904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5146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3872805"/>
            <a:ext cx="81534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percent.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83327" y="3878118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825480" progId="Equation.DSMT4">
                  <p:embed/>
                </p:oleObj>
              </mc:Choice>
              <mc:Fallback>
                <p:oleObj name="Equation" r:id="rId10" imgW="419040" imgH="825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7" y="3878118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46D23E-CEF0-A633-398C-BFCCB307F026}"/>
                  </a:ext>
                </a:extLst>
              </p:cNvPr>
              <p:cNvSpPr/>
              <p:nvPr/>
            </p:nvSpPr>
            <p:spPr>
              <a:xfrm>
                <a:off x="3606371" y="5247540"/>
                <a:ext cx="11205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53DD2"/>
                    </a:solidFill>
                  </a:rPr>
                  <a:t>3.</a:t>
                </a:r>
                <a:r>
                  <a:rPr lang="en-US" sz="2800" u="sng" dirty="0">
                    <a:solidFill>
                      <a:srgbClr val="F53DD2"/>
                    </a:solidFill>
                  </a:rPr>
                  <a:t>60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46D23E-CEF0-A633-398C-BFCCB307F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371" y="5247540"/>
                <a:ext cx="1120590" cy="523220"/>
              </a:xfrm>
              <a:prstGeom prst="rect">
                <a:avLst/>
              </a:prstGeom>
              <a:blipFill>
                <a:blip r:embed="rId11"/>
                <a:stretch>
                  <a:fillRect t="-11628" r="-6557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i="0" dirty="0">
                <a:solidFill>
                  <a:schemeClr val="tx1"/>
                </a:solidFill>
              </a:rPr>
              <a:t>Change    to a percent </a:t>
            </a:r>
            <a:r>
              <a:rPr lang="en-US" dirty="0"/>
              <a:t>(rounded to the nearest tenth of a percent)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76400" y="109474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825480" progId="Equation.DSMT4">
                  <p:embed/>
                </p:oleObj>
              </mc:Choice>
              <mc:Fallback>
                <p:oleObj name="Equation" r:id="rId2" imgW="215640" imgH="825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9474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4800600" y="241761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583920" progId="Equation.DSMT4">
                  <p:embed/>
                </p:oleObj>
              </mc:Choice>
              <mc:Fallback>
                <p:oleObj name="Equation" r:id="rId4" imgW="151128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17618"/>
                        <a:ext cx="1511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6134100" y="569468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79360" progId="Equation.DSMT4">
                  <p:embed/>
                </p:oleObj>
              </mc:Choice>
              <mc:Fallback>
                <p:oleObj name="Equation" r:id="rId6" imgW="19044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69468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5406159" y="34336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91960" progId="Equation.DSMT4">
                  <p:embed/>
                </p:oleObj>
              </mc:Choice>
              <mc:Fallback>
                <p:oleObj name="Equation" r:id="rId8" imgW="431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159" y="34336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4883150" y="2970068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406080" progId="Equation.DSMT4">
                  <p:embed/>
                </p:oleObj>
              </mc:Choice>
              <mc:Fallback>
                <p:oleObj name="Equation" r:id="rId10" imgW="71100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970068"/>
                        <a:ext cx="71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5090968" y="214456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713" imgH="291847" progId="Equation.DSMT4">
                  <p:embed/>
                </p:oleObj>
              </mc:Choice>
              <mc:Fallback>
                <p:oleObj name="Equation" r:id="rId12" imgW="215713" imgH="291847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968" y="214456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5281468" y="2309668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12" imgH="101512" progId="Equation.DSMT4">
                  <p:embed/>
                </p:oleObj>
              </mc:Choice>
              <mc:Fallback>
                <p:oleObj name="Equation" r:id="rId14" imgW="101512" imgH="10151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468" y="2309668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5370368" y="214456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291960" progId="Equation.DSMT4">
                  <p:embed/>
                </p:oleObj>
              </mc:Choice>
              <mc:Fallback>
                <p:oleObj name="Equation" r:id="rId16" imgW="2030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368" y="214456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5598391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291960" progId="Equation.DSMT4">
                  <p:embed/>
                </p:oleObj>
              </mc:Choice>
              <mc:Fallback>
                <p:oleObj name="Equation" r:id="rId18" imgW="2030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391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333663"/>
              </p:ext>
            </p:extLst>
          </p:nvPr>
        </p:nvGraphicFramePr>
        <p:xfrm>
          <a:off x="596900" y="5156552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79280" imgH="838080" progId="Equation.DSMT4">
                  <p:embed/>
                </p:oleObj>
              </mc:Choice>
              <mc:Fallback>
                <p:oleObj name="Equation" r:id="rId20" imgW="107928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156552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446081"/>
              </p:ext>
            </p:extLst>
          </p:nvPr>
        </p:nvGraphicFramePr>
        <p:xfrm>
          <a:off x="1725612" y="5435952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91880" imgH="291960" progId="Equation.DSMT4">
                  <p:embed/>
                </p:oleObj>
              </mc:Choice>
              <mc:Fallback>
                <p:oleObj name="Equation" r:id="rId22" imgW="109188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2" y="5435952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00366"/>
              </p:ext>
            </p:extLst>
          </p:nvPr>
        </p:nvGraphicFramePr>
        <p:xfrm>
          <a:off x="2846387" y="5429602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44520" imgH="304560" progId="Equation.DSMT4">
                  <p:embed/>
                </p:oleObj>
              </mc:Choice>
              <mc:Fallback>
                <p:oleObj name="Equation" r:id="rId24" imgW="124452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5429602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1" y="2895600"/>
            <a:ext cx="4073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Divide. To find the solution to the nearest tenth of a percent, we must round the decimal quotient to the nearest thousandth.</a:t>
            </a:r>
          </a:p>
        </p:txBody>
      </p:sp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5847196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3040" imgH="291960" progId="Equation.DSMT4">
                  <p:embed/>
                </p:oleObj>
              </mc:Choice>
              <mc:Fallback>
                <p:oleObj name="Equation" r:id="rId26" imgW="20304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196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6082723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040" imgH="291960" progId="Equation.DSMT4">
                  <p:embed/>
                </p:oleObj>
              </mc:Choice>
              <mc:Fallback>
                <p:oleObj name="Equation" r:id="rId27" imgW="20304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723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6317096" y="2193636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8600" imgH="203040" progId="Equation.DSMT4">
                  <p:embed/>
                </p:oleObj>
              </mc:Choice>
              <mc:Fallback>
                <p:oleObj name="Equation" r:id="rId28" imgW="228600" imgH="203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096" y="2193636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6840105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3040" imgH="291960" progId="Equation.DSMT4">
                  <p:embed/>
                </p:oleObj>
              </mc:Choice>
              <mc:Fallback>
                <p:oleObj name="Equation" r:id="rId30" imgW="20304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105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6558396" y="213821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5713" imgH="291847" progId="Equation.DSMT4">
                  <p:embed/>
                </p:oleObj>
              </mc:Choice>
              <mc:Fallback>
                <p:oleObj name="Equation" r:id="rId31" imgW="215713" imgH="2918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396" y="213821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6753514" y="2301009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1512" imgH="101512" progId="Equation.DSMT4">
                  <p:embed/>
                </p:oleObj>
              </mc:Choice>
              <mc:Fallback>
                <p:oleObj name="Equation" r:id="rId32" imgW="101512" imgH="1015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514" y="2301009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038687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3040" imgH="291960" progId="Equation.DSMT4">
                  <p:embed/>
                </p:oleObj>
              </mc:Choice>
              <mc:Fallback>
                <p:oleObj name="Equation" r:id="rId33" imgW="2030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687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236114" y="213821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279360" progId="Equation.DSMT4">
                  <p:embed/>
                </p:oleObj>
              </mc:Choice>
              <mc:Fallback>
                <p:oleObj name="Equation" r:id="rId34" imgW="203040" imgH="2793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114" y="213821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5217968" y="3729874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34680" imgH="406080" progId="Equation.DSMT4">
                  <p:embed/>
                </p:oleObj>
              </mc:Choice>
              <mc:Fallback>
                <p:oleObj name="Equation" r:id="rId36" imgW="63468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968" y="3729874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5664200" y="4208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31640" imgH="291960" progId="Equation.DSMT4">
                  <p:embed/>
                </p:oleObj>
              </mc:Choice>
              <mc:Fallback>
                <p:oleObj name="Equation" r:id="rId38" imgW="43164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208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5461000" y="451681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34680" imgH="406080" progId="Equation.DSMT4">
                  <p:embed/>
                </p:oleObj>
              </mc:Choice>
              <mc:Fallback>
                <p:oleObj name="Equation" r:id="rId39" imgW="634680" imgH="40608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51681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5892800" y="4970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31640" imgH="291960" progId="Equation.DSMT4">
                  <p:embed/>
                </p:oleObj>
              </mc:Choice>
              <mc:Fallback>
                <p:oleObj name="Equation" r:id="rId40" imgW="431640" imgH="2919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970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5689600" y="527511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34680" imgH="406080" progId="Equation.DSMT4">
                  <p:embed/>
                </p:oleObj>
              </mc:Choice>
              <mc:Fallback>
                <p:oleObj name="Equation" r:id="rId41" imgW="634680" imgH="40608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7511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7398360" y="2037973"/>
            <a:ext cx="1478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the years 1921 to 2012, the Los Angeles Dodgers baseball team played in 18 World Series Championships and won 6 of them. What percent of these championships did the Dodgers win (rounded to the nearest tenth of a percent)?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949005"/>
            <a:ext cx="8077199" cy="195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The percent won can be found by changing the fraction      to decimal form and then changing the decimal number to a percent.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347035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1708727" y="4564063"/>
          <a:ext cx="393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825480" progId="Equation.DSMT4">
                  <p:embed/>
                </p:oleObj>
              </mc:Choice>
              <mc:Fallback>
                <p:oleObj name="Equation" r:id="rId2" imgW="393480" imgH="825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27" y="4564063"/>
                        <a:ext cx="393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642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Courier New</vt:lpstr>
      <vt:lpstr>Arial</vt:lpstr>
      <vt:lpstr>Cambria Math</vt:lpstr>
      <vt:lpstr>Office Theme</vt:lpstr>
      <vt:lpstr>Equation</vt:lpstr>
      <vt:lpstr>Section 4.4</vt:lpstr>
      <vt:lpstr>Procedure: Changing a Fraction to a Percent</vt:lpstr>
      <vt:lpstr>Example 1: Changing Fractions to Percents</vt:lpstr>
      <vt:lpstr>Example 1: Changing Fractions to Percents (cont.)</vt:lpstr>
      <vt:lpstr>Example 2: Changing Fractions to Percents</vt:lpstr>
      <vt:lpstr>Example 3: Changing Mixed Numbers  to Percents</vt:lpstr>
      <vt:lpstr>Completion Example 4: Changing Mixed Numbers to Percents</vt:lpstr>
      <vt:lpstr>Example 5: Changing Fractions to Percents</vt:lpstr>
      <vt:lpstr>Example 6: Application: Changing Fractions  to Percents</vt:lpstr>
      <vt:lpstr>Example 6: Application: Changing Fractions  to Percents (cont.)</vt:lpstr>
      <vt:lpstr>Procedure: Changing a Percent to a Fraction or a Mixed Number</vt:lpstr>
      <vt:lpstr>Example 7: Changing Percents to Fractions</vt:lpstr>
      <vt:lpstr>Example 8: Changing Percents to Mixed Numbers</vt:lpstr>
      <vt:lpstr>Caution: Common Misunderstanding Concerning Percents</vt:lpstr>
      <vt:lpstr>Caution: Common Misunderstanding Concerning Percents (cont.)</vt:lpstr>
      <vt:lpstr>Caution: Common Misunderstanding Concerning Percents (cont.)</vt:lpstr>
      <vt:lpstr>Caution: Common Misunderstanding Concerning Percents (cont.)</vt:lpstr>
      <vt:lpstr>Properties: Common Equivalent Percent,  Decimal Number, and Fraction Values</vt:lpstr>
      <vt:lpstr>Properties: Common Equivalent Percent, Decimal Number, and Fraction Values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153</cp:revision>
  <dcterms:created xsi:type="dcterms:W3CDTF">2013-04-26T14:43:13Z</dcterms:created>
  <dcterms:modified xsi:type="dcterms:W3CDTF">2023-05-30T16:01:22Z</dcterms:modified>
</cp:coreProperties>
</file>