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82" r:id="rId5"/>
    <p:sldId id="262" r:id="rId6"/>
    <p:sldId id="303" r:id="rId7"/>
    <p:sldId id="287" r:id="rId8"/>
    <p:sldId id="264" r:id="rId9"/>
    <p:sldId id="265" r:id="rId10"/>
    <p:sldId id="26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1F497D"/>
    <a:srgbClr val="008080"/>
    <a:srgbClr val="000000"/>
    <a:srgbClr val="FFFFCC"/>
    <a:srgbClr val="2D7D9F"/>
    <a:srgbClr val="000099"/>
    <a:srgbClr val="FFFF99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0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4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Length and Area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195822"/>
              </p:ext>
            </p:extLst>
          </p:nvPr>
        </p:nvGraphicFramePr>
        <p:xfrm>
          <a:off x="1066800" y="1387479"/>
          <a:ext cx="696468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Large Metric Prefixes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Prefix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Multiplier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Example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thousand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kilobyte (KB) = 1000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61812537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mega-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megabyte (MB) = 1 000 000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giga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billion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gigabyte (GB) = 1 000 000 000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tera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trillion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terabyte (TB) = 1 000 000 000 000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4BCD5A7-4A36-4A36-F85C-B545F37FF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3340" y="4420878"/>
            <a:ext cx="1371600" cy="263974"/>
          </a:xfrm>
        </p:spPr>
        <p:txBody>
          <a:bodyPr>
            <a:normAutofit fontScale="25000" lnSpcReduction="20000"/>
          </a:bodyPr>
          <a:lstStyle/>
          <a:p>
            <a:r>
              <a:rPr lang="en-US" sz="8800" dirty="0"/>
              <a:t>Table 2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How many pixels are in 12 megapixels?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How many terabytes are in 17 458 000 000 bytes?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unit fractions: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12 000 000 pixels </a:t>
            </a:r>
            <a:r>
              <a:rPr lang="en-US" dirty="0"/>
              <a:t>in 12 megapixels.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16000" y="3727450"/>
          <a:ext cx="209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018" imgH="368185" progId="Equation.DSMT4">
                  <p:embed/>
                </p:oleObj>
              </mc:Choice>
              <mc:Fallback>
                <p:oleObj name="Equation" r:id="rId2" imgW="2095018" imgH="36818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727450"/>
                        <a:ext cx="2095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51200" y="3460750"/>
          <a:ext cx="490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01052" imgH="901723" progId="Equation.DSMT4">
                  <p:embed/>
                </p:oleObj>
              </mc:Choice>
              <mc:Fallback>
                <p:oleObj name="Equation" r:id="rId4" imgW="4901052" imgH="90172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60750"/>
                        <a:ext cx="49022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244850" y="4425950"/>
          <a:ext cx="3162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61542" imgH="368185" progId="Equation.DSMT4">
                  <p:embed/>
                </p:oleObj>
              </mc:Choice>
              <mc:Fallback>
                <p:oleObj name="Equation" r:id="rId6" imgW="3161542" imgH="36818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425950"/>
                        <a:ext cx="3162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244850" y="4946650"/>
          <a:ext cx="285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56742" imgH="368185" progId="Equation.DSMT4">
                  <p:embed/>
                </p:oleObj>
              </mc:Choice>
              <mc:Fallback>
                <p:oleObj name="Equation" r:id="rId8" imgW="2856742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946650"/>
                        <a:ext cx="2857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37338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324600" y="40386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0.017 458 terabytes </a:t>
            </a:r>
            <a:r>
              <a:rPr lang="en-US" dirty="0"/>
              <a:t>in </a:t>
            </a:r>
            <a:br>
              <a:rPr lang="en-US" dirty="0"/>
            </a:br>
            <a:r>
              <a:rPr lang="en-US" dirty="0"/>
              <a:t>17 458 000 000 bytes.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79500" y="1390650"/>
          <a:ext cx="318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86896" imgH="368185" progId="Equation.DSMT4">
                  <p:embed/>
                </p:oleObj>
              </mc:Choice>
              <mc:Fallback>
                <p:oleObj name="Equation" r:id="rId2" imgW="3186896" imgH="368185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390650"/>
                        <a:ext cx="3187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435100" y="1993900"/>
          <a:ext cx="725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50161" imgH="901723" progId="Equation.DSMT4">
                  <p:embed/>
                </p:oleObj>
              </mc:Choice>
              <mc:Fallback>
                <p:oleObj name="Equation" r:id="rId4" imgW="7250161" imgH="90172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993900"/>
                        <a:ext cx="7251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435100" y="4127500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2250" imgH="368185" progId="Equation.DSMT4">
                  <p:embed/>
                </p:oleObj>
              </mc:Choice>
              <mc:Fallback>
                <p:oleObj name="Equation" r:id="rId6" imgW="3212250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127500"/>
                        <a:ext cx="3213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3"/>
          <p:cNvGraphicFramePr>
            <a:graphicFrameLocks noChangeAspect="1"/>
          </p:cNvGraphicFramePr>
          <p:nvPr/>
        </p:nvGraphicFramePr>
        <p:xfrm>
          <a:off x="1457325" y="2984500"/>
          <a:ext cx="440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06096" imgH="837787" progId="Equation.DSMT4">
                  <p:embed/>
                </p:oleObj>
              </mc:Choice>
              <mc:Fallback>
                <p:oleObj name="Equation" r:id="rId8" imgW="4406096" imgH="83778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984500"/>
                        <a:ext cx="440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2286000"/>
            <a:ext cx="914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772400" y="25146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403113"/>
              </p:ext>
            </p:extLst>
          </p:nvPr>
        </p:nvGraphicFramePr>
        <p:xfrm>
          <a:off x="1371600" y="1387479"/>
          <a:ext cx="6019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F0BD4E-1F1F-8989-F941-577CC0FEC220}"/>
              </a:ext>
            </a:extLst>
          </p:cNvPr>
          <p:cNvSpPr txBox="1">
            <a:spLocks/>
          </p:cNvSpPr>
          <p:nvPr/>
        </p:nvSpPr>
        <p:spPr>
          <a:xfrm>
            <a:off x="3886200" y="4725678"/>
            <a:ext cx="1371600" cy="263974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800" dirty="0"/>
              <a:t>Table 3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Convert each measurement using unit fractions.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AutoNum type="alphaLcPeriod"/>
            </a:pPr>
            <a:r>
              <a:rPr lang="en-US" dirty="0"/>
              <a:t> 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a.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6852" y="1810405"/>
            <a:ext cx="3028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5 cm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749468"/>
              </p:ext>
            </p:extLst>
          </p:nvPr>
        </p:nvGraphicFramePr>
        <p:xfrm>
          <a:off x="1021080" y="3940175"/>
          <a:ext cx="838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7787" imgH="393539" progId="Equation.DSMT4">
                  <p:embed/>
                </p:oleObj>
              </mc:Choice>
              <mc:Fallback>
                <p:oleObj name="Equation" r:id="rId2" imgW="837787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080" y="3940175"/>
                        <a:ext cx="838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090131"/>
              </p:ext>
            </p:extLst>
          </p:nvPr>
        </p:nvGraphicFramePr>
        <p:xfrm>
          <a:off x="1910080" y="3714750"/>
          <a:ext cx="2654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53910" imgH="889046" progId="Equation.DSMT4">
                  <p:embed/>
                </p:oleObj>
              </mc:Choice>
              <mc:Fallback>
                <p:oleObj name="Equation" r:id="rId4" imgW="2653910" imgH="88904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0080" y="3714750"/>
                        <a:ext cx="2654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770433"/>
              </p:ext>
            </p:extLst>
          </p:nvPr>
        </p:nvGraphicFramePr>
        <p:xfrm>
          <a:off x="4621530" y="3937000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539" imgH="393539" progId="Equation.DSMT4">
                  <p:embed/>
                </p:oleObj>
              </mc:Choice>
              <mc:Fallback>
                <p:oleObj name="Equation" r:id="rId6" imgW="1917539" imgH="39353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1530" y="3937000"/>
                        <a:ext cx="1917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29202"/>
              </p:ext>
            </p:extLst>
          </p:nvPr>
        </p:nvGraphicFramePr>
        <p:xfrm>
          <a:off x="6666230" y="393700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2800" imgH="393480" progId="Equation.DSMT4">
                  <p:embed/>
                </p:oleObj>
              </mc:Choice>
              <mc:Fallback>
                <p:oleObj name="Equation" r:id="rId8" imgW="1612800" imgH="393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6230" y="3937000"/>
                        <a:ext cx="1612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487930" y="404812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754755" y="432435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627370" y="4537412"/>
            <a:ext cx="266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2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right.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82EBDE-0382-A513-C875-37E8A1A1BB7D}"/>
              </a:ext>
            </a:extLst>
          </p:cNvPr>
          <p:cNvSpPr/>
          <p:nvPr/>
        </p:nvSpPr>
        <p:spPr>
          <a:xfrm>
            <a:off x="898893" y="2504096"/>
            <a:ext cx="3424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4600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916261"/>
              </p:ext>
            </p:extLst>
          </p:nvPr>
        </p:nvGraphicFramePr>
        <p:xfrm>
          <a:off x="994410" y="1301452"/>
          <a:ext cx="1524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449" imgH="393539" progId="Equation.DSMT4">
                  <p:embed/>
                </p:oleObj>
              </mc:Choice>
              <mc:Fallback>
                <p:oleObj name="Equation" r:id="rId2" imgW="1523449" imgH="39353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410" y="1301452"/>
                        <a:ext cx="1524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414222"/>
              </p:ext>
            </p:extLst>
          </p:nvPr>
        </p:nvGraphicFramePr>
        <p:xfrm>
          <a:off x="2540635" y="1076027"/>
          <a:ext cx="4254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54480" imgH="888840" progId="Equation.DSMT4">
                  <p:embed/>
                </p:oleObj>
              </mc:Choice>
              <mc:Fallback>
                <p:oleObj name="Equation" r:id="rId4" imgW="4254480" imgH="8888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635" y="1076027"/>
                        <a:ext cx="42545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271189"/>
              </p:ext>
            </p:extLst>
          </p:nvPr>
        </p:nvGraphicFramePr>
        <p:xfrm>
          <a:off x="6836410" y="1307802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393480" progId="Equation.DSMT4">
                  <p:embed/>
                </p:oleObj>
              </mc:Choice>
              <mc:Fallback>
                <p:oleObj name="Equation" r:id="rId6" imgW="177768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6410" y="1307802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3737610" y="138082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99810" y="168562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795010" y="2219027"/>
            <a:ext cx="2819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6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left.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253 mm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Note that the decimal point is aligned over the original unit of metric area and that two digits are used in each space on the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r>
              <a:rPr lang="en-US" dirty="0">
                <a:solidFill>
                  <a:srgbClr val="1F497D"/>
                </a:solidFill>
              </a:rPr>
              <a:t>Thus, 253 mm</a:t>
            </a:r>
            <a:r>
              <a:rPr lang="en-US" baseline="30000" dirty="0">
                <a:solidFill>
                  <a:srgbClr val="1F497D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2.53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.</a:t>
            </a:r>
            <a:endParaRPr lang="en-US" b="1" dirty="0">
              <a:solidFill>
                <a:srgbClr val="1F497D"/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828800"/>
            <a:ext cx="7789984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0" y="38801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019800" y="388621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 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1371600"/>
            <a:ext cx="18791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unit to the left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6757206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7915112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6.1 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Thus, 6.1 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61 000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  <a:endParaRPr lang="en-US" b="1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" y="2721026"/>
            <a:ext cx="8324850" cy="1393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72669" y="4729758"/>
            <a:ext cx="19986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 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305387" y="4745772"/>
            <a:ext cx="19986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 Position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4452156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7076912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044976" y="234309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046419"/>
              </p:ext>
            </p:extLst>
          </p:nvPr>
        </p:nvGraphicFramePr>
        <p:xfrm>
          <a:off x="2209800" y="1676400"/>
          <a:ext cx="46482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Land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a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ha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a  =  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43E6B02-71C7-1761-F8E2-A3317B952A7F}"/>
              </a:ext>
            </a:extLst>
          </p:cNvPr>
          <p:cNvSpPr txBox="1">
            <a:spLocks/>
          </p:cNvSpPr>
          <p:nvPr/>
        </p:nvSpPr>
        <p:spPr>
          <a:xfrm>
            <a:off x="4023360" y="3239778"/>
            <a:ext cx="1371600" cy="263974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800" dirty="0"/>
              <a:t>Table 4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Length in the Metric System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035278"/>
              </p:ext>
            </p:extLst>
          </p:nvPr>
        </p:nvGraphicFramePr>
        <p:xfrm>
          <a:off x="457200" y="1276350"/>
          <a:ext cx="8229601" cy="4084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745628304"/>
                    </a:ext>
                  </a:extLst>
                </a:gridCol>
              </a:tblGrid>
              <a:tr h="483326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Metric Measures of Length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(mm) = 0.001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1000 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 = 10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 cm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42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(dm)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257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 dm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2575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meter (m) = 1.0 meter </a:t>
                      </a:r>
                    </a:p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                       (the basic unit)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(dam) = 10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416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416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hm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= 100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(km)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1000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8C01745-5902-AE58-0C16-1F49A57A4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0" y="5539742"/>
            <a:ext cx="1371600" cy="263974"/>
          </a:xfrm>
        </p:spPr>
        <p:txBody>
          <a:bodyPr>
            <a:normAutofit fontScale="25000" lnSpcReduction="20000"/>
          </a:bodyPr>
          <a:lstStyle/>
          <a:p>
            <a:r>
              <a:rPr lang="en-US" sz="8800" dirty="0"/>
              <a:t>Table 1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3 km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to </a:t>
            </a:r>
            <a:r>
              <a:rPr lang="en-US" dirty="0" err="1"/>
              <a:t>ares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make this conversion, we need to know how many </a:t>
            </a:r>
            <a:r>
              <a:rPr lang="en-US" dirty="0" err="1"/>
              <a:t>ares</a:t>
            </a:r>
            <a:r>
              <a:rPr lang="en-US" dirty="0"/>
              <a:t> are in 1 km</a:t>
            </a:r>
            <a:r>
              <a:rPr lang="en-US" baseline="30000" dirty="0"/>
              <a:t>2</a:t>
            </a:r>
            <a:r>
              <a:rPr lang="en-US" dirty="0"/>
              <a:t>. Because 1 km = 1000 m we have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1905000" y="35052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7787" imgH="380862" progId="Equation.DSMT4">
                  <p:embed/>
                </p:oleObj>
              </mc:Choice>
              <mc:Fallback>
                <p:oleObj name="Equation" r:id="rId2" imgW="837787" imgH="38086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800350" y="4051300"/>
          <a:ext cx="256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170" imgH="292123" progId="Equation.DSMT4">
                  <p:embed/>
                </p:oleObj>
              </mc:Choice>
              <mc:Fallback>
                <p:oleObj name="Equation" r:id="rId4" imgW="2565170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051300"/>
                        <a:ext cx="2565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00350" y="4406900"/>
          <a:ext cx="2171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71080" imgH="393539" progId="Equation.DSMT4">
                  <p:embed/>
                </p:oleObj>
              </mc:Choice>
              <mc:Fallback>
                <p:oleObj name="Equation" r:id="rId6" imgW="2171080" imgH="393539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406900"/>
                        <a:ext cx="2171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2819400" y="49657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354" imgH="292123" progId="Equation.DSMT4">
                  <p:embed/>
                </p:oleObj>
              </mc:Choice>
              <mc:Fallback>
                <p:oleObj name="Equation" r:id="rId8" imgW="1549354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965700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551287" y="4924425"/>
            <a:ext cx="32117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m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by 100 to get </a:t>
            </a:r>
            <a:r>
              <a:rPr lang="en-US" sz="2000" dirty="0" err="1">
                <a:solidFill>
                  <a:srgbClr val="008080"/>
                </a:solidFill>
              </a:rPr>
              <a:t>ares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2800350" y="36195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15572" imgH="292123" progId="Equation.DSMT4">
                  <p:embed/>
                </p:oleObj>
              </mc:Choice>
              <mc:Fallback>
                <p:oleObj name="Equation" r:id="rId10" imgW="1815572" imgH="29212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619500"/>
                        <a:ext cx="1816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unit fraction,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3 km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30 000 a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066800" y="2098675"/>
          <a:ext cx="85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464" imgH="393539" progId="Equation.DSMT4">
                  <p:embed/>
                </p:oleObj>
              </mc:Choice>
              <mc:Fallback>
                <p:oleObj name="Equation" r:id="rId2" imgW="850464" imgH="393539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98675"/>
                        <a:ext cx="850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346031"/>
              </p:ext>
            </p:extLst>
          </p:nvPr>
        </p:nvGraphicFramePr>
        <p:xfrm>
          <a:off x="2006600" y="1917700"/>
          <a:ext cx="2565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170" imgH="825110" progId="Equation.DSMT4">
                  <p:embed/>
                </p:oleObj>
              </mc:Choice>
              <mc:Fallback>
                <p:oleObj name="Equation" r:id="rId4" imgW="2565170" imgH="82511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917700"/>
                        <a:ext cx="2565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4673600" y="2193925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2895" imgH="292123" progId="Equation.DSMT4">
                  <p:embed/>
                </p:oleObj>
              </mc:Choice>
              <mc:Fallback>
                <p:oleObj name="Equation" r:id="rId6" imgW="1802895" imgH="29212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193925"/>
                        <a:ext cx="1803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953308"/>
              </p:ext>
            </p:extLst>
          </p:nvPr>
        </p:nvGraphicFramePr>
        <p:xfrm>
          <a:off x="6604000" y="2193925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291960" progId="Equation.DSMT4">
                  <p:embed/>
                </p:oleObj>
              </mc:Choice>
              <mc:Fallback>
                <p:oleObj name="Equation" r:id="rId8" imgW="154908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2193925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5908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00475" y="24669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Writing Metric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 the metric system,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0 is written to the left of the decimal point if there is no whole number part (0.287 m).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No commas are used in writing numbers. If a number has more than four digits (to the left or right of the decimal point), the digits are grouped in threes from the decimal point with a space between the groups (25 000 m or 0.000 34 m).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Using Unit Fractions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Converting Metric Units of Length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4009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Convert each measurement using unit fractions. 	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dirty="0"/>
          </a:p>
        </p:txBody>
      </p:sp>
      <p:sp>
        <p:nvSpPr>
          <p:cNvPr id="12" name="Rectangle 11"/>
          <p:cNvSpPr/>
          <p:nvPr/>
        </p:nvSpPr>
        <p:spPr>
          <a:xfrm>
            <a:off x="961431" y="212701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= _____ cm</a:t>
            </a:r>
            <a:endParaRPr lang="en-US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A94A6A-DCA7-D1CB-F880-EC272E27FE62}"/>
              </a:ext>
            </a:extLst>
          </p:cNvPr>
          <p:cNvSpPr/>
          <p:nvPr/>
        </p:nvSpPr>
        <p:spPr>
          <a:xfrm>
            <a:off x="948762" y="272981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= _____ mm</a:t>
            </a: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D1DB37-6B8F-EF65-96AD-C17EF48605A9}"/>
              </a:ext>
            </a:extLst>
          </p:cNvPr>
          <p:cNvSpPr/>
          <p:nvPr/>
        </p:nvSpPr>
        <p:spPr>
          <a:xfrm>
            <a:off x="948761" y="3369333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= _____ m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3C7BC5-3311-87F2-F5EC-A894BCCBA229}"/>
              </a:ext>
            </a:extLst>
          </p:cNvPr>
          <p:cNvSpPr/>
          <p:nvPr/>
        </p:nvSpPr>
        <p:spPr>
          <a:xfrm>
            <a:off x="957568" y="396300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= _____ km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Converting Metric Units of Length (cont.)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455509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b="1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200000"/>
              </a:lnSpc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200000"/>
              </a:lnSpc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200000"/>
              </a:lnSpc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200000"/>
              </a:lnSpc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   </a:t>
            </a:r>
          </a:p>
          <a:p>
            <a:pPr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dirty="0"/>
          </a:p>
        </p:txBody>
      </p:sp>
      <p:sp>
        <p:nvSpPr>
          <p:cNvPr id="8" name="Rectangle 7"/>
          <p:cNvSpPr/>
          <p:nvPr/>
        </p:nvSpPr>
        <p:spPr>
          <a:xfrm>
            <a:off x="1036320" y="2124046"/>
            <a:ext cx="1347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 </a:t>
            </a:r>
            <a:endParaRPr lang="en-US" sz="2800" dirty="0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024086"/>
              </p:ext>
            </p:extLst>
          </p:nvPr>
        </p:nvGraphicFramePr>
        <p:xfrm>
          <a:off x="2002749" y="2002102"/>
          <a:ext cx="2349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110" imgH="825110" progId="Equation.DSMT4">
                  <p:embed/>
                </p:oleObj>
              </mc:Choice>
              <mc:Fallback>
                <p:oleObj name="Equation" r:id="rId2" imgW="2349110" imgH="82511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749" y="2002102"/>
                        <a:ext cx="2349500" cy="825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251941"/>
              </p:ext>
            </p:extLst>
          </p:nvPr>
        </p:nvGraphicFramePr>
        <p:xfrm>
          <a:off x="4479249" y="2226880"/>
          <a:ext cx="194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893" imgH="292123" progId="Equation.DSMT4">
                  <p:embed/>
                </p:oleObj>
              </mc:Choice>
              <mc:Fallback>
                <p:oleObj name="Equation" r:id="rId4" imgW="1942893" imgH="292123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249" y="2226880"/>
                        <a:ext cx="1943100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86674"/>
              </p:ext>
            </p:extLst>
          </p:nvPr>
        </p:nvGraphicFramePr>
        <p:xfrm>
          <a:off x="6443927" y="222688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291960" progId="Equation.DSMT4">
                  <p:embed/>
                </p:oleObj>
              </mc:Choice>
              <mc:Fallback>
                <p:oleObj name="Equation" r:id="rId6" imgW="1358640" imgH="29196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927" y="2226880"/>
                        <a:ext cx="1358900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840949" y="227515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795390" y="253297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004643" y="2949523"/>
            <a:ext cx="1729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 </a:t>
            </a:r>
            <a:endParaRPr lang="en-US" sz="2800" dirty="0"/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702581"/>
              </p:ext>
            </p:extLst>
          </p:nvPr>
        </p:nvGraphicFramePr>
        <p:xfrm>
          <a:off x="2315210" y="2815225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03201" imgH="837787" progId="Equation.DSMT4">
                  <p:embed/>
                </p:oleObj>
              </mc:Choice>
              <mc:Fallback>
                <p:oleObj name="Equation" r:id="rId8" imgW="2603201" imgH="837787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210" y="2815225"/>
                        <a:ext cx="260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418914"/>
              </p:ext>
            </p:extLst>
          </p:nvPr>
        </p:nvGraphicFramePr>
        <p:xfrm>
          <a:off x="4944110" y="3068931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56987" imgH="292123" progId="Equation.DSMT4">
                  <p:embed/>
                </p:oleObj>
              </mc:Choice>
              <mc:Fallback>
                <p:oleObj name="Equation" r:id="rId10" imgW="2056987" imgH="292123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4110" y="3068931"/>
                        <a:ext cx="205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014787"/>
              </p:ext>
            </p:extLst>
          </p:nvPr>
        </p:nvGraphicFramePr>
        <p:xfrm>
          <a:off x="7007860" y="30724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73120" imgH="291960" progId="Equation.DSMT4">
                  <p:embed/>
                </p:oleObj>
              </mc:Choice>
              <mc:Fallback>
                <p:oleObj name="Equation" r:id="rId12" imgW="1473120" imgH="291960" progId="Equation.DSMT4">
                  <p:embed/>
                  <p:pic>
                    <p:nvPicPr>
                      <p:cNvPr id="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860" y="3072400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3370544" y="31114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344035" y="337185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1EEBF357-1523-66A0-F040-2FF0DEB18421}"/>
              </a:ext>
            </a:extLst>
          </p:cNvPr>
          <p:cNvSpPr/>
          <p:nvPr/>
        </p:nvSpPr>
        <p:spPr>
          <a:xfrm>
            <a:off x="1036320" y="3810294"/>
            <a:ext cx="1676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</a:t>
            </a:r>
            <a:endParaRPr lang="en-US" sz="2800" dirty="0"/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1740180-8906-3C45-857F-E28D5D1359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195227"/>
              </p:ext>
            </p:extLst>
          </p:nvPr>
        </p:nvGraphicFramePr>
        <p:xfrm>
          <a:off x="2379345" y="3684175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09418" imgH="837787" progId="Equation.DSMT4">
                  <p:embed/>
                </p:oleObj>
              </mc:Choice>
              <mc:Fallback>
                <p:oleObj name="Equation" r:id="rId14" imgW="3009418" imgH="837787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345" y="3684175"/>
                        <a:ext cx="300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>
            <a:extLst>
              <a:ext uri="{FF2B5EF4-FFF2-40B4-BE49-F238E27FC236}">
                <a16:creationId xmlns:a16="http://schemas.microsoft.com/office/drawing/2014/main" id="{210F8287-B8E9-ADEE-91D3-9D333528C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638995"/>
              </p:ext>
            </p:extLst>
          </p:nvPr>
        </p:nvGraphicFramePr>
        <p:xfrm>
          <a:off x="6891020" y="3926475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0160" imgH="291960" progId="Equation.DSMT4">
                  <p:embed/>
                </p:oleObj>
              </mc:Choice>
              <mc:Fallback>
                <p:oleObj name="Equation" r:id="rId16" imgW="1460160" imgH="291960" progId="Equation.DSMT4">
                  <p:embed/>
                  <p:pic>
                    <p:nvPicPr>
                      <p:cNvPr id="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020" y="3926475"/>
                        <a:ext cx="146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>
            <a:extLst>
              <a:ext uri="{FF2B5EF4-FFF2-40B4-BE49-F238E27FC236}">
                <a16:creationId xmlns:a16="http://schemas.microsoft.com/office/drawing/2014/main" id="{BA01074E-614B-25EE-6AD6-1B9C5CDA77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609770"/>
              </p:ext>
            </p:extLst>
          </p:nvPr>
        </p:nvGraphicFramePr>
        <p:xfrm>
          <a:off x="5423170" y="3653425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22033" imgH="837787" progId="Equation.DSMT4">
                  <p:embed/>
                </p:oleObj>
              </mc:Choice>
              <mc:Fallback>
                <p:oleObj name="Equation" r:id="rId18" imgW="1422033" imgH="837787" progId="Equation.DSMT4">
                  <p:embed/>
                  <p:pic>
                    <p:nvPicPr>
                      <p:cNvPr id="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170" y="3653425"/>
                        <a:ext cx="142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3131B56-EAF0-2F28-1F39-FCA873EBD4E8}"/>
              </a:ext>
            </a:extLst>
          </p:cNvPr>
          <p:cNvCxnSpPr/>
          <p:nvPr/>
        </p:nvCxnSpPr>
        <p:spPr>
          <a:xfrm flipV="1">
            <a:off x="3393344" y="394135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B4C6C92-E77B-4AC6-BA2D-1EF776A82621}"/>
              </a:ext>
            </a:extLst>
          </p:cNvPr>
          <p:cNvCxnSpPr/>
          <p:nvPr/>
        </p:nvCxnSpPr>
        <p:spPr>
          <a:xfrm flipV="1">
            <a:off x="4909940" y="424180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F4C4F7B2-1F3A-4378-E007-EBD4BC5DDB3E}"/>
              </a:ext>
            </a:extLst>
          </p:cNvPr>
          <p:cNvSpPr/>
          <p:nvPr/>
        </p:nvSpPr>
        <p:spPr>
          <a:xfrm>
            <a:off x="1021080" y="4702548"/>
            <a:ext cx="167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</a:t>
            </a:r>
            <a:endParaRPr lang="en-US" sz="2800" dirty="0"/>
          </a:p>
        </p:txBody>
      </p:sp>
      <p:graphicFrame>
        <p:nvGraphicFramePr>
          <p:cNvPr id="31" name="Object 12">
            <a:extLst>
              <a:ext uri="{FF2B5EF4-FFF2-40B4-BE49-F238E27FC236}">
                <a16:creationId xmlns:a16="http://schemas.microsoft.com/office/drawing/2014/main" id="{7C9C9211-CEFC-D4E0-58BC-2CC994E9D7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152117"/>
              </p:ext>
            </p:extLst>
          </p:nvPr>
        </p:nvGraphicFramePr>
        <p:xfrm>
          <a:off x="2259329" y="4572952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15878" imgH="837787" progId="Equation.DSMT4">
                  <p:embed/>
                </p:oleObj>
              </mc:Choice>
              <mc:Fallback>
                <p:oleObj name="Equation" r:id="rId20" imgW="2615878" imgH="837787" progId="Equation.DSMT4">
                  <p:embed/>
                  <p:pic>
                    <p:nvPicPr>
                      <p:cNvPr id="1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329" y="4572952"/>
                        <a:ext cx="261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3">
            <a:extLst>
              <a:ext uri="{FF2B5EF4-FFF2-40B4-BE49-F238E27FC236}">
                <a16:creationId xmlns:a16="http://schemas.microsoft.com/office/drawing/2014/main" id="{C625239C-3E83-121E-F8F0-B0FFBF0169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319296"/>
              </p:ext>
            </p:extLst>
          </p:nvPr>
        </p:nvGraphicFramePr>
        <p:xfrm>
          <a:off x="6570979" y="4815840"/>
          <a:ext cx="161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12800" imgH="304560" progId="Equation.DSMT4">
                  <p:embed/>
                </p:oleObj>
              </mc:Choice>
              <mc:Fallback>
                <p:oleObj name="Equation" r:id="rId22" imgW="1612800" imgH="304560" progId="Equation.DSMT4">
                  <p:embed/>
                  <p:pic>
                    <p:nvPicPr>
                      <p:cNvPr id="2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0979" y="4815840"/>
                        <a:ext cx="1612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4">
            <a:extLst>
              <a:ext uri="{FF2B5EF4-FFF2-40B4-BE49-F238E27FC236}">
                <a16:creationId xmlns:a16="http://schemas.microsoft.com/office/drawing/2014/main" id="{A21BEAED-D7AD-C99A-98A4-582E34E238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401040"/>
              </p:ext>
            </p:extLst>
          </p:nvPr>
        </p:nvGraphicFramePr>
        <p:xfrm>
          <a:off x="4916157" y="454914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87385" imgH="837787" progId="Equation.DSMT4">
                  <p:embed/>
                </p:oleObj>
              </mc:Choice>
              <mc:Fallback>
                <p:oleObj name="Equation" r:id="rId24" imgW="1587385" imgH="837787" progId="Equation.DSMT4">
                  <p:embed/>
                  <p:pic>
                    <p:nvPicPr>
                      <p:cNvPr id="2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157" y="454914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B0CD859-3F23-D48D-3F73-D80382770AE6}"/>
              </a:ext>
            </a:extLst>
          </p:cNvPr>
          <p:cNvCxnSpPr/>
          <p:nvPr/>
        </p:nvCxnSpPr>
        <p:spPr>
          <a:xfrm flipV="1">
            <a:off x="4568081" y="51285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D4779F2-8128-D635-7F82-822C8DB471AE}"/>
              </a:ext>
            </a:extLst>
          </p:cNvPr>
          <p:cNvCxnSpPr/>
          <p:nvPr/>
        </p:nvCxnSpPr>
        <p:spPr>
          <a:xfrm flipV="1">
            <a:off x="3324835" y="484976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  <p:bldP spid="24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Converting Metric Units of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highest peak of Mount Everest has a height of </a:t>
            </a:r>
            <a:r>
              <a:rPr lang="en-US" dirty="0">
                <a:solidFill>
                  <a:srgbClr val="0000FF"/>
                </a:solidFill>
              </a:rPr>
              <a:t>8848 meters</a:t>
            </a:r>
            <a:r>
              <a:rPr lang="en-US" dirty="0"/>
              <a:t>. What is this height in kilometers?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meters in 1 kilometer. Converting from meters to kilometers,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Mt. Everest has a height of </a:t>
            </a:r>
            <a:r>
              <a:rPr lang="en-US" dirty="0">
                <a:solidFill>
                  <a:srgbClr val="FF0000"/>
                </a:solidFill>
              </a:rPr>
              <a:t>8.848 km</a:t>
            </a:r>
            <a:r>
              <a:rPr lang="en-US" dirty="0"/>
              <a:t>.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990600" y="423862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556" imgH="292123" progId="Equation.DSMT4">
                  <p:embed/>
                </p:oleObj>
              </mc:Choice>
              <mc:Fallback>
                <p:oleObj name="Equation" r:id="rId2" imgW="1104556" imgH="29212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38625"/>
                        <a:ext cx="110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171700" y="3962400"/>
          <a:ext cx="262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28556" imgH="837787" progId="Equation.DSMT4">
                  <p:embed/>
                </p:oleObj>
              </mc:Choice>
              <mc:Fallback>
                <p:oleObj name="Equation" r:id="rId4" imgW="2628556" imgH="83778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962400"/>
                        <a:ext cx="262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889500" y="3962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385" imgH="837787" progId="Equation.DSMT4">
                  <p:embed/>
                </p:oleObj>
              </mc:Choice>
              <mc:Fallback>
                <p:oleObj name="Equation" r:id="rId6" imgW="1587385" imgH="83778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9624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885728"/>
              </p:ext>
            </p:extLst>
          </p:nvPr>
        </p:nvGraphicFramePr>
        <p:xfrm>
          <a:off x="6477000" y="4219575"/>
          <a:ext cx="171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304560" progId="Equation.DSMT4">
                  <p:embed/>
                </p:oleObj>
              </mc:Choice>
              <mc:Fallback>
                <p:oleObj name="Equation" r:id="rId8" imgW="171432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219575"/>
                        <a:ext cx="1714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2766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48175" y="45339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Converting Metric Units of Length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750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Note that the decimal point is aligned over the original unit of metric length.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endParaRPr lang="en-US" dirty="0">
              <a:solidFill>
                <a:srgbClr val="FF0008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679826" y="4490859"/>
            <a:ext cx="1842769" cy="852205"/>
            <a:chOff x="3593741" y="4043024"/>
            <a:chExt cx="1842769" cy="852205"/>
          </a:xfrm>
        </p:grpSpPr>
        <p:sp>
          <p:nvSpPr>
            <p:cNvPr id="6" name="Rectangle 5"/>
            <p:cNvSpPr/>
            <p:nvPr/>
          </p:nvSpPr>
          <p:spPr>
            <a:xfrm>
              <a:off x="3593741" y="4495119"/>
              <a:ext cx="184276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New Position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4267200" y="4270830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5753100" y="4961394"/>
            <a:ext cx="20236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 Position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6413297" y="473910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647401" y="305556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left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84700" y="5197795"/>
            <a:ext cx="1545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0.56 m</a:t>
            </a:r>
            <a:r>
              <a:rPr lang="en-US" sz="2800" dirty="0">
                <a:solidFill>
                  <a:srgbClr val="366092"/>
                </a:solidFill>
              </a:rPr>
              <a:t>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1120" y="3414534"/>
            <a:ext cx="6491288" cy="1063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r>
              <a:rPr lang="en-US" i="0" dirty="0">
                <a:solidFill>
                  <a:schemeClr val="tx1"/>
                </a:solidFill>
              </a:rPr>
              <a:t> to </a:t>
            </a:r>
            <a:r>
              <a:rPr lang="en-US" dirty="0"/>
              <a:t>millimeters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09460" y="4325932"/>
            <a:ext cx="17786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 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375660" y="4379605"/>
            <a:ext cx="23241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 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0" y="2057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56906" y="402828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7838912" y="4037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398751" y="5048250"/>
            <a:ext cx="2188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13 500 mm</a:t>
            </a:r>
            <a:r>
              <a:rPr lang="en-US" sz="2800" dirty="0"/>
              <a:t>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514600"/>
            <a:ext cx="7315200" cy="1254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2101</TotalTime>
  <Words>964</Words>
  <Application>Microsoft Office PowerPoint</Application>
  <PresentationFormat>On-screen Show (4:3)</PresentationFormat>
  <Paragraphs>213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Section 5.2</vt:lpstr>
      <vt:lpstr>Units of Length in the Metric System</vt:lpstr>
      <vt:lpstr>Procedure: Writing Metric Units of Measure</vt:lpstr>
      <vt:lpstr>Procedure: Using Unit Fractions to Convert Measurements</vt:lpstr>
      <vt:lpstr>Example 1: Converting Metric Units of Length</vt:lpstr>
      <vt:lpstr>Example 1: Converting Metric Units of Length (cont.)</vt:lpstr>
      <vt:lpstr>Example 2: Application: Converting Metric Units of Length</vt:lpstr>
      <vt:lpstr>Example 3: Converting Metric Units of Length</vt:lpstr>
      <vt:lpstr>Example 4: Converting Metric Units of Length</vt:lpstr>
      <vt:lpstr>The Prefixes Mega-, Giga-, and Tera-</vt:lpstr>
      <vt:lpstr>Example 5: The Prefixes Mega-, Giga-, and Tera-</vt:lpstr>
      <vt:lpstr>Example 5: The Prefixes Mega-, Giga-, and Tera- (cont.)</vt:lpstr>
      <vt:lpstr>Converting Metric Units of Area</vt:lpstr>
      <vt:lpstr>Example 6: Converting Metric Units of Area</vt:lpstr>
      <vt:lpstr>Example 6: Converting Metric Units of Area (cont.)</vt:lpstr>
      <vt:lpstr>Example 7: Converting Metric Units of Area</vt:lpstr>
      <vt:lpstr>Example 7: Converting Metric Units of Area (cont.)</vt:lpstr>
      <vt:lpstr>Example 8: Converting Metric Units of Area</vt:lpstr>
      <vt:lpstr>Converting Metric Units of Area (cont.)</vt:lpstr>
      <vt:lpstr>Example 9: Converting Metric Units of Land Area</vt:lpstr>
      <vt:lpstr>Example 9: Converting Metric Units of Land Area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202</cp:revision>
  <dcterms:created xsi:type="dcterms:W3CDTF">2013-04-26T14:43:13Z</dcterms:created>
  <dcterms:modified xsi:type="dcterms:W3CDTF">2023-06-07T19:54:49Z</dcterms:modified>
</cp:coreProperties>
</file>