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82" r:id="rId4"/>
    <p:sldId id="262" r:id="rId5"/>
    <p:sldId id="263" r:id="rId6"/>
    <p:sldId id="264" r:id="rId7"/>
    <p:sldId id="265" r:id="rId8"/>
    <p:sldId id="283" r:id="rId9"/>
    <p:sldId id="284" r:id="rId10"/>
    <p:sldId id="285" r:id="rId11"/>
    <p:sldId id="286" r:id="rId12"/>
    <p:sldId id="267" r:id="rId13"/>
    <p:sldId id="281" r:id="rId14"/>
    <p:sldId id="270" r:id="rId15"/>
    <p:sldId id="271" r:id="rId16"/>
    <p:sldId id="287" r:id="rId17"/>
    <p:sldId id="288" r:id="rId18"/>
    <p:sldId id="289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291960" progId="Equation.DSMT4">
                  <p:embed/>
                </p:oleObj>
              </mc:Choice>
              <mc:Fallback>
                <p:oleObj name="Equation" r:id="rId2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838080" progId="Equation.DSMT4">
                  <p:embed/>
                </p:oleObj>
              </mc:Choice>
              <mc:Fallback>
                <p:oleObj name="Equation" r:id="rId4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838080" progId="Equation.DSMT4">
                  <p:embed/>
                </p:oleObj>
              </mc:Choice>
              <mc:Fallback>
                <p:oleObj name="Equation" r:id="rId6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291960" progId="Equation.DSMT4">
                  <p:embed/>
                </p:oleObj>
              </mc:Choice>
              <mc:Fallback>
                <p:oleObj name="Equation" r:id="rId8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6 </a:t>
            </a:r>
            <a:r>
              <a:rPr lang="en-US" dirty="0" err="1"/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 L </a:t>
            </a:r>
            <a:r>
              <a:rPr lang="en-US" dirty="0"/>
              <a:t>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 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98070"/>
              </p:ext>
            </p:extLst>
          </p:nvPr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Metric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2D3A917D-49BE-FE4C-45EC-B16B80327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522452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3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 in the Metric System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812293"/>
              </p:ext>
            </p:extLst>
          </p:nvPr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BF7BDFEF-3317-B90B-D12E-7D9324139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130679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4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50CDE-A975-4842-943C-7B2B955D7FC8}"/>
              </a:ext>
            </a:extLst>
          </p:cNvPr>
          <p:cNvSpPr txBox="1"/>
          <p:nvPr/>
        </p:nvSpPr>
        <p:spPr>
          <a:xfrm>
            <a:off x="3810000" y="5715000"/>
            <a:ext cx="25908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DB7686-BDB7-4F09-BB05-2C87CC3B3625}"/>
              </a:ext>
            </a:extLst>
          </p:cNvPr>
          <p:cNvSpPr txBox="1"/>
          <p:nvPr/>
        </p:nvSpPr>
        <p:spPr>
          <a:xfrm>
            <a:off x="955088" y="46979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0.5 kg).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34 g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the conversion of 34 g 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355320" progId="Equation.DSMT4">
                  <p:embed/>
                </p:oleObj>
              </mc:Choice>
              <mc:Fallback>
                <p:oleObj name="Equation" r:id="rId2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901440" progId="Equation.DSMT4">
                  <p:embed/>
                </p:oleObj>
              </mc:Choice>
              <mc:Fallback>
                <p:oleObj name="Equation" r:id="rId4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3895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355320" progId="Equation.DSMT4">
                  <p:embed/>
                </p:oleObj>
              </mc:Choice>
              <mc:Fallback>
                <p:oleObj name="Equation" r:id="rId6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70000" imgH="355320" progId="Equation.DSMT4">
                  <p:embed/>
                </p:oleObj>
              </mc:Choice>
              <mc:Fallback>
                <p:oleObj name="Equation" r:id="rId8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34 g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4107180"/>
            <a:ext cx="2330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475 grams.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475 g 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55320" progId="Equation.DSMT4">
                  <p:embed/>
                </p:oleObj>
              </mc:Choice>
              <mc:Fallback>
                <p:oleObj name="Equation" r:id="rId2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901440" progId="Equation.DSMT4">
                  <p:embed/>
                </p:oleObj>
              </mc:Choice>
              <mc:Fallback>
                <p:oleObj name="Equation" r:id="rId4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1727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880" imgH="368280" progId="Equation.DSMT4">
                  <p:embed/>
                </p:oleObj>
              </mc:Choice>
              <mc:Fallback>
                <p:oleObj name="Equation" r:id="rId6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838080" progId="Equation.DSMT4">
                  <p:embed/>
                </p:oleObj>
              </mc:Choice>
              <mc:Fallback>
                <p:oleObj name="Equation" r:id="rId8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475 g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4132" y="4220166"/>
            <a:ext cx="2324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0" y="4220166"/>
            <a:ext cx="2092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Capacity (Liquid Volume)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564643"/>
              </p:ext>
            </p:extLst>
          </p:nvPr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2FA7D495-A814-B493-61B5-561B25F08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188488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1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Capacity (Liquid Volume)</a:t>
            </a:r>
            <a:br>
              <a:rPr lang="en-US" dirty="0"/>
            </a:br>
            <a:r>
              <a:rPr lang="en-US" dirty="0"/>
              <a:t>in the Metric System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95247"/>
              </p:ext>
            </p:extLst>
          </p:nvPr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Capacity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1C015653-85DA-AF4B-5F43-9907D722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533632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2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             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                  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95AFC-FEBA-497F-AD09-1BE802DA5C3B}"/>
              </a:ext>
            </a:extLst>
          </p:cNvPr>
          <p:cNvSpPr txBox="1"/>
          <p:nvPr/>
        </p:nvSpPr>
        <p:spPr>
          <a:xfrm>
            <a:off x="6809223" y="3896380"/>
            <a:ext cx="135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2 L).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0722F-7A55-4B75-AB3D-49244EB65A9F}"/>
              </a:ext>
            </a:extLst>
          </p:cNvPr>
          <p:cNvSpPr txBox="1"/>
          <p:nvPr/>
        </p:nvSpPr>
        <p:spPr>
          <a:xfrm>
            <a:off x="6172200" y="5481310"/>
            <a:ext cx="1988925" cy="76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4ADC-18FE-423F-8796-B8913FAFC484}"/>
              </a:ext>
            </a:extLst>
          </p:cNvPr>
          <p:cNvSpPr txBox="1"/>
          <p:nvPr/>
        </p:nvSpPr>
        <p:spPr>
          <a:xfrm>
            <a:off x="4419600" y="4886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10 mL).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79360" progId="Equation.DSMT4">
                  <p:embed/>
                </p:oleObj>
              </mc:Choice>
              <mc:Fallback>
                <p:oleObj name="Equation" r:id="rId2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720" imgH="825480" progId="Equation.DSMT4">
                  <p:embed/>
                </p:oleObj>
              </mc:Choice>
              <mc:Fallback>
                <p:oleObj name="Equation" r:id="rId4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291960" progId="Equation.DSMT4">
                  <p:embed/>
                </p:oleObj>
              </mc:Choice>
              <mc:Fallback>
                <p:oleObj name="Equation" r:id="rId6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291960" progId="Equation.DSMT4">
                  <p:embed/>
                </p:oleObj>
              </mc:Choice>
              <mc:Fallback>
                <p:oleObj name="Equation" r:id="rId8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/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L.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Capacity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3.65 L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3.65 L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825480" progId="Equation.DSMT4">
                  <p:embed/>
                </p:oleObj>
              </mc:Choice>
              <mc:Fallback>
                <p:oleObj name="Equation" r:id="rId4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11200" imgH="291960" progId="Equation.DSMT4">
                  <p:embed/>
                </p:oleObj>
              </mc:Choice>
              <mc:Fallback>
                <p:oleObj name="Equation" r:id="rId6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Capacity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3.65 L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6 </a:t>
            </a:r>
            <a:r>
              <a:rPr lang="en-US" dirty="0" err="1"/>
              <a:t>mL</a:t>
            </a:r>
            <a:r>
              <a:rPr lang="en-US" dirty="0"/>
              <a:t> 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So, the conversion of 6 mL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933</Words>
  <Application>Microsoft Office PowerPoint</Application>
  <PresentationFormat>On-screen Show (4:3)</PresentationFormat>
  <Paragraphs>171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5.3</vt:lpstr>
      <vt:lpstr>Units of Capacity (Liquid Volume) in the Metric System</vt:lpstr>
      <vt:lpstr>Units of Capacity (Liquid Volume) in the Metric System (cont.)</vt:lpstr>
      <vt:lpstr>Example 1: Common Metric Units of Capacity</vt:lpstr>
      <vt:lpstr>Example 2: Converting Metric Units of Capacity</vt:lpstr>
      <vt:lpstr>Example 3: Converting Metric Units of Capacity</vt:lpstr>
      <vt:lpstr>Example 4: Converting Metric Units of Capacity</vt:lpstr>
      <vt:lpstr>Example 4: Converting Metric Units of Capacity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Units of Weight (Mass) in the Metric System (cont.)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184</cp:revision>
  <dcterms:created xsi:type="dcterms:W3CDTF">2013-04-26T14:43:13Z</dcterms:created>
  <dcterms:modified xsi:type="dcterms:W3CDTF">2023-06-07T20:10:06Z</dcterms:modified>
</cp:coreProperties>
</file>