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86" r:id="rId10"/>
    <p:sldId id="267" r:id="rId11"/>
    <p:sldId id="287" r:id="rId12"/>
    <p:sldId id="291" r:id="rId13"/>
    <p:sldId id="292" r:id="rId14"/>
    <p:sldId id="271" r:id="rId15"/>
    <p:sldId id="272" r:id="rId16"/>
    <p:sldId id="288" r:id="rId17"/>
    <p:sldId id="276" r:id="rId18"/>
    <p:sldId id="277" r:id="rId19"/>
    <p:sldId id="289" r:id="rId20"/>
    <p:sldId id="281" r:id="rId21"/>
    <p:sldId id="282" r:id="rId22"/>
    <p:sldId id="290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6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38.bin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49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7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8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Convert each measurement, rounding to the nearest hundredth.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>
              <a:lnSpc>
                <a:spcPct val="200000"/>
              </a:lnSpc>
            </a:pPr>
            <a:r>
              <a:rPr lang="en-US" dirty="0"/>
              <a:t>a.    </a:t>
            </a:r>
            <a:r>
              <a:rPr lang="en-US" dirty="0">
                <a:solidFill>
                  <a:srgbClr val="0000FF"/>
                </a:solidFill>
              </a:rPr>
              <a:t>6 in. 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786960"/>
              </p:ext>
            </p:extLst>
          </p:nvPr>
        </p:nvGraphicFramePr>
        <p:xfrm>
          <a:off x="2280656" y="28575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927000" progId="Equation.DSMT4">
                  <p:embed/>
                </p:oleObj>
              </mc:Choice>
              <mc:Fallback>
                <p:oleObj name="Equation" r:id="rId2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656" y="28575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403634"/>
              </p:ext>
            </p:extLst>
          </p:nvPr>
        </p:nvGraphicFramePr>
        <p:xfrm>
          <a:off x="4753082" y="31115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393480" progId="Equation.DSMT4">
                  <p:embed/>
                </p:oleObj>
              </mc:Choice>
              <mc:Fallback>
                <p:oleObj name="Equation" r:id="rId4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082" y="31115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857493"/>
              </p:ext>
            </p:extLst>
          </p:nvPr>
        </p:nvGraphicFramePr>
        <p:xfrm>
          <a:off x="6737668" y="31178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393480" progId="Equation.DSMT4">
                  <p:embed/>
                </p:oleObj>
              </mc:Choice>
              <mc:Fallback>
                <p:oleObj name="Equation" r:id="rId6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668" y="31178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3021330" y="31759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88130" y="3429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11201"/>
              </p:ext>
            </p:extLst>
          </p:nvPr>
        </p:nvGraphicFramePr>
        <p:xfrm>
          <a:off x="2292350" y="381635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720" imgH="927000" progId="Equation.DSMT4">
                  <p:embed/>
                </p:oleObj>
              </mc:Choice>
              <mc:Fallback>
                <p:oleObj name="Equation" r:id="rId8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81635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88255"/>
              </p:ext>
            </p:extLst>
          </p:nvPr>
        </p:nvGraphicFramePr>
        <p:xfrm>
          <a:off x="4803775" y="409575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80880" progId="Equation.DSMT4">
                  <p:embed/>
                </p:oleObj>
              </mc:Choice>
              <mc:Fallback>
                <p:oleObj name="Equation" r:id="rId10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409575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882"/>
              </p:ext>
            </p:extLst>
          </p:nvPr>
        </p:nvGraphicFramePr>
        <p:xfrm>
          <a:off x="6759154" y="410210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380880" progId="Equation.DSMT4">
                  <p:embed/>
                </p:oleObj>
              </mc:Choice>
              <mc:Fallback>
                <p:oleObj name="Equation" r:id="rId12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9154" y="410210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820288"/>
              </p:ext>
            </p:extLst>
          </p:nvPr>
        </p:nvGraphicFramePr>
        <p:xfrm>
          <a:off x="2329180" y="471932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61960" imgH="927000" progId="Equation.DSMT4">
                  <p:embed/>
                </p:oleObj>
              </mc:Choice>
              <mc:Fallback>
                <p:oleObj name="Equation" r:id="rId14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180" y="471932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67664"/>
              </p:ext>
            </p:extLst>
          </p:nvPr>
        </p:nvGraphicFramePr>
        <p:xfrm>
          <a:off x="4799808" y="475107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838080" progId="Equation.DSMT4">
                  <p:embed/>
                </p:oleObj>
              </mc:Choice>
              <mc:Fallback>
                <p:oleObj name="Equation" r:id="rId16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08" y="475107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395032"/>
              </p:ext>
            </p:extLst>
          </p:nvPr>
        </p:nvGraphicFramePr>
        <p:xfrm>
          <a:off x="6297930" y="499057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22360" imgH="406080" progId="Equation.DSMT4">
                  <p:embed/>
                </p:oleObj>
              </mc:Choice>
              <mc:Fallback>
                <p:oleObj name="Equation" r:id="rId18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930" y="499057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028950" y="4133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095750" y="44386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059430" y="507492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354830" y="530352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1">
            <a:extLst>
              <a:ext uri="{FF2B5EF4-FFF2-40B4-BE49-F238E27FC236}">
                <a16:creationId xmlns:a16="http://schemas.microsoft.com/office/drawing/2014/main" id="{1C0EB56F-75A2-305F-8630-5145C020D0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634722"/>
              </p:ext>
            </p:extLst>
          </p:nvPr>
        </p:nvGraphicFramePr>
        <p:xfrm>
          <a:off x="2266158" y="188166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34880" imgH="927000" progId="Equation.DSMT4">
                  <p:embed/>
                </p:oleObj>
              </mc:Choice>
              <mc:Fallback>
                <p:oleObj name="Equation" r:id="rId20" imgW="2234880" imgH="927000" progId="Equation.DSMT4">
                  <p:embed/>
                  <p:pic>
                    <p:nvPicPr>
                      <p:cNvPr id="1843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8" y="188166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4722D450-CE17-6375-B6CC-AA63AD3A37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79938"/>
              </p:ext>
            </p:extLst>
          </p:nvPr>
        </p:nvGraphicFramePr>
        <p:xfrm>
          <a:off x="4586662" y="214296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65080" imgH="380880" progId="Equation.DSMT4">
                  <p:embed/>
                </p:oleObj>
              </mc:Choice>
              <mc:Fallback>
                <p:oleObj name="Equation" r:id="rId22" imgW="1765080" imgH="38088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662" y="214296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2D48402C-B661-D030-7692-C2EFA25F05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469023"/>
              </p:ext>
            </p:extLst>
          </p:nvPr>
        </p:nvGraphicFramePr>
        <p:xfrm>
          <a:off x="6439906" y="214884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12800" imgH="380880" progId="Equation.DSMT4">
                  <p:embed/>
                </p:oleObj>
              </mc:Choice>
              <mc:Fallback>
                <p:oleObj name="Equation" r:id="rId24" imgW="1612800" imgH="38088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906" y="214884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2E046FC-5C3A-7EA3-F941-41BA51FAF767}"/>
              </a:ext>
            </a:extLst>
          </p:cNvPr>
          <p:cNvCxnSpPr/>
          <p:nvPr/>
        </p:nvCxnSpPr>
        <p:spPr>
          <a:xfrm rot="5400000">
            <a:off x="2811780" y="21869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B735BC1-951C-312F-FA3B-B8C704DB62C0}"/>
              </a:ext>
            </a:extLst>
          </p:cNvPr>
          <p:cNvCxnSpPr/>
          <p:nvPr/>
        </p:nvCxnSpPr>
        <p:spPr>
          <a:xfrm rot="5400000">
            <a:off x="3878580" y="24917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e. 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201198"/>
              </p:ext>
            </p:extLst>
          </p:nvPr>
        </p:nvGraphicFramePr>
        <p:xfrm>
          <a:off x="2153920" y="11223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9800" imgH="927000" progId="Equation.DSMT4">
                  <p:embed/>
                </p:oleObj>
              </mc:Choice>
              <mc:Fallback>
                <p:oleObj name="Equation" r:id="rId2" imgW="2539800" imgH="927000" progId="Equation.DSMT4">
                  <p:embed/>
                  <p:pic>
                    <p:nvPicPr>
                      <p:cNvPr id="297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920" y="11223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790926"/>
              </p:ext>
            </p:extLst>
          </p:nvPr>
        </p:nvGraphicFramePr>
        <p:xfrm>
          <a:off x="4770598" y="11541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838080" progId="Equation.DSMT4">
                  <p:embed/>
                </p:oleObj>
              </mc:Choice>
              <mc:Fallback>
                <p:oleObj name="Equation" r:id="rId4" imgW="1549080" imgH="838080" progId="Equation.DSMT4">
                  <p:embed/>
                  <p:pic>
                    <p:nvPicPr>
                      <p:cNvPr id="297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598" y="11541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50762"/>
              </p:ext>
            </p:extLst>
          </p:nvPr>
        </p:nvGraphicFramePr>
        <p:xfrm>
          <a:off x="6383498" y="14001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393480" progId="Equation.DSMT4">
                  <p:embed/>
                </p:oleObj>
              </mc:Choice>
              <mc:Fallback>
                <p:oleObj name="Equation" r:id="rId6" imgW="1688760" imgH="393480" progId="Equation.DSMT4">
                  <p:embed/>
                  <p:pic>
                    <p:nvPicPr>
                      <p:cNvPr id="297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498" y="14001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51020" y="17180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79420" y="1447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79120" y="2590931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  <p:extLst>
      <p:ext uri="{BB962C8B-B14F-4D97-AF65-F5344CB8AC3E}">
        <p14:creationId xmlns:p14="http://schemas.microsoft.com/office/powerpoint/2010/main" val="9631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501005"/>
              </p:ext>
            </p:extLst>
          </p:nvPr>
        </p:nvGraphicFramePr>
        <p:xfrm>
          <a:off x="2819400" y="1447800"/>
          <a:ext cx="32918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US Customary Units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144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9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= 4840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43,560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8DA6D3AF-A7AE-2F9E-27DC-F2BD160D0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380238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2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3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16365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8DA6D3AF-A7AE-2F9E-27DC-F2BD160D0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48006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3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1857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   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557999"/>
              </p:ext>
            </p:extLst>
          </p:nvPr>
        </p:nvGraphicFramePr>
        <p:xfrm>
          <a:off x="2421255" y="263080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977760" progId="Equation.DSMT4">
                  <p:embed/>
                </p:oleObj>
              </mc:Choice>
              <mc:Fallback>
                <p:oleObj name="Equation" r:id="rId2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255" y="263080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04980"/>
              </p:ext>
            </p:extLst>
          </p:nvPr>
        </p:nvGraphicFramePr>
        <p:xfrm>
          <a:off x="5516880" y="287528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880" y="287528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214221"/>
              </p:ext>
            </p:extLst>
          </p:nvPr>
        </p:nvGraphicFramePr>
        <p:xfrm>
          <a:off x="5529580" y="347853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482400" progId="Equation.DSMT4">
                  <p:embed/>
                </p:oleObj>
              </mc:Choice>
              <mc:Fallback>
                <p:oleObj name="Equation" r:id="rId6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580" y="347853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342097"/>
              </p:ext>
            </p:extLst>
          </p:nvPr>
        </p:nvGraphicFramePr>
        <p:xfrm>
          <a:off x="2368550" y="389699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927000" progId="Equation.DSMT4">
                  <p:embed/>
                </p:oleObj>
              </mc:Choice>
              <mc:Fallback>
                <p:oleObj name="Equation" r:id="rId8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389699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447575"/>
              </p:ext>
            </p:extLst>
          </p:nvPr>
        </p:nvGraphicFramePr>
        <p:xfrm>
          <a:off x="5229225" y="416052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93480" progId="Equation.DSMT4">
                  <p:embed/>
                </p:oleObj>
              </mc:Choice>
              <mc:Fallback>
                <p:oleObj name="Equation" r:id="rId10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416052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133019"/>
              </p:ext>
            </p:extLst>
          </p:nvPr>
        </p:nvGraphicFramePr>
        <p:xfrm>
          <a:off x="7181850" y="418274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393480" progId="Equation.DSMT4">
                  <p:embed/>
                </p:oleObj>
              </mc:Choice>
              <mc:Fallback>
                <p:oleObj name="Equation" r:id="rId12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418274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55581"/>
              </p:ext>
            </p:extLst>
          </p:nvPr>
        </p:nvGraphicFramePr>
        <p:xfrm>
          <a:off x="1943100" y="491744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65360" imgH="927000" progId="Equation.DSMT4">
                  <p:embed/>
                </p:oleObj>
              </mc:Choice>
              <mc:Fallback>
                <p:oleObj name="Equation" r:id="rId14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91744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467338"/>
              </p:ext>
            </p:extLst>
          </p:nvPr>
        </p:nvGraphicFramePr>
        <p:xfrm>
          <a:off x="4610100" y="518731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200" imgH="380880" progId="Equation.DSMT4">
                  <p:embed/>
                </p:oleObj>
              </mc:Choice>
              <mc:Fallback>
                <p:oleObj name="Equation" r:id="rId16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18731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637626"/>
              </p:ext>
            </p:extLst>
          </p:nvPr>
        </p:nvGraphicFramePr>
        <p:xfrm>
          <a:off x="6794500" y="520954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30320" imgH="380880" progId="Equation.DSMT4">
                  <p:embed/>
                </p:oleObj>
              </mc:Choice>
              <mc:Fallback>
                <p:oleObj name="Equation" r:id="rId18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20954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cxnSpLocks/>
          </p:cNvCxnSpPr>
          <p:nvPr/>
        </p:nvCxnSpPr>
        <p:spPr>
          <a:xfrm flipH="1">
            <a:off x="3440430" y="2875280"/>
            <a:ext cx="369570" cy="431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21530" y="326898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181350" y="417957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00550" y="448437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514600" y="52730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657600" y="55016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EA2C16E9-E167-E19D-BAD7-31E2DA96C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940712"/>
              </p:ext>
            </p:extLst>
          </p:nvPr>
        </p:nvGraphicFramePr>
        <p:xfrm>
          <a:off x="2219325" y="1628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43200" imgH="977760" progId="Equation.DSMT4">
                  <p:embed/>
                </p:oleObj>
              </mc:Choice>
              <mc:Fallback>
                <p:oleObj name="Equation" r:id="rId20" imgW="2743200" imgH="97776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1628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65DB9F40-B638-B4E1-CE32-119E4608F8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733812"/>
              </p:ext>
            </p:extLst>
          </p:nvPr>
        </p:nvGraphicFramePr>
        <p:xfrm>
          <a:off x="5032375" y="1873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82600" imgH="482400" progId="Equation.DSMT4">
                  <p:embed/>
                </p:oleObj>
              </mc:Choice>
              <mc:Fallback>
                <p:oleObj name="Equation" r:id="rId22" imgW="2082600" imgH="48240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1873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DC4A1339-AD1F-77AD-30B4-A78C283E2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59034"/>
              </p:ext>
            </p:extLst>
          </p:nvPr>
        </p:nvGraphicFramePr>
        <p:xfrm>
          <a:off x="7207250" y="1897063"/>
          <a:ext cx="154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49080" imgH="482400" progId="Equation.DSMT4">
                  <p:embed/>
                </p:oleObj>
              </mc:Choice>
              <mc:Fallback>
                <p:oleObj name="Equation" r:id="rId24" imgW="1549080" imgH="4824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1897063"/>
                        <a:ext cx="154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3333FB-F66A-B915-CC84-80AA1BE21E9F}"/>
              </a:ext>
            </a:extLst>
          </p:cNvPr>
          <p:cNvCxnSpPr>
            <a:cxnSpLocks/>
          </p:cNvCxnSpPr>
          <p:nvPr/>
        </p:nvCxnSpPr>
        <p:spPr>
          <a:xfrm flipH="1">
            <a:off x="3019425" y="1897063"/>
            <a:ext cx="421005" cy="3508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38E9C3-501B-34DC-32AC-5AA3F3BF2F9D}"/>
              </a:ext>
            </a:extLst>
          </p:cNvPr>
          <p:cNvCxnSpPr/>
          <p:nvPr/>
        </p:nvCxnSpPr>
        <p:spPr>
          <a:xfrm rot="5400000">
            <a:off x="4191000" y="2266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Capacity (Liquid Volume)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550277"/>
              </p:ext>
            </p:extLst>
          </p:nvPr>
        </p:nvGraphicFramePr>
        <p:xfrm>
          <a:off x="1554480" y="1371600"/>
          <a:ext cx="603504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8839DF7-D2DE-3226-DC48-3A03EC3CF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454533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4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6EC7CDC-6703-1E6A-9BF1-E25587066D70}"/>
              </a:ext>
            </a:extLst>
          </p:cNvPr>
          <p:cNvSpPr txBox="1">
            <a:spLocks/>
          </p:cNvSpPr>
          <p:nvPr/>
        </p:nvSpPr>
        <p:spPr>
          <a:xfrm>
            <a:off x="1663065" y="3552825"/>
            <a:ext cx="6031230" cy="9144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1 mL is equal to 1 cubic centimeter (cc or cm</a:t>
            </a:r>
            <a:r>
              <a:rPr lang="en-US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These units are commonly used in medicine.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a.   </a:t>
            </a:r>
            <a:r>
              <a:rPr lang="en-US" dirty="0">
                <a:solidFill>
                  <a:srgbClr val="0000FF"/>
                </a:solidFill>
              </a:rPr>
              <a:t>20 gal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9176"/>
              </p:ext>
            </p:extLst>
          </p:nvPr>
        </p:nvGraphicFramePr>
        <p:xfrm>
          <a:off x="2034540" y="365823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927000" progId="Equation.DSMT4">
                  <p:embed/>
                </p:oleObj>
              </mc:Choice>
              <mc:Fallback>
                <p:oleObj name="Equation" r:id="rId2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40" y="365823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596822"/>
              </p:ext>
            </p:extLst>
          </p:nvPr>
        </p:nvGraphicFramePr>
        <p:xfrm>
          <a:off x="4244340" y="392811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380880" progId="Equation.DSMT4">
                  <p:embed/>
                </p:oleObj>
              </mc:Choice>
              <mc:Fallback>
                <p:oleObj name="Equation" r:id="rId4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40" y="392811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163896"/>
              </p:ext>
            </p:extLst>
          </p:nvPr>
        </p:nvGraphicFramePr>
        <p:xfrm>
          <a:off x="6035040" y="394081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380880" progId="Equation.DSMT4">
                  <p:embed/>
                </p:oleObj>
              </mc:Choice>
              <mc:Fallback>
                <p:oleObj name="Equation" r:id="rId6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040" y="394081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577465" y="40011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596640" y="42297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938155"/>
              </p:ext>
            </p:extLst>
          </p:nvPr>
        </p:nvGraphicFramePr>
        <p:xfrm>
          <a:off x="2053590" y="265176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720" imgH="927000" progId="Equation.DSMT4">
                  <p:embed/>
                </p:oleObj>
              </mc:Choice>
              <mc:Fallback>
                <p:oleObj name="Equation" r:id="rId8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590" y="265176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351639"/>
              </p:ext>
            </p:extLst>
          </p:nvPr>
        </p:nvGraphicFramePr>
        <p:xfrm>
          <a:off x="4571365" y="291528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20760" imgH="393480" progId="Equation.DSMT4">
                  <p:embed/>
                </p:oleObj>
              </mc:Choice>
              <mc:Fallback>
                <p:oleObj name="Equation" r:id="rId10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365" y="291528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701651"/>
              </p:ext>
            </p:extLst>
          </p:nvPr>
        </p:nvGraphicFramePr>
        <p:xfrm>
          <a:off x="6788150" y="2927350"/>
          <a:ext cx="157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74640" imgH="393480" progId="Equation.DSMT4">
                  <p:embed/>
                </p:oleObj>
              </mc:Choice>
              <mc:Fallback>
                <p:oleObj name="Equation" r:id="rId12" imgW="15746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2927350"/>
                        <a:ext cx="1574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720465" y="326136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682240" y="299466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D7F541BB-92D0-C9E2-07B3-076636D7F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255301"/>
              </p:ext>
            </p:extLst>
          </p:nvPr>
        </p:nvGraphicFramePr>
        <p:xfrm>
          <a:off x="2078355" y="165989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74560" imgH="927000" progId="Equation.DSMT4">
                  <p:embed/>
                </p:oleObj>
              </mc:Choice>
              <mc:Fallback>
                <p:oleObj name="Equation" r:id="rId14" imgW="2374560" imgH="927000" progId="Equation.DSMT4">
                  <p:embed/>
                  <p:pic>
                    <p:nvPicPr>
                      <p:cNvPr id="2662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355" y="165989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6E8D979-1B65-9851-4860-ED5C401136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442161"/>
              </p:ext>
            </p:extLst>
          </p:nvPr>
        </p:nvGraphicFramePr>
        <p:xfrm>
          <a:off x="4583430" y="192976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28800" imgH="380880" progId="Equation.DSMT4">
                  <p:embed/>
                </p:oleObj>
              </mc:Choice>
              <mc:Fallback>
                <p:oleObj name="Equation" r:id="rId16" imgW="1828800" imgH="38088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430" y="192976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8F32460-5B4E-13BB-41CE-A9E40A885A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768558"/>
              </p:ext>
            </p:extLst>
          </p:nvPr>
        </p:nvGraphicFramePr>
        <p:xfrm>
          <a:off x="6536055" y="195199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600" imgH="380880" progId="Equation.DSMT4">
                  <p:embed/>
                </p:oleObj>
              </mc:Choice>
              <mc:Fallback>
                <p:oleObj name="Equation" r:id="rId18" imgW="1155600" imgH="380880" progId="Equation.DSMT4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055" y="195199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12498E-879C-D442-9E1E-95C358B3AE02}"/>
              </a:ext>
            </a:extLst>
          </p:cNvPr>
          <p:cNvCxnSpPr/>
          <p:nvPr/>
        </p:nvCxnSpPr>
        <p:spPr>
          <a:xfrm rot="5400000">
            <a:off x="2821305" y="200596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D29D90-BD16-895D-684C-E121037A7738}"/>
              </a:ext>
            </a:extLst>
          </p:cNvPr>
          <p:cNvCxnSpPr/>
          <p:nvPr/>
        </p:nvCxnSpPr>
        <p:spPr>
          <a:xfrm rot="5400000">
            <a:off x="3859530" y="22631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US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478668"/>
              </p:ext>
            </p:extLst>
          </p:nvPr>
        </p:nvGraphicFramePr>
        <p:xfrm>
          <a:off x="6014466" y="201549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320" imgH="317160" progId="Equation.DSMT4">
                  <p:embed/>
                </p:oleObj>
              </mc:Choice>
              <mc:Fallback>
                <p:oleObj name="Equation" r:id="rId2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4466" y="201549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599745"/>
              </p:ext>
            </p:extLst>
          </p:nvPr>
        </p:nvGraphicFramePr>
        <p:xfrm>
          <a:off x="7620000" y="141636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304560" progId="Equation.DSMT4">
                  <p:embed/>
                </p:oleObj>
              </mc:Choice>
              <mc:Fallback>
                <p:oleObj name="Equation" r:id="rId4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00" y="141636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Weight (Mass)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719832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5418E33-66FC-6743-DF7D-6598B011A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395478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5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Convert each measurement, rounding to the nearest hundredth.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  c.    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308109"/>
              </p:ext>
            </p:extLst>
          </p:nvPr>
        </p:nvGraphicFramePr>
        <p:xfrm>
          <a:off x="2280920" y="406908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927000" progId="Equation.DSMT4">
                  <p:embed/>
                </p:oleObj>
              </mc:Choice>
              <mc:Fallback>
                <p:oleObj name="Equation" r:id="rId2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920" y="406908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485670"/>
              </p:ext>
            </p:extLst>
          </p:nvPr>
        </p:nvGraphicFramePr>
        <p:xfrm>
          <a:off x="4748213" y="4338638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4338638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509025"/>
              </p:ext>
            </p:extLst>
          </p:nvPr>
        </p:nvGraphicFramePr>
        <p:xfrm>
          <a:off x="6668770" y="436435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380880" progId="Equation.DSMT4">
                  <p:embed/>
                </p:oleObj>
              </mc:Choice>
              <mc:Fallback>
                <p:oleObj name="Equation" r:id="rId6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8770" y="436435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998470" y="43929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998595" y="46596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3">
            <a:extLst>
              <a:ext uri="{FF2B5EF4-FFF2-40B4-BE49-F238E27FC236}">
                <a16:creationId xmlns:a16="http://schemas.microsoft.com/office/drawing/2014/main" id="{0410DA16-A9F8-3BB3-12A9-322A005B5A3D}"/>
              </a:ext>
            </a:extLst>
          </p:cNvPr>
          <p:cNvSpPr txBox="1">
            <a:spLocks/>
          </p:cNvSpPr>
          <p:nvPr/>
        </p:nvSpPr>
        <p:spPr>
          <a:xfrm>
            <a:off x="609600" y="14325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</a:t>
            </a:r>
            <a:r>
              <a:rPr lang="en-US" dirty="0" err="1">
                <a:solidFill>
                  <a:srgbClr val="0000FF"/>
                </a:solidFill>
              </a:rPr>
              <a:t>lb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B819B9F-86A8-8790-6935-86AC89BE8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140517"/>
              </p:ext>
            </p:extLst>
          </p:nvPr>
        </p:nvGraphicFramePr>
        <p:xfrm>
          <a:off x="2106930" y="193738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927000" progId="Equation.DSMT4">
                  <p:embed/>
                </p:oleObj>
              </mc:Choice>
              <mc:Fallback>
                <p:oleObj name="Equation" r:id="rId8" imgW="2247840" imgH="92700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930" y="193738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ADDAF0F1-DF0A-B9D0-02FD-CE0D925101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876708"/>
              </p:ext>
            </p:extLst>
          </p:nvPr>
        </p:nvGraphicFramePr>
        <p:xfrm>
          <a:off x="4434205" y="220091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393480" progId="Equation.DSMT4">
                  <p:embed/>
                </p:oleObj>
              </mc:Choice>
              <mc:Fallback>
                <p:oleObj name="Equation" r:id="rId10" imgW="1854000" imgH="393480" progId="Equation.DSMT4">
                  <p:embed/>
                  <p:pic>
                    <p:nvPicPr>
                      <p:cNvPr id="327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205" y="220091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903D9238-6416-D67D-D31D-77C0F70D0C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196749"/>
              </p:ext>
            </p:extLst>
          </p:nvPr>
        </p:nvGraphicFramePr>
        <p:xfrm>
          <a:off x="6348730" y="222631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93480" progId="Equation.DSMT4">
                  <p:embed/>
                </p:oleObj>
              </mc:Choice>
              <mc:Fallback>
                <p:oleObj name="Equation" r:id="rId12" imgW="1320480" imgH="393480" progId="Equation.DSMT4">
                  <p:embed/>
                  <p:pic>
                    <p:nvPicPr>
                      <p:cNvPr id="32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730" y="222631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CA3F188-291C-4395-3D6E-61474C214991}"/>
              </a:ext>
            </a:extLst>
          </p:cNvPr>
          <p:cNvCxnSpPr/>
          <p:nvPr/>
        </p:nvCxnSpPr>
        <p:spPr>
          <a:xfrm rot="5400000">
            <a:off x="2602230" y="22517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732F69-B91D-9C05-3CCA-A3D35F4101B5}"/>
              </a:ext>
            </a:extLst>
          </p:cNvPr>
          <p:cNvCxnSpPr/>
          <p:nvPr/>
        </p:nvCxnSpPr>
        <p:spPr>
          <a:xfrm rot="5400000">
            <a:off x="3659505" y="25184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9BF809E3-5972-C913-6C83-0374A86CD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531200"/>
              </p:ext>
            </p:extLst>
          </p:nvPr>
        </p:nvGraphicFramePr>
        <p:xfrm>
          <a:off x="2332355" y="307721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74560" imgH="927000" progId="Equation.DSMT4">
                  <p:embed/>
                </p:oleObj>
              </mc:Choice>
              <mc:Fallback>
                <p:oleObj name="Equation" r:id="rId14" imgW="2374560" imgH="927000" progId="Equation.DSMT4">
                  <p:embed/>
                  <p:pic>
                    <p:nvPicPr>
                      <p:cNvPr id="327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355" y="307721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5E46C722-1C40-D1BB-4DEF-A72DEB2206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369570"/>
              </p:ext>
            </p:extLst>
          </p:nvPr>
        </p:nvGraphicFramePr>
        <p:xfrm>
          <a:off x="4761230" y="334073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393480" progId="Equation.DSMT4">
                  <p:embed/>
                </p:oleObj>
              </mc:Choice>
              <mc:Fallback>
                <p:oleObj name="Equation" r:id="rId16" imgW="1917360" imgH="393480" progId="Equation.DSMT4">
                  <p:embed/>
                  <p:pic>
                    <p:nvPicPr>
                      <p:cNvPr id="327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1230" y="334073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463C897D-6290-2497-9906-CE3499BD6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274247"/>
              </p:ext>
            </p:extLst>
          </p:nvPr>
        </p:nvGraphicFramePr>
        <p:xfrm>
          <a:off x="6729730" y="336613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34960" imgH="393480" progId="Equation.DSMT4">
                  <p:embed/>
                </p:oleObj>
              </mc:Choice>
              <mc:Fallback>
                <p:oleObj name="Equation" r:id="rId18" imgW="1434960" imgH="393480" progId="Equation.DSMT4">
                  <p:embed/>
                  <p:pic>
                    <p:nvPicPr>
                      <p:cNvPr id="327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730" y="336613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C15B5A-4961-4B4B-CCD8-0E1904C99BC6}"/>
              </a:ext>
            </a:extLst>
          </p:cNvPr>
          <p:cNvCxnSpPr/>
          <p:nvPr/>
        </p:nvCxnSpPr>
        <p:spPr>
          <a:xfrm rot="5400000">
            <a:off x="3059430" y="33947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CF109D3-02F4-8AF7-0FBB-461D1C400F6D}"/>
              </a:ext>
            </a:extLst>
          </p:cNvPr>
          <p:cNvCxnSpPr/>
          <p:nvPr/>
        </p:nvCxnSpPr>
        <p:spPr>
          <a:xfrm rot="5400000">
            <a:off x="4050030" y="369951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298F5B-47A2-0F8F-C32B-B3BB35F20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826" y="1391455"/>
            <a:ext cx="3379013" cy="380919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A580E0C-6C4F-B7CF-565A-58DAAFE983B3}"/>
              </a:ext>
            </a:extLst>
          </p:cNvPr>
          <p:cNvSpPr txBox="1">
            <a:spLocks/>
          </p:cNvSpPr>
          <p:nvPr/>
        </p:nvSpPr>
        <p:spPr>
          <a:xfrm>
            <a:off x="4187190" y="53721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Figure 1</a:t>
            </a:r>
            <a:endParaRPr lang="en-US" b="1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thermometers in Figure 1 and you will read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848154"/>
              </p:ext>
            </p:extLst>
          </p:nvPr>
        </p:nvGraphicFramePr>
        <p:xfrm>
          <a:off x="4305300" y="2913063"/>
          <a:ext cx="2324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241200" progId="Equation.DSMT4">
                  <p:embed/>
                </p:oleObj>
              </mc:Choice>
              <mc:Fallback>
                <p:oleObj name="Equation" r:id="rId2" imgW="232380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913063"/>
                        <a:ext cx="2324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91239"/>
              </p:ext>
            </p:extLst>
          </p:nvPr>
        </p:nvGraphicFramePr>
        <p:xfrm>
          <a:off x="4298950" y="3624263"/>
          <a:ext cx="210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279360" progId="Equation.DSMT4">
                  <p:embed/>
                </p:oleObj>
              </mc:Choice>
              <mc:Fallback>
                <p:oleObj name="Equation" r:id="rId4" imgW="210816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624263"/>
                        <a:ext cx="210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456575"/>
              </p:ext>
            </p:extLst>
          </p:nvPr>
        </p:nvGraphicFramePr>
        <p:xfrm>
          <a:off x="4292600" y="4343400"/>
          <a:ext cx="327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76360" imgH="279360" progId="Equation.DSMT4">
                  <p:embed/>
                </p:oleObj>
              </mc:Choice>
              <mc:Fallback>
                <p:oleObj name="Equation" r:id="rId6" imgW="327636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343400"/>
                        <a:ext cx="327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25884"/>
              </p:ext>
            </p:extLst>
          </p:nvPr>
        </p:nvGraphicFramePr>
        <p:xfrm>
          <a:off x="1890486" y="4288972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396" imgH="406224" progId="Equation.DSMT4">
                  <p:embed/>
                </p:oleObj>
              </mc:Choice>
              <mc:Fallback>
                <p:oleObj name="Equation" r:id="rId8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4288972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288426"/>
              </p:ext>
            </p:extLst>
          </p:nvPr>
        </p:nvGraphicFramePr>
        <p:xfrm>
          <a:off x="1843316" y="3577772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406400" progId="Equation.DSMT4">
                  <p:embed/>
                </p:oleObj>
              </mc:Choice>
              <mc:Fallback>
                <p:oleObj name="Equation" r:id="rId10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577772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80853"/>
              </p:ext>
            </p:extLst>
          </p:nvPr>
        </p:nvGraphicFramePr>
        <p:xfrm>
          <a:off x="1676400" y="2866572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97100" imgH="406400" progId="Equation.DSMT4">
                  <p:embed/>
                </p:oleObj>
              </mc:Choice>
              <mc:Fallback>
                <p:oleObj name="Equation" r:id="rId12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66572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Formula: 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					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397925"/>
              </p:ext>
            </p:extLst>
          </p:nvPr>
        </p:nvGraphicFramePr>
        <p:xfrm>
          <a:off x="3663950" y="1905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6100" imgH="838200" progId="Equation.DSMT4">
                  <p:embed/>
                </p:oleObj>
              </mc:Choice>
              <mc:Fallback>
                <p:oleObj name="Equation" r:id="rId2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905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40773"/>
              </p:ext>
            </p:extLst>
          </p:nvPr>
        </p:nvGraphicFramePr>
        <p:xfrm>
          <a:off x="3663950" y="4419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76300" progId="Equation.DSMT4">
                  <p:embed/>
                </p:oleObj>
              </mc:Choice>
              <mc:Fallback>
                <p:oleObj name="Equation" r:id="rId4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196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8728" imgH="355446" progId="Equation.DSMT4">
                  <p:embed/>
                </p:oleObj>
              </mc:Choice>
              <mc:Fallback>
                <p:oleObj name="Equation" r:id="rId2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939600" progId="Equation.DSMT4">
                  <p:embed/>
                </p:oleObj>
              </mc:Choice>
              <mc:Fallback>
                <p:oleObj name="Equation" r:id="rId4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876240" progId="Equation.DSMT4">
                  <p:embed/>
                </p:oleObj>
              </mc:Choice>
              <mc:Fallback>
                <p:oleObj name="Equation" r:id="rId6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113" imgH="291973" progId="Equation.DSMT4">
                  <p:embed/>
                </p:oleObj>
              </mc:Choice>
              <mc:Fallback>
                <p:oleObj name="Equation" r:id="rId8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3643" imgH="317362" progId="Equation.DSMT4">
                  <p:embed/>
                </p:oleObj>
              </mc:Choice>
              <mc:Fallback>
                <p:oleObj name="Equation" r:id="rId10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76240" progId="Equation.DSMT4">
                  <p:embed/>
                </p:oleObj>
              </mc:Choice>
              <mc:Fallback>
                <p:oleObj name="Equation" r:id="rId12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355320" progId="Equation.DSMT4">
                  <p:embed/>
                </p:oleObj>
              </mc:Choice>
              <mc:Fallback>
                <p:oleObj name="Equation" r:id="rId4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291960" progId="Equation.DSMT4">
                  <p:embed/>
                </p:oleObj>
              </mc:Choice>
              <mc:Fallback>
                <p:oleObj name="Equation" r:id="rId6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317160" progId="Equation.DSMT4">
                  <p:embed/>
                </p:oleObj>
              </mc:Choice>
              <mc:Fallback>
                <p:oleObj name="Equation" r:id="rId10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42920" imgH="876240" progId="Equation.DSMT4">
                  <p:embed/>
                </p:oleObj>
              </mc:Choice>
              <mc:Fallback>
                <p:oleObj name="Equation" r:id="rId12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40929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Measurement Conversions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cm ≈ 0.394 in.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ft ≈ 0.305 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 ≈ 3.28 ft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yd ≈ 0.914 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 ≈ 1.09 yd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000000"/>
                          </a:solidFill>
                        </a:rPr>
                        <a:t>1 mi ≈ 1.61 km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A6D6CB4E-7F15-468C-5289-22E1F47E5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4343400"/>
            <a:ext cx="1219200" cy="38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Table 1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 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686</Words>
  <Application>Microsoft Office PowerPoint</Application>
  <PresentationFormat>On-screen Show (4:3)</PresentationFormat>
  <Paragraphs>137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Symbol</vt:lpstr>
      <vt:lpstr>Courier New</vt:lpstr>
      <vt:lpstr>Office Theme</vt:lpstr>
      <vt:lpstr>Equation</vt:lpstr>
      <vt:lpstr>Section 5.4</vt:lpstr>
      <vt:lpstr>Definition: Temperature</vt:lpstr>
      <vt:lpstr>Temperature</vt:lpstr>
      <vt:lpstr>Example 1: Equivalent Measures of Temperature</vt:lpstr>
      <vt:lpstr>Formula: Temperature Formulas</vt:lpstr>
      <vt:lpstr>Example 2: Converting Units of Temperature</vt:lpstr>
      <vt:lpstr>Example 3: Converting Units of Temperature</vt:lpstr>
      <vt:lpstr>Length</vt:lpstr>
      <vt:lpstr>Note</vt:lpstr>
      <vt:lpstr>Example 4: Converting Units of Length</vt:lpstr>
      <vt:lpstr>Example 4: Converting Units of Length (cont.)</vt:lpstr>
      <vt:lpstr>Example 4: Converting Units of Length (cont.)</vt:lpstr>
      <vt:lpstr>Area</vt:lpstr>
      <vt:lpstr>Area (cont.)</vt:lpstr>
      <vt:lpstr>Example 5: Converting Units of Area</vt:lpstr>
      <vt:lpstr>Example 5: Converting Units of Area (cont.)</vt:lpstr>
      <vt:lpstr>Capacity (Liquid Volume)</vt:lpstr>
      <vt:lpstr>Example 6: Converting Units of Capacity (Liquid Volume)</vt:lpstr>
      <vt:lpstr>Example 6: Converting Units of Capacity (Liquid Volume) (cont.)</vt:lpstr>
      <vt:lpstr>Weight (Mass)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123</cp:revision>
  <dcterms:created xsi:type="dcterms:W3CDTF">2013-04-26T14:43:13Z</dcterms:created>
  <dcterms:modified xsi:type="dcterms:W3CDTF">2023-06-07T20:24:51Z</dcterms:modified>
</cp:coreProperties>
</file>