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60" r:id="rId4"/>
    <p:sldId id="262" r:id="rId5"/>
    <p:sldId id="264" r:id="rId6"/>
    <p:sldId id="265" r:id="rId7"/>
    <p:sldId id="266" r:id="rId8"/>
    <p:sldId id="268" r:id="rId9"/>
    <p:sldId id="278" r:id="rId10"/>
    <p:sldId id="269" r:id="rId11"/>
    <p:sldId id="270" r:id="rId12"/>
    <p:sldId id="271" r:id="rId13"/>
    <p:sldId id="272" r:id="rId14"/>
    <p:sldId id="273" r:id="rId15"/>
    <p:sldId id="274" r:id="rId16"/>
    <p:sldId id="280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2B7C9E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>
      <p:cViewPr varScale="1">
        <p:scale>
          <a:sx n="104" d="100"/>
          <a:sy n="104" d="100"/>
        </p:scale>
        <p:origin x="135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A2F04-F99A-4FAB-8810-83E5BB8DC2B5}" type="datetimeFigureOut">
              <a:rPr lang="en-US" smtClean="0"/>
              <a:pPr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78E9A-2484-4DC2-A2EE-28B46C5F17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B7C9E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image" Target="../media/image4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10" Type="http://schemas.openxmlformats.org/officeDocument/2006/relationships/image" Target="../media/image48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12" Type="http://schemas.openxmlformats.org/officeDocument/2006/relationships/image" Target="../media/image13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9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Volume and Surface Area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85800" y="1676400"/>
          <a:ext cx="1981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304800" progId="Equation.DSMT4">
                  <p:embed/>
                </p:oleObj>
              </mc:Choice>
              <mc:Fallback>
                <p:oleObj name="Equation" r:id="rId2" imgW="1981200" imgH="3048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981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092200" y="2133600"/>
          <a:ext cx="180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400" imgH="381000" progId="Equation.DSMT4">
                  <p:embed/>
                </p:oleObj>
              </mc:Choice>
              <mc:Fallback>
                <p:oleObj name="Equation" r:id="rId4" imgW="1803400" imgH="381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133600"/>
                        <a:ext cx="1803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762000" y="2667000"/>
          <a:ext cx="2159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9000" imgH="444500" progId="Equation.DSMT4">
                  <p:embed/>
                </p:oleObj>
              </mc:Choice>
              <mc:Fallback>
                <p:oleObj name="Equation" r:id="rId6" imgW="2159000" imgH="444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2159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066800" y="3187700"/>
          <a:ext cx="1828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469800" progId="Equation.DSMT4">
                  <p:embed/>
                </p:oleObj>
              </mc:Choice>
              <mc:Fallback>
                <p:oleObj name="Equation" r:id="rId8" imgW="1828800" imgH="469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87700"/>
                        <a:ext cx="1828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62000" y="4114800"/>
            <a:ext cx="3909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volume of the solid is</a:t>
            </a:r>
          </a:p>
        </p:txBody>
      </p:sp>
      <p:graphicFrame>
        <p:nvGraphicFramePr>
          <p:cNvPr id="616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94478"/>
              </p:ext>
            </p:extLst>
          </p:nvPr>
        </p:nvGraphicFramePr>
        <p:xfrm>
          <a:off x="4648200" y="4168120"/>
          <a:ext cx="191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17360" imgH="469800" progId="Equation.DSMT4">
                  <p:embed/>
                </p:oleObj>
              </mc:Choice>
              <mc:Fallback>
                <p:oleObj name="Equation" r:id="rId10" imgW="1917360" imgH="4698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68120"/>
                        <a:ext cx="191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the Volume of a Cube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Calculate the volume of the </a:t>
            </a:r>
            <a:r>
              <a:rPr lang="en-US" dirty="0"/>
              <a:t>cube in both cubic yards and cubic feet. (Remember, </a:t>
            </a:r>
            <a:r>
              <a:rPr lang="en-US" dirty="0">
                <a:solidFill>
                  <a:srgbClr val="0000FF"/>
                </a:solidFill>
              </a:rPr>
              <a:t>1 yd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3 ft.</a:t>
            </a:r>
            <a:r>
              <a:rPr lang="en-US" dirty="0"/>
              <a:t>)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743200"/>
            <a:ext cx="2714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Calculating the Volume of a Cube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1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We apply the formula </a:t>
            </a:r>
            <a:r>
              <a:rPr lang="en-US" sz="2800" i="1" dirty="0">
                <a:solidFill>
                  <a:srgbClr val="0000FF"/>
                </a:solidFill>
              </a:rPr>
              <a:t>V</a:t>
            </a:r>
            <a:r>
              <a:rPr lang="en-US" sz="2800" i="0" dirty="0">
                <a:solidFill>
                  <a:srgbClr val="0000FF"/>
                </a:solidFill>
              </a:rPr>
              <a:t> =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i="0" baseline="30000" dirty="0">
                <a:solidFill>
                  <a:srgbClr val="0000FF"/>
                </a:solidFill>
              </a:rPr>
              <a:t>3</a:t>
            </a:r>
            <a:r>
              <a:rPr lang="en-US" sz="2800" i="0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twice; once by using </a:t>
            </a:r>
            <a:r>
              <a:rPr lang="en-US" sz="2800" i="1" dirty="0">
                <a:solidFill>
                  <a:srgbClr val="0000FF"/>
                </a:solidFill>
              </a:rPr>
              <a:t>s </a:t>
            </a:r>
            <a:r>
              <a:rPr lang="en-US" sz="2800" i="0" dirty="0">
                <a:solidFill>
                  <a:srgbClr val="0000FF"/>
                </a:solidFill>
              </a:rPr>
              <a:t>= 3 yards </a:t>
            </a:r>
            <a:r>
              <a:rPr lang="en-US" sz="2800" i="0" dirty="0">
                <a:solidFill>
                  <a:schemeClr val="tx1"/>
                </a:solidFill>
              </a:rPr>
              <a:t>and once by using </a:t>
            </a:r>
            <a:r>
              <a:rPr lang="en-US" sz="2800" i="1" dirty="0">
                <a:solidFill>
                  <a:srgbClr val="0000FF"/>
                </a:solidFill>
              </a:rPr>
              <a:t>s</a:t>
            </a:r>
            <a:r>
              <a:rPr lang="en-US" sz="2800" i="0" dirty="0">
                <a:solidFill>
                  <a:srgbClr val="0000FF"/>
                </a:solidFill>
              </a:rPr>
              <a:t> = 9 feet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endParaRPr lang="en-US" sz="3000" i="0" dirty="0">
              <a:solidFill>
                <a:schemeClr val="tx1"/>
              </a:solidFill>
            </a:endParaRPr>
          </a:p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volume of the cube is         </a:t>
            </a:r>
          </a:p>
          <a:p>
            <a:r>
              <a:rPr lang="en-US" dirty="0"/>
              <a:t>Notice that because feet are smaller than yards, there are many more cubic feet than cubic yards in the cube.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057400" y="2624356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381000" progId="Equation.DSMT4">
                  <p:embed/>
                </p:oleObj>
              </mc:Choice>
              <mc:Fallback>
                <p:oleObj name="Equation" r:id="rId2" imgW="838200" imgH="3810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24356"/>
                        <a:ext cx="83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730088" y="2624356"/>
          <a:ext cx="838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381000" progId="Equation.DSMT4">
                  <p:embed/>
                </p:oleObj>
              </mc:Choice>
              <mc:Fallback>
                <p:oleObj name="Equation" r:id="rId4" imgW="838200" imgH="3810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088" y="2624356"/>
                        <a:ext cx="838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049011" y="3094722"/>
          <a:ext cx="1524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558720" progId="Equation.DSMT4">
                  <p:embed/>
                </p:oleObj>
              </mc:Choice>
              <mc:Fallback>
                <p:oleObj name="Equation" r:id="rId6" imgW="1523880" imgH="55872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011" y="3094722"/>
                        <a:ext cx="15240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2319556" y="3707934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469900" progId="Equation.DSMT4">
                  <p:embed/>
                </p:oleObj>
              </mc:Choice>
              <mc:Fallback>
                <p:oleObj name="Equation" r:id="rId8" imgW="1155700" imgH="4699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556" y="3707934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728711" y="3145056"/>
          <a:ext cx="143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558720" progId="Equation.DSMT4">
                  <p:embed/>
                </p:oleObj>
              </mc:Choice>
              <mc:Fallback>
                <p:oleObj name="Equation" r:id="rId10" imgW="1434960" imgH="55872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711" y="3145056"/>
                        <a:ext cx="143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029200" y="3775745"/>
          <a:ext cx="127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9449" imgH="380835" progId="Equation.DSMT4">
                  <p:embed/>
                </p:oleObj>
              </mc:Choice>
              <mc:Fallback>
                <p:oleObj name="Equation" r:id="rId12" imgW="1269449" imgH="380835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775745"/>
                        <a:ext cx="127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/>
        </p:nvGraphicFramePr>
        <p:xfrm>
          <a:off x="4343400" y="4368567"/>
          <a:ext cx="2628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28720" imgH="469800" progId="Equation.DSMT4">
                  <p:embed/>
                </p:oleObj>
              </mc:Choice>
              <mc:Fallback>
                <p:oleObj name="Equation" r:id="rId14" imgW="2628720" imgH="4698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368567"/>
                        <a:ext cx="2628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Formula: Surface Area Formulas for Three Geometric Solids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490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 eaLnBrk="0" hangingPunct="0"/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4F1"/>
              </a:clrFrom>
              <a:clrTo>
                <a:srgbClr val="E6F4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40" y="1493333"/>
            <a:ext cx="7877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Example 6: Calculating the Surface Area of a Rectangular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Calculate the surface area of a rectangular solid with length </a:t>
            </a:r>
            <a:r>
              <a:rPr lang="en-US" dirty="0">
                <a:solidFill>
                  <a:srgbClr val="0000FF"/>
                </a:solidFill>
              </a:rPr>
              <a:t>30 cm</a:t>
            </a:r>
            <a:r>
              <a:rPr lang="en-US" dirty="0"/>
              <a:t>, width </a:t>
            </a:r>
            <a:r>
              <a:rPr lang="en-US" dirty="0">
                <a:solidFill>
                  <a:srgbClr val="0000FF"/>
                </a:solidFill>
              </a:rPr>
              <a:t>10 cm</a:t>
            </a:r>
            <a:r>
              <a:rPr lang="en-US" dirty="0"/>
              <a:t>, and height </a:t>
            </a:r>
            <a:r>
              <a:rPr lang="en-US" dirty="0">
                <a:solidFill>
                  <a:srgbClr val="0000FF"/>
                </a:solidFill>
              </a:rPr>
              <a:t>40 cm</a:t>
            </a:r>
            <a:r>
              <a:rPr lang="en-US" dirty="0"/>
              <a:t>. </a:t>
            </a:r>
          </a:p>
          <a:p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surface area </a:t>
            </a:r>
            <a:br>
              <a:rPr lang="en-US" dirty="0"/>
            </a:br>
            <a:r>
              <a:rPr lang="en-US" dirty="0"/>
              <a:t>of a rectangular solid, we have the following.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34767" y="3815432"/>
          <a:ext cx="292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1000" imgH="304800" progId="Equation.DSMT4">
                  <p:embed/>
                </p:oleObj>
              </mc:Choice>
              <mc:Fallback>
                <p:oleObj name="Equation" r:id="rId2" imgW="2921000" imgH="304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67" y="3815432"/>
                        <a:ext cx="292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47700" y="4356770"/>
          <a:ext cx="803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038800" imgH="291960" progId="Equation.DSMT4">
                  <p:embed/>
                </p:oleObj>
              </mc:Choice>
              <mc:Fallback>
                <p:oleObj name="Equation" r:id="rId4" imgW="803880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356770"/>
                        <a:ext cx="803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079500" y="4792211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35360" imgH="380880" progId="Equation.DSMT4">
                  <p:embed/>
                </p:oleObj>
              </mc:Choice>
              <mc:Fallback>
                <p:oleObj name="Equation" r:id="rId6" imgW="4635360" imgH="38088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4792211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5867400" y="4792211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300" imgH="381000" progId="Equation.DSMT4">
                  <p:embed/>
                </p:oleObj>
              </mc:Choice>
              <mc:Fallback>
                <p:oleObj name="Equation" r:id="rId8" imgW="1638300" imgH="381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792211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399" y="1905000"/>
            <a:ext cx="2048529" cy="194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5274578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surface area of the rectangular solid is</a:t>
            </a:r>
          </a:p>
        </p:txBody>
      </p:sp>
      <p:graphicFrame>
        <p:nvGraphicFramePr>
          <p:cNvPr id="82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621785"/>
              </p:ext>
            </p:extLst>
          </p:nvPr>
        </p:nvGraphicFramePr>
        <p:xfrm>
          <a:off x="6762750" y="5326063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60160" imgH="380880" progId="Equation.DSMT4">
                  <p:embed/>
                </p:oleObj>
              </mc:Choice>
              <mc:Fallback>
                <p:oleObj name="Equation" r:id="rId11" imgW="1460160" imgH="3808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5326063"/>
                        <a:ext cx="1460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Calculating the Surface Area of a Cylinder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Calculate the surface area of a coffee can in the shape of a cylinder with a height of </a:t>
            </a:r>
            <a:r>
              <a:rPr lang="en-US" dirty="0">
                <a:solidFill>
                  <a:srgbClr val="0000FF"/>
                </a:solidFill>
              </a:rPr>
              <a:t>5 in. </a:t>
            </a:r>
            <a:r>
              <a:rPr lang="en-US" dirty="0"/>
              <a:t>and a circular base with a radius of </a:t>
            </a:r>
            <a:r>
              <a:rPr lang="en-US" dirty="0">
                <a:solidFill>
                  <a:srgbClr val="0000FF"/>
                </a:solidFill>
              </a:rPr>
              <a:t>2 in.</a:t>
            </a:r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7100" y="2590800"/>
            <a:ext cx="2209800" cy="237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Calculating the Surface Area of a Cylinder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surface area of a </a:t>
            </a:r>
            <a:br>
              <a:rPr lang="en-US" dirty="0"/>
            </a:br>
            <a:r>
              <a:rPr lang="en-US" dirty="0"/>
              <a:t>cylinder, we have the following.</a:t>
            </a:r>
          </a:p>
          <a:p>
            <a:endParaRPr lang="en-US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i="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The surface area of the cylinder is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62473"/>
              </p:ext>
            </p:extLst>
          </p:nvPr>
        </p:nvGraphicFramePr>
        <p:xfrm>
          <a:off x="1492250" y="2760663"/>
          <a:ext cx="2438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380880" progId="Equation.DSMT4">
                  <p:embed/>
                </p:oleObj>
              </mc:Choice>
              <mc:Fallback>
                <p:oleObj name="Equation" r:id="rId2" imgW="2438280" imgH="3808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760663"/>
                        <a:ext cx="2438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96588"/>
              </p:ext>
            </p:extLst>
          </p:nvPr>
        </p:nvGraphicFramePr>
        <p:xfrm>
          <a:off x="1543050" y="3260725"/>
          <a:ext cx="5511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600" imgH="558720" progId="Equation.DSMT4">
                  <p:embed/>
                </p:oleObj>
              </mc:Choice>
              <mc:Fallback>
                <p:oleObj name="Equation" r:id="rId4" imgW="5511600" imgH="5587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260725"/>
                        <a:ext cx="5511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47863" y="3890293"/>
          <a:ext cx="313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680" imgH="469800" progId="Equation.DSMT4">
                  <p:embed/>
                </p:oleObj>
              </mc:Choice>
              <mc:Fallback>
                <p:oleObj name="Equation" r:id="rId6" imgW="3136680" imgH="469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90293"/>
                        <a:ext cx="313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1956033" y="4377655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381000" progId="Equation.DSMT4">
                  <p:embed/>
                </p:oleObj>
              </mc:Choice>
              <mc:Fallback>
                <p:oleObj name="Equation" r:id="rId8" imgW="16510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33" y="4377655"/>
                        <a:ext cx="165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17"/>
          <p:cNvGraphicFramePr>
            <a:graphicFrameLocks noChangeAspect="1"/>
          </p:cNvGraphicFramePr>
          <p:nvPr/>
        </p:nvGraphicFramePr>
        <p:xfrm>
          <a:off x="5469622" y="4843244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71600" imgH="380880" progId="Equation.DSMT4">
                  <p:embed/>
                </p:oleObj>
              </mc:Choice>
              <mc:Fallback>
                <p:oleObj name="Equation" r:id="rId10" imgW="13716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622" y="4843244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629937"/>
              </p:ext>
            </p:extLst>
          </p:nvPr>
        </p:nvGraphicFramePr>
        <p:xfrm>
          <a:off x="1143000" y="1488440"/>
          <a:ext cx="68605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>
                          <a:tab pos="914400" algn="l"/>
                          <a:tab pos="3598863" algn="l"/>
                        </a:tabLst>
                      </a:pPr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the Metric System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From the US Customary System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millimeters (mm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inches (in.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centimeters (cm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feet (ft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meters (m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cubic yards (yd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A5C955-BD9E-8701-8CA9-AF14F7C12001}"/>
              </a:ext>
            </a:extLst>
          </p:cNvPr>
          <p:cNvSpPr txBox="1"/>
          <p:nvPr/>
        </p:nvSpPr>
        <p:spPr>
          <a:xfrm>
            <a:off x="4142084" y="3223111"/>
            <a:ext cx="84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 1</a:t>
            </a:r>
            <a:endParaRPr lang="en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Formula: Volume Formulas for Five Geometric Solids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 algn="ctr" eaLnBrk="0" hangingPunct="0"/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 algn="ctr" eaLnBrk="0" hangingPunct="0"/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6F4F1"/>
              </a:clrFrom>
              <a:clrTo>
                <a:srgbClr val="E6F4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5513" y="1457922"/>
            <a:ext cx="5632973" cy="385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Calculating the Volume of a Rectangular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Calculate the volume of a rectangular solid with length </a:t>
            </a:r>
            <a:r>
              <a:rPr lang="en-US" dirty="0">
                <a:solidFill>
                  <a:srgbClr val="0000FF"/>
                </a:solidFill>
              </a:rPr>
              <a:t>8 in.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width </a:t>
            </a:r>
            <a:r>
              <a:rPr lang="en-US" dirty="0">
                <a:solidFill>
                  <a:srgbClr val="0000FF"/>
                </a:solidFill>
              </a:rPr>
              <a:t>4 in.</a:t>
            </a:r>
            <a:r>
              <a:rPr lang="en-US" dirty="0">
                <a:solidFill>
                  <a:schemeClr val="tx1"/>
                </a:solidFill>
              </a:rPr>
              <a:t>, and height </a:t>
            </a:r>
            <a:r>
              <a:rPr lang="en-US" dirty="0">
                <a:solidFill>
                  <a:srgbClr val="0000FF"/>
                </a:solidFill>
              </a:rPr>
              <a:t>12 in.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Using the formula for the volume of a </a:t>
            </a:r>
            <a:br>
              <a:rPr lang="en-US" dirty="0"/>
            </a:br>
            <a:r>
              <a:rPr lang="en-US" dirty="0"/>
              <a:t>rectangular solid, we have the following.</a:t>
            </a:r>
          </a:p>
          <a:p>
            <a:endParaRPr lang="en-US" sz="3700" b="1" i="0" dirty="0">
              <a:solidFill>
                <a:schemeClr val="tx1"/>
              </a:solidFill>
            </a:endParaRPr>
          </a:p>
          <a:p>
            <a:endParaRPr lang="en-US" sz="3700" b="1" dirty="0">
              <a:solidFill>
                <a:schemeClr val="tx1"/>
              </a:solidFill>
            </a:endParaRPr>
          </a:p>
          <a:p>
            <a:r>
              <a:rPr lang="en-US" dirty="0"/>
              <a:t>The volume of the rectangular solid is</a:t>
            </a:r>
            <a:endParaRPr lang="en-US" sz="2800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333500" y="3800679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900" imgH="292100" progId="Equation.DSMT4">
                  <p:embed/>
                </p:oleObj>
              </mc:Choice>
              <mc:Fallback>
                <p:oleObj name="Equation" r:id="rId2" imgW="1104900" imgH="2921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800679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338044" y="4232246"/>
          <a:ext cx="280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06560" imgH="380880" progId="Equation.DSMT4">
                  <p:embed/>
                </p:oleObj>
              </mc:Choice>
              <mc:Fallback>
                <p:oleObj name="Equation" r:id="rId4" imgW="2806560" imgH="38088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044" y="4232246"/>
                        <a:ext cx="280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600200" y="4622334"/>
          <a:ext cx="1371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381000" progId="Equation.DSMT4">
                  <p:embed/>
                </p:oleObj>
              </mc:Choice>
              <mc:Fallback>
                <p:oleObj name="Equation" r:id="rId6" imgW="1371600" imgH="381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622334"/>
                        <a:ext cx="1371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6019567" y="5069747"/>
          <a:ext cx="109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380880" progId="Equation.DSMT4">
                  <p:embed/>
                </p:oleObj>
              </mc:Choice>
              <mc:Fallback>
                <p:oleObj name="Equation" r:id="rId8" imgW="1091880" imgH="38088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567" y="5069747"/>
                        <a:ext cx="109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209800"/>
            <a:ext cx="1981200" cy="212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Calculating the Volume of a Sphere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766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63" indent="-4763"/>
            <a:r>
              <a:rPr lang="en-US" dirty="0">
                <a:solidFill>
                  <a:schemeClr val="tx1"/>
                </a:solidFill>
              </a:rPr>
              <a:t>Calculate the volume of a sphere with radius </a:t>
            </a:r>
            <a:r>
              <a:rPr lang="en-US" dirty="0">
                <a:solidFill>
                  <a:srgbClr val="0000FF"/>
                </a:solidFill>
              </a:rPr>
              <a:t>9 cm</a:t>
            </a:r>
            <a:r>
              <a:rPr lang="en-US" dirty="0">
                <a:solidFill>
                  <a:schemeClr val="tx1"/>
                </a:solidFill>
              </a:rPr>
              <a:t>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Use</a:t>
            </a:r>
            <a:r>
              <a:rPr lang="en-US" i="1" dirty="0"/>
              <a:t>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π</a:t>
            </a:r>
            <a:r>
              <a:rPr lang="el-GR" i="1" dirty="0"/>
              <a:t> </a:t>
            </a:r>
            <a:r>
              <a:rPr lang="el-GR" dirty="0"/>
              <a:t>= 3.14.</a:t>
            </a:r>
            <a:endParaRPr lang="en-US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 marL="4763" indent="-4763"/>
            <a:r>
              <a:rPr lang="en-US" sz="2800" i="0" dirty="0">
                <a:solidFill>
                  <a:schemeClr val="tx1"/>
                </a:solidFill>
              </a:rPr>
              <a:t>Using the formula for the volume of </a:t>
            </a:r>
            <a:br>
              <a:rPr lang="en-US" sz="2800" i="0" dirty="0">
                <a:solidFill>
                  <a:schemeClr val="tx1"/>
                </a:solidFill>
              </a:rPr>
            </a:br>
            <a:r>
              <a:rPr lang="en-US" sz="2800" i="0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sphere, we have the following.</a:t>
            </a:r>
            <a:endParaRPr lang="en-US" sz="2800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4763" indent="-4763">
              <a:lnSpc>
                <a:spcPct val="150000"/>
              </a:lnSpc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endParaRPr lang="en-US" sz="3300" b="1" i="0" dirty="0">
              <a:solidFill>
                <a:schemeClr val="tx1"/>
              </a:solidFill>
            </a:endParaRPr>
          </a:p>
          <a:p>
            <a:pPr marL="4763" indent="-4763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volume of the sphere is		     .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212182"/>
              </p:ext>
            </p:extLst>
          </p:nvPr>
        </p:nvGraphicFramePr>
        <p:xfrm>
          <a:off x="2305448" y="35052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838080" progId="Equation.DSMT4">
                  <p:embed/>
                </p:oleObj>
              </mc:Choice>
              <mc:Fallback>
                <p:oleObj name="Equation" r:id="rId2" imgW="1346040" imgH="8380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448" y="35052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567561"/>
              </p:ext>
            </p:extLst>
          </p:nvPr>
        </p:nvGraphicFramePr>
        <p:xfrm>
          <a:off x="2320926" y="4343400"/>
          <a:ext cx="279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93960" imgH="838080" progId="Equation.DSMT4">
                  <p:embed/>
                </p:oleObj>
              </mc:Choice>
              <mc:Fallback>
                <p:oleObj name="Equation" r:id="rId4" imgW="2793960" imgH="83808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6" y="4343400"/>
                        <a:ext cx="279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756808"/>
              </p:ext>
            </p:extLst>
          </p:nvPr>
        </p:nvGraphicFramePr>
        <p:xfrm>
          <a:off x="5175623" y="4326578"/>
          <a:ext cx="264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41320" imgH="838080" progId="Equation.DSMT4">
                  <p:embed/>
                </p:oleObj>
              </mc:Choice>
              <mc:Fallback>
                <p:oleObj name="Equation" r:id="rId6" imgW="264132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623" y="4326578"/>
                        <a:ext cx="264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73430"/>
              </p:ext>
            </p:extLst>
          </p:nvPr>
        </p:nvGraphicFramePr>
        <p:xfrm>
          <a:off x="5245530" y="5188521"/>
          <a:ext cx="208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82800" imgH="381000" progId="Equation.DSMT4">
                  <p:embed/>
                </p:oleObj>
              </mc:Choice>
              <mc:Fallback>
                <p:oleObj name="Equation" r:id="rId8" imgW="2082800" imgH="3810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30" y="5188521"/>
                        <a:ext cx="208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4622334" y="5561901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840" imgH="380880" progId="Equation.DSMT4">
                  <p:embed/>
                </p:oleObj>
              </mc:Choice>
              <mc:Fallback>
                <p:oleObj name="Equation" r:id="rId10" imgW="1815840" imgH="380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334" y="5561901"/>
                        <a:ext cx="1816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952263"/>
            <a:ext cx="2575322" cy="208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Volume of a Cone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What is the volume of a cone with a height of </a:t>
            </a:r>
            <a:r>
              <a:rPr lang="en-US" dirty="0">
                <a:solidFill>
                  <a:srgbClr val="0000FF"/>
                </a:solidFill>
              </a:rPr>
              <a:t>12 mm</a:t>
            </a:r>
            <a:r>
              <a:rPr lang="en-US" dirty="0"/>
              <a:t> and a circular base with a diameter of </a:t>
            </a:r>
            <a:r>
              <a:rPr lang="en-US" dirty="0">
                <a:solidFill>
                  <a:srgbClr val="0000FF"/>
                </a:solidFill>
              </a:rPr>
              <a:t>8 mm</a:t>
            </a:r>
            <a:r>
              <a:rPr lang="en-US" dirty="0"/>
              <a:t>?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know the diameter of </a:t>
            </a:r>
            <a:r>
              <a:rPr lang="en-US" dirty="0">
                <a:solidFill>
                  <a:srgbClr val="0000FF"/>
                </a:solidFill>
              </a:rPr>
              <a:t>8 mm, </a:t>
            </a:r>
            <a:r>
              <a:rPr lang="en-US" dirty="0">
                <a:solidFill>
                  <a:schemeClr val="tx1"/>
                </a:solidFill>
              </a:rPr>
              <a:t>but we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 the radius.</a:t>
            </a:r>
          </a:p>
          <a:p>
            <a:r>
              <a:rPr lang="en-US" dirty="0">
                <a:solidFill>
                  <a:schemeClr val="tx1"/>
                </a:solidFill>
              </a:rPr>
              <a:t>The radius is half of the diameter. 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302082"/>
            <a:ext cx="2209800" cy="24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17454"/>
              </p:ext>
            </p:extLst>
          </p:nvPr>
        </p:nvGraphicFramePr>
        <p:xfrm>
          <a:off x="1428750" y="4197350"/>
          <a:ext cx="280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560" imgH="825480" progId="Equation.DSMT4">
                  <p:embed/>
                </p:oleObj>
              </mc:Choice>
              <mc:Fallback>
                <p:oleObj name="Equation" r:id="rId3" imgW="2806560" imgH="82548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197350"/>
                        <a:ext cx="280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Calculating the Volume of a Cone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396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800" i="0" dirty="0">
                <a:solidFill>
                  <a:schemeClr val="tx1"/>
                </a:solidFill>
              </a:rPr>
              <a:t>So, applying the formula for the volume of a cone, </a:t>
            </a:r>
            <a:r>
              <a:rPr lang="en-US" dirty="0">
                <a:solidFill>
                  <a:schemeClr val="tx1"/>
                </a:solidFill>
              </a:rPr>
              <a:t>we have the following.</a:t>
            </a: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dirty="0">
                <a:solidFill>
                  <a:schemeClr val="tx1"/>
                </a:solidFill>
              </a:rPr>
              <a:t>The volume of the cone is 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83015"/>
              </p:ext>
            </p:extLst>
          </p:nvPr>
        </p:nvGraphicFramePr>
        <p:xfrm>
          <a:off x="1562100" y="2057400"/>
          <a:ext cx="149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320" imgH="838080" progId="Equation.DSMT4">
                  <p:embed/>
                </p:oleObj>
              </mc:Choice>
              <mc:Fallback>
                <p:oleObj name="Equation" r:id="rId2" imgW="1498320" imgH="83808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057400"/>
                        <a:ext cx="1498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574800" y="2920767"/>
          <a:ext cx="406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838080" progId="Equation.DSMT4">
                  <p:embed/>
                </p:oleObj>
              </mc:Choice>
              <mc:Fallback>
                <p:oleObj name="Equation" r:id="rId4" imgW="4063680" imgH="83808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920767"/>
                        <a:ext cx="406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845578" y="3886200"/>
          <a:ext cx="218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84120" imgH="469800" progId="Equation.DSMT4">
                  <p:embed/>
                </p:oleObj>
              </mc:Choice>
              <mc:Fallback>
                <p:oleObj name="Equation" r:id="rId6" imgW="2184120" imgH="469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578" y="3886200"/>
                        <a:ext cx="218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013433" y="3907522"/>
          <a:ext cx="203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380880" progId="Equation.DSMT4">
                  <p:embed/>
                </p:oleObj>
              </mc:Choice>
              <mc:Fallback>
                <p:oleObj name="Equation" r:id="rId8" imgW="2031840" imgH="38088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433" y="3907522"/>
                        <a:ext cx="2032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7" name="Object 25"/>
          <p:cNvGraphicFramePr>
            <a:graphicFrameLocks noChangeAspect="1"/>
          </p:cNvGraphicFramePr>
          <p:nvPr/>
        </p:nvGraphicFramePr>
        <p:xfrm>
          <a:off x="4331399" y="4613945"/>
          <a:ext cx="1854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380880" progId="Equation.DSMT4">
                  <p:embed/>
                </p:oleObj>
              </mc:Choice>
              <mc:Fallback>
                <p:oleObj name="Equation" r:id="rId10" imgW="1854000" imgH="3808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399" y="4613945"/>
                        <a:ext cx="1854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Calculate the volume of a solid with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indicated dimensions.</a:t>
            </a:r>
            <a:endParaRPr lang="en-US" sz="2800" b="1" i="0" dirty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  <a:p>
            <a:r>
              <a:rPr lang="en-US" dirty="0"/>
              <a:t>From the figure, we see that the </a:t>
            </a:r>
            <a:br>
              <a:rPr lang="en-US" dirty="0"/>
            </a:br>
            <a:r>
              <a:rPr lang="en-US" dirty="0"/>
              <a:t>bottom portion of the solid is a </a:t>
            </a:r>
            <a:br>
              <a:rPr lang="en-US" dirty="0"/>
            </a:br>
            <a:r>
              <a:rPr lang="en-US" dirty="0"/>
              <a:t>cylinder and on top of the cylinder is a  </a:t>
            </a:r>
            <a:r>
              <a:rPr lang="en-US" b="1" dirty="0"/>
              <a:t>hemisphere </a:t>
            </a:r>
            <a:r>
              <a:rPr lang="en-US" dirty="0"/>
              <a:t>(one-half of a sphere). Thus, the volume of the</a:t>
            </a:r>
            <a:r>
              <a:rPr lang="en-US" b="1" dirty="0"/>
              <a:t> </a:t>
            </a:r>
            <a:r>
              <a:rPr lang="en-US" dirty="0"/>
              <a:t>solid will be the sum of the volumes of the cylinder and the hemisphere.</a:t>
            </a:r>
            <a:endParaRPr lang="en-US" sz="2800" i="0" dirty="0">
              <a:solidFill>
                <a:schemeClr val="tx1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4208" y="1482055"/>
            <a:ext cx="281903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the Volume of a Solid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79010"/>
              </p:ext>
            </p:extLst>
          </p:nvPr>
        </p:nvGraphicFramePr>
        <p:xfrm>
          <a:off x="603250" y="1539688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160" imgH="380880" progId="Equation.DSMT4">
                  <p:embed/>
                </p:oleObj>
              </mc:Choice>
              <mc:Fallback>
                <p:oleObj name="Equation" r:id="rId2" imgW="281916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539688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515660"/>
              </p:ext>
            </p:extLst>
          </p:nvPr>
        </p:nvGraphicFramePr>
        <p:xfrm>
          <a:off x="4254500" y="1517650"/>
          <a:ext cx="336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380880" progId="Equation.DSMT4">
                  <p:embed/>
                </p:oleObj>
              </mc:Choice>
              <mc:Fallback>
                <p:oleObj name="Equation" r:id="rId4" imgW="33652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17650"/>
                        <a:ext cx="336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068205"/>
              </p:ext>
            </p:extLst>
          </p:nvPr>
        </p:nvGraphicFramePr>
        <p:xfrm>
          <a:off x="603250" y="2082800"/>
          <a:ext cx="1257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380880" progId="Equation.DSMT4">
                  <p:embed/>
                </p:oleObj>
              </mc:Choice>
              <mc:Fallback>
                <p:oleObj name="Equation" r:id="rId6" imgW="125712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082800"/>
                        <a:ext cx="1257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626844" y="2546350"/>
          <a:ext cx="323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238200" imgH="558720" progId="Equation.DSMT4">
                  <p:embed/>
                </p:oleObj>
              </mc:Choice>
              <mc:Fallback>
                <p:oleObj name="Equation" r:id="rId8" imgW="3238200" imgH="558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44" y="2546350"/>
                        <a:ext cx="32385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889000" y="3225800"/>
          <a:ext cx="1854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200" imgH="469900" progId="Equation.DSMT4">
                  <p:embed/>
                </p:oleObj>
              </mc:Choice>
              <mc:Fallback>
                <p:oleObj name="Equation" r:id="rId10" imgW="18542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225800"/>
                        <a:ext cx="1854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71999"/>
              </p:ext>
            </p:extLst>
          </p:nvPr>
        </p:nvGraphicFramePr>
        <p:xfrm>
          <a:off x="4267200" y="1943100"/>
          <a:ext cx="466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60560" imgH="838080" progId="Equation.DSMT4">
                  <p:embed/>
                </p:oleObj>
              </mc:Choice>
              <mc:Fallback>
                <p:oleObj name="Equation" r:id="rId12" imgW="46605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43100"/>
                        <a:ext cx="466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279667" y="2857500"/>
          <a:ext cx="275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55800" imgH="838080" progId="Equation.DSMT4">
                  <p:embed/>
                </p:oleObj>
              </mc:Choice>
              <mc:Fallback>
                <p:oleObj name="Equation" r:id="rId14" imgW="275580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667" y="2857500"/>
                        <a:ext cx="275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1" name="Object 9"/>
          <p:cNvGraphicFramePr>
            <a:graphicFrameLocks noChangeAspect="1"/>
          </p:cNvGraphicFramePr>
          <p:nvPr/>
        </p:nvGraphicFramePr>
        <p:xfrm>
          <a:off x="4546600" y="37719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700" imgH="469900" progId="Equation.DSMT4">
                  <p:embed/>
                </p:oleObj>
              </mc:Choice>
              <mc:Fallback>
                <p:oleObj name="Equation" r:id="rId16" imgW="2044700" imgH="469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7719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613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Calibri</vt:lpstr>
      <vt:lpstr>Courier New</vt:lpstr>
      <vt:lpstr>Office Theme</vt:lpstr>
      <vt:lpstr>Equation</vt:lpstr>
      <vt:lpstr>Section 6.5</vt:lpstr>
      <vt:lpstr>Volume</vt:lpstr>
      <vt:lpstr>Formula: Volume Formulas for Five Geometric Solids</vt:lpstr>
      <vt:lpstr>Example 1: Calculating the Volume of a Rectangular Solid</vt:lpstr>
      <vt:lpstr>Example 2: Calculating the Volume of a Sphere</vt:lpstr>
      <vt:lpstr>Example 3: Calculating the Volume of a Cone</vt:lpstr>
      <vt:lpstr>Example 3: Calculating the Volume of a Cone (cont.)</vt:lpstr>
      <vt:lpstr>Example 4: Calculating the Volume of a Solid</vt:lpstr>
      <vt:lpstr>Example 4: Calculating the Volume of a Solid (cont.)</vt:lpstr>
      <vt:lpstr>Example 4: Calculating the Volume of a Solid (cont.)</vt:lpstr>
      <vt:lpstr>Example 5: Calculating the Volume of a Cube</vt:lpstr>
      <vt:lpstr>Example 5: Calculating the Volume of a Cube (cont.)</vt:lpstr>
      <vt:lpstr>Formula: Surface Area Formulas for Three Geometric Solids</vt:lpstr>
      <vt:lpstr>Example 6: Calculating the Surface Area of a Rectangular Solid</vt:lpstr>
      <vt:lpstr>Example 7: Calculating the Surface Area of a Cylinder</vt:lpstr>
      <vt:lpstr>Example 7: Calculating the Surface Area of a Cylinder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Allison Conger</cp:lastModifiedBy>
  <cp:revision>100</cp:revision>
  <dcterms:created xsi:type="dcterms:W3CDTF">2013-04-26T14:43:13Z</dcterms:created>
  <dcterms:modified xsi:type="dcterms:W3CDTF">2023-06-08T17:10:36Z</dcterms:modified>
</cp:coreProperties>
</file>