
<file path=[Content_Types].xml><?xml version="1.0" encoding="utf-8"?>
<Types xmlns="http://schemas.openxmlformats.org/package/2006/content-types">
  <Default Extension="bin" ContentType="application/vnd.openxmlformats-officedocument.oleObject"/>
  <Default Extension="fntdata" ContentType="application/x-fontdata"/>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6"/>
  </p:notesMasterIdLst>
  <p:handoutMasterIdLst>
    <p:handoutMasterId r:id="rId17"/>
  </p:handoutMasterIdLst>
  <p:sldIdLst>
    <p:sldId id="256" r:id="rId2"/>
    <p:sldId id="276" r:id="rId3"/>
    <p:sldId id="261" r:id="rId4"/>
    <p:sldId id="262" r:id="rId5"/>
    <p:sldId id="277" r:id="rId6"/>
    <p:sldId id="263" r:id="rId7"/>
    <p:sldId id="265" r:id="rId8"/>
    <p:sldId id="266" r:id="rId9"/>
    <p:sldId id="274" r:id="rId10"/>
    <p:sldId id="268" r:id="rId11"/>
    <p:sldId id="269" r:id="rId12"/>
    <p:sldId id="275" r:id="rId13"/>
    <p:sldId id="271" r:id="rId14"/>
    <p:sldId id="273" r:id="rId15"/>
  </p:sldIdLst>
  <p:sldSz cx="9144000" cy="6858000" type="screen4x3"/>
  <p:notesSz cx="6858000" cy="9144000"/>
  <p:embeddedFontLst>
    <p:embeddedFont>
      <p:font typeface="Calibri" panose="020F0502020204030204" pitchFamily="34" charset="0"/>
      <p:regular r:id="rId18"/>
      <p:bold r:id="rId19"/>
      <p:italic r:id="rId20"/>
      <p:boldItalic r:id="rId2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C7C9F"/>
    <a:srgbClr val="FFFFFF"/>
    <a:srgbClr val="0000FF"/>
    <a:srgbClr val="00808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855" autoAdjust="0"/>
    <p:restoredTop sz="94660"/>
  </p:normalViewPr>
  <p:slideViewPr>
    <p:cSldViewPr>
      <p:cViewPr varScale="1">
        <p:scale>
          <a:sx n="104" d="100"/>
          <a:sy n="104" d="100"/>
        </p:scale>
        <p:origin x="1326" y="10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1.fntdata"/><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font" Target="fonts/font4.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font" Target="fonts/font3.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6/9/2023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36175651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330EC3E-9A4E-42C6-82F2-CA00E0A2E902}" type="datetimeFigureOut">
              <a:rPr lang="en-US" smtClean="0"/>
              <a:pPr/>
              <a:t>6/9/2023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E218812-A9D5-41A1-9B95-DD506E034725}" type="slidenum">
              <a:rPr lang="en-US" smtClean="0"/>
              <a:pPr/>
              <a:t>‹#›</a:t>
            </a:fld>
            <a:endParaRPr lang="en-US"/>
          </a:p>
        </p:txBody>
      </p:sp>
    </p:spTree>
    <p:extLst>
      <p:ext uri="{BB962C8B-B14F-4D97-AF65-F5344CB8AC3E}">
        <p14:creationId xmlns:p14="http://schemas.microsoft.com/office/powerpoint/2010/main" val="37637567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C7C9F"/>
                </a:solidFill>
              </a:rPr>
              <a:t>Copyright © by Hawkes Learning</a:t>
            </a:r>
          </a:p>
          <a:p>
            <a:pPr eaLnBrk="1" hangingPunct="1"/>
            <a:r>
              <a:rPr lang="en-US" baseline="-25000" dirty="0">
                <a:solidFill>
                  <a:srgbClr val="2C7C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C7C9F"/>
                </a:solidFill>
              </a:rPr>
              <a:t>Copyright © by Hawkes Learning</a:t>
            </a:r>
          </a:p>
          <a:p>
            <a:pPr eaLnBrk="1" hangingPunct="1"/>
            <a:r>
              <a:rPr lang="en-US" baseline="-25000" dirty="0">
                <a:solidFill>
                  <a:srgbClr val="2C7C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EFEB1BA8-9B8F-4774-BD78-3D96BEA44E46}" type="datetimeFigureOut">
              <a:rPr lang="en-US"/>
              <a:pPr>
                <a:defRPr/>
              </a:pPr>
              <a:t>6/9/2023</a:t>
            </a:fld>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ACB544B9-66D1-40EF-BA93-FE3722CAC7A9}"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143000"/>
          </a:xfrm>
          <a:prstGeom prst="rect">
            <a:avLst/>
          </a:prstGeom>
        </p:spPr>
        <p:txBody>
          <a:bodyPr/>
          <a:lstStyle/>
          <a:p>
            <a:r>
              <a:rPr lang="en-US"/>
              <a:t>Click to edit Master title style</a:t>
            </a:r>
          </a:p>
        </p:txBody>
      </p:sp>
      <p:sp>
        <p:nvSpPr>
          <p:cNvPr id="3" name="Text Placeholder 2"/>
          <p:cNvSpPr>
            <a:spLocks noGrp="1"/>
          </p:cNvSpPr>
          <p:nvPr>
            <p:ph type="body" sz="half" idx="1"/>
          </p:nvPr>
        </p:nvSpPr>
        <p:spPr>
          <a:xfrm>
            <a:off x="457200" y="1981200"/>
            <a:ext cx="4038600" cy="4144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4038600" cy="4144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692CE5F3-1408-4E75-A3FB-0573511BF65D}" type="datetimeFigureOut">
              <a:rPr lang="en-US"/>
              <a:pPr>
                <a:defRPr/>
              </a:pPr>
              <a:t>6/9/2023</a:t>
            </a:fld>
            <a:endParaRPr lang="en-US" dirty="0"/>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387F1D6C-3481-46CF-AEEF-DBA26206C8EB}"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143000"/>
          </a:xfrm>
          <a:prstGeom prst="rect">
            <a:avLst/>
          </a:prstGeom>
        </p:spPr>
        <p:txBody>
          <a:bodyPr/>
          <a:lstStyle/>
          <a:p>
            <a:r>
              <a:rPr lang="en-US"/>
              <a:t>Click to edit Master title style</a:t>
            </a:r>
          </a:p>
        </p:txBody>
      </p:sp>
      <p:sp>
        <p:nvSpPr>
          <p:cNvPr id="3" name="Table Placeholder 2"/>
          <p:cNvSpPr>
            <a:spLocks noGrp="1"/>
          </p:cNvSpPr>
          <p:nvPr>
            <p:ph type="tbl" idx="1"/>
          </p:nvPr>
        </p:nvSpPr>
        <p:spPr>
          <a:xfrm>
            <a:off x="457200" y="1981200"/>
            <a:ext cx="8229600" cy="4144963"/>
          </a:xfrm>
          <a:prstGeom prst="rect">
            <a:avLst/>
          </a:prstGeom>
        </p:spPr>
        <p:txBody>
          <a:bodyPr/>
          <a:lstStyle/>
          <a:p>
            <a:pPr lvl="0"/>
            <a:endParaRPr lang="en-US" noProof="0"/>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13F586DF-205F-497C-BFD2-191FB97B9E8A}" type="datetimeFigureOut">
              <a:rPr lang="en-US"/>
              <a:pPr>
                <a:defRPr/>
              </a:pPr>
              <a:t>6/9/2023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C34F99DA-10F8-410B-8692-6E1C87D870FA}"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143000"/>
          </a:xfrm>
          <a:prstGeom prst="rect">
            <a:avLst/>
          </a:prstGeom>
        </p:spPr>
        <p:txBody>
          <a:bodyPr/>
          <a:lstStyle/>
          <a:p>
            <a:r>
              <a:rPr lang="en-US"/>
              <a:t>Click to edit Master title style</a:t>
            </a:r>
          </a:p>
        </p:txBody>
      </p:sp>
      <p:sp>
        <p:nvSpPr>
          <p:cNvPr id="3" name="Text Placeholder 2"/>
          <p:cNvSpPr>
            <a:spLocks noGrp="1"/>
          </p:cNvSpPr>
          <p:nvPr>
            <p:ph type="body" sz="half" idx="1"/>
          </p:nvPr>
        </p:nvSpPr>
        <p:spPr>
          <a:xfrm>
            <a:off x="457200" y="1981200"/>
            <a:ext cx="4038600" cy="4144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981200"/>
            <a:ext cx="4038600" cy="19954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8200" y="4129088"/>
            <a:ext cx="4038600" cy="199707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BECE9E07-03DE-4B62-8A3A-DE3B05AE7C6C}" type="datetimeFigureOut">
              <a:rPr lang="en-US"/>
              <a:pPr>
                <a:defRPr/>
              </a:pPr>
              <a:t>6/9/2023</a:t>
            </a:fld>
            <a:endParaRPr lang="en-US" dirty="0"/>
          </a:p>
        </p:txBody>
      </p:sp>
      <p:sp>
        <p:nvSpPr>
          <p:cNvPr id="7"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8"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8521896D-B40E-4FCB-BD8E-E99E04917751}"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image" Target="../media/image8.wmf"/><Relationship Id="rId18" Type="http://schemas.openxmlformats.org/officeDocument/2006/relationships/oleObject" Target="../embeddings/oleObject9.bin"/><Relationship Id="rId26" Type="http://schemas.openxmlformats.org/officeDocument/2006/relationships/oleObject" Target="../embeddings/oleObject13.bin"/><Relationship Id="rId3" Type="http://schemas.openxmlformats.org/officeDocument/2006/relationships/image" Target="../media/image3.wmf"/><Relationship Id="rId21" Type="http://schemas.openxmlformats.org/officeDocument/2006/relationships/image" Target="../media/image12.wmf"/><Relationship Id="rId7" Type="http://schemas.openxmlformats.org/officeDocument/2006/relationships/image" Target="../media/image5.wmf"/><Relationship Id="rId12" Type="http://schemas.openxmlformats.org/officeDocument/2006/relationships/oleObject" Target="../embeddings/oleObject6.bin"/><Relationship Id="rId17" Type="http://schemas.openxmlformats.org/officeDocument/2006/relationships/image" Target="../media/image10.wmf"/><Relationship Id="rId25" Type="http://schemas.openxmlformats.org/officeDocument/2006/relationships/image" Target="../media/image14.wmf"/><Relationship Id="rId2" Type="http://schemas.openxmlformats.org/officeDocument/2006/relationships/oleObject" Target="../embeddings/oleObject1.bin"/><Relationship Id="rId16" Type="http://schemas.openxmlformats.org/officeDocument/2006/relationships/oleObject" Target="../embeddings/oleObject8.bin"/><Relationship Id="rId20" Type="http://schemas.openxmlformats.org/officeDocument/2006/relationships/oleObject" Target="../embeddings/oleObject10.bin"/><Relationship Id="rId29" Type="http://schemas.openxmlformats.org/officeDocument/2006/relationships/image" Target="../media/image16.wmf"/><Relationship Id="rId1" Type="http://schemas.openxmlformats.org/officeDocument/2006/relationships/slideLayout" Target="../slideLayouts/slideLayout2.xml"/><Relationship Id="rId6" Type="http://schemas.openxmlformats.org/officeDocument/2006/relationships/oleObject" Target="../embeddings/oleObject3.bin"/><Relationship Id="rId11" Type="http://schemas.openxmlformats.org/officeDocument/2006/relationships/image" Target="../media/image7.wmf"/><Relationship Id="rId24" Type="http://schemas.openxmlformats.org/officeDocument/2006/relationships/oleObject" Target="../embeddings/oleObject12.bin"/><Relationship Id="rId5" Type="http://schemas.openxmlformats.org/officeDocument/2006/relationships/image" Target="../media/image4.wmf"/><Relationship Id="rId15" Type="http://schemas.openxmlformats.org/officeDocument/2006/relationships/image" Target="../media/image9.wmf"/><Relationship Id="rId23" Type="http://schemas.openxmlformats.org/officeDocument/2006/relationships/image" Target="../media/image13.wmf"/><Relationship Id="rId28" Type="http://schemas.openxmlformats.org/officeDocument/2006/relationships/oleObject" Target="../embeddings/oleObject14.bin"/><Relationship Id="rId10" Type="http://schemas.openxmlformats.org/officeDocument/2006/relationships/oleObject" Target="../embeddings/oleObject5.bin"/><Relationship Id="rId19" Type="http://schemas.openxmlformats.org/officeDocument/2006/relationships/image" Target="../media/image11.wmf"/><Relationship Id="rId4" Type="http://schemas.openxmlformats.org/officeDocument/2006/relationships/oleObject" Target="../embeddings/oleObject2.bin"/><Relationship Id="rId9" Type="http://schemas.openxmlformats.org/officeDocument/2006/relationships/image" Target="../media/image6.wmf"/><Relationship Id="rId14" Type="http://schemas.openxmlformats.org/officeDocument/2006/relationships/oleObject" Target="../embeddings/oleObject7.bin"/><Relationship Id="rId22" Type="http://schemas.openxmlformats.org/officeDocument/2006/relationships/oleObject" Target="../embeddings/oleObject11.bin"/><Relationship Id="rId27" Type="http://schemas.openxmlformats.org/officeDocument/2006/relationships/image" Target="../media/image15.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7.3</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Constructing Graphs from Databases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p:txBody>
          <a:bodyPr/>
          <a:lstStyle/>
          <a:p>
            <a:r>
              <a:rPr lang="en-US" dirty="0"/>
              <a:t>Procedure: Steps to Follow in Constructing a Circle Graph</a:t>
            </a:r>
            <a:endParaRPr lang="en-US" sz="3200" dirty="0"/>
          </a:p>
        </p:txBody>
      </p:sp>
      <p:sp>
        <p:nvSpPr>
          <p:cNvPr id="14339" name="TextBox 3"/>
          <p:cNvSpPr>
            <a:spLocks noGrp="1" noChangeArrowheads="1"/>
          </p:cNvSpPr>
          <p:nvPr>
            <p:ph idx="1"/>
          </p:nvPr>
        </p:nvSpPr>
        <p:spPr>
          <a:xfrm>
            <a:off x="457200" y="1280160"/>
            <a:ext cx="8229600" cy="4130040"/>
          </a:xfrm>
          <a:solidFill>
            <a:srgbClr val="FFFFCC"/>
          </a:solidFill>
          <a:ln w="28575">
            <a:solidFill>
              <a:srgbClr val="000000"/>
            </a:solidFill>
          </a:ln>
        </p:spPr>
        <p:txBody>
          <a:bodyPr>
            <a:noAutofit/>
          </a:bodyPr>
          <a:lstStyle/>
          <a:p>
            <a:pPr marL="514350" indent="-514350">
              <a:buFont typeface="+mj-lt"/>
              <a:buAutoNum type="arabicPeriod"/>
            </a:pPr>
            <a:r>
              <a:rPr lang="en-US" dirty="0">
                <a:solidFill>
                  <a:schemeClr val="accent6">
                    <a:lumMod val="10000"/>
                  </a:schemeClr>
                </a:solidFill>
              </a:rPr>
              <a:t>Find the central angle (angle at the center of the circle) for each category by multiplying the corresponding percent (in decimal form) by 360°.</a:t>
            </a:r>
          </a:p>
          <a:p>
            <a:pPr marL="514350" indent="-514350">
              <a:buFont typeface="+mj-lt"/>
              <a:buAutoNum type="arabicPeriod"/>
            </a:pPr>
            <a:r>
              <a:rPr lang="en-US" dirty="0">
                <a:solidFill>
                  <a:schemeClr val="accent6">
                    <a:lumMod val="10000"/>
                  </a:schemeClr>
                </a:solidFill>
              </a:rPr>
              <a:t>Draw a circle.</a:t>
            </a:r>
          </a:p>
          <a:p>
            <a:pPr marL="514350" indent="-514350">
              <a:buFont typeface="+mj-lt"/>
              <a:buAutoNum type="arabicPeriod"/>
            </a:pPr>
            <a:r>
              <a:rPr lang="en-US" dirty="0">
                <a:solidFill>
                  <a:schemeClr val="accent6">
                    <a:lumMod val="10000"/>
                  </a:schemeClr>
                </a:solidFill>
              </a:rPr>
              <a:t>Draw each central angle (use a protractor).</a:t>
            </a:r>
          </a:p>
          <a:p>
            <a:pPr marL="514350" indent="-514350">
              <a:buFont typeface="+mj-lt"/>
              <a:buAutoNum type="arabicPeriod"/>
            </a:pPr>
            <a:r>
              <a:rPr lang="en-US" dirty="0">
                <a:solidFill>
                  <a:schemeClr val="accent6">
                    <a:lumMod val="10000"/>
                  </a:schemeClr>
                </a:solidFill>
              </a:rPr>
              <a:t>Label each sector with the name and corresponding percent of each category.</a:t>
            </a:r>
          </a:p>
          <a:p>
            <a:pPr marL="514350" indent="-514350">
              <a:buFont typeface="+mj-lt"/>
              <a:buAutoNum type="arabicPeriod"/>
            </a:pPr>
            <a:r>
              <a:rPr lang="en-US" dirty="0">
                <a:solidFill>
                  <a:schemeClr val="accent6">
                    <a:lumMod val="10000"/>
                  </a:schemeClr>
                </a:solidFill>
              </a:rPr>
              <a:t>Give the graph a title.</a:t>
            </a:r>
            <a:endParaRPr lang="en-US" dirty="0">
              <a:solidFill>
                <a:schemeClr val="accent6">
                  <a:lumMod val="10000"/>
                </a:schemeClr>
              </a:solidFill>
              <a:latin typeface="Calibri"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p:txBody>
          <a:bodyPr/>
          <a:lstStyle/>
          <a:p>
            <a:r>
              <a:rPr lang="en-US" sz="3200" dirty="0">
                <a:solidFill>
                  <a:schemeClr val="accent1"/>
                </a:solidFill>
              </a:rPr>
              <a:t>Example 2: Constructing a Circle Graph</a:t>
            </a:r>
          </a:p>
        </p:txBody>
      </p:sp>
      <p:sp>
        <p:nvSpPr>
          <p:cNvPr id="15363" name="Rectangle 3"/>
          <p:cNvSpPr>
            <a:spLocks noGrp="1"/>
          </p:cNvSpPr>
          <p:nvPr>
            <p:ph idx="1"/>
          </p:nvPr>
        </p:nvSpPr>
        <p:spPr>
          <a:xfrm>
            <a:off x="228601" y="1095508"/>
            <a:ext cx="8763000" cy="523220"/>
          </a:xfrm>
          <a:prstGeom prst="rect">
            <a:avLst/>
          </a:prstGeom>
        </p:spPr>
        <p:txBody>
          <a:bodyPr wrap="square">
            <a:spAutoFit/>
          </a:bodyPr>
          <a:lstStyle/>
          <a:p>
            <a:pPr marL="0" indent="0">
              <a:spcBef>
                <a:spcPts val="0"/>
              </a:spcBef>
              <a:buFont typeface="Courier New" pitchFamily="49" charset="0"/>
              <a:buNone/>
            </a:pPr>
            <a:r>
              <a:rPr lang="en-US" i="0" dirty="0">
                <a:solidFill>
                  <a:schemeClr val="tx1"/>
                </a:solidFill>
              </a:rPr>
              <a:t>Construct a circle graph that represents the following data.</a:t>
            </a:r>
          </a:p>
        </p:txBody>
      </p:sp>
      <p:graphicFrame>
        <p:nvGraphicFramePr>
          <p:cNvPr id="7" name="Table 6"/>
          <p:cNvGraphicFramePr>
            <a:graphicFrameLocks noGrp="1"/>
          </p:cNvGraphicFramePr>
          <p:nvPr>
            <p:extLst>
              <p:ext uri="{D42A27DB-BD31-4B8C-83A1-F6EECF244321}">
                <p14:modId xmlns:p14="http://schemas.microsoft.com/office/powerpoint/2010/main" val="786068573"/>
              </p:ext>
            </p:extLst>
          </p:nvPr>
        </p:nvGraphicFramePr>
        <p:xfrm>
          <a:off x="1524000" y="2443717"/>
          <a:ext cx="6096000" cy="316984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20000"/>
                    </a:ext>
                  </a:extLst>
                </a:gridCol>
                <a:gridCol w="3048000">
                  <a:extLst>
                    <a:ext uri="{9D8B030D-6E8A-4147-A177-3AD203B41FA5}">
                      <a16:colId xmlns:a16="http://schemas.microsoft.com/office/drawing/2014/main" val="20001"/>
                    </a:ext>
                  </a:extLst>
                </a:gridCol>
              </a:tblGrid>
              <a:tr h="29464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b="1" i="0" u="none" strike="noStrike" cap="none" normalizeH="0" baseline="0" dirty="0">
                          <a:ln>
                            <a:noFill/>
                          </a:ln>
                          <a:solidFill>
                            <a:srgbClr val="FFFFFF"/>
                          </a:solidFill>
                          <a:effectLst/>
                          <a:latin typeface="Calibri" pitchFamily="34" charset="0"/>
                        </a:rPr>
                        <a:t>Ethnicity</a:t>
                      </a:r>
                    </a:p>
                  </a:txBody>
                  <a:tcPr marL="93165" marR="93165" marT="45706" marB="45706"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b="1" i="0" u="none" strike="noStrike" cap="none" normalizeH="0" baseline="0" dirty="0">
                          <a:ln>
                            <a:noFill/>
                          </a:ln>
                          <a:solidFill>
                            <a:srgbClr val="FFFFFF"/>
                          </a:solidFill>
                          <a:effectLst/>
                          <a:latin typeface="Calibri" pitchFamily="34" charset="0"/>
                        </a:rPr>
                        <a:t>% SAT Taken</a:t>
                      </a:r>
                    </a:p>
                  </a:txBody>
                  <a:tcPr marL="93165" marR="93165" marT="45706" marB="45706" horzOverflow="overflow"/>
                </a:tc>
                <a:extLst>
                  <a:ext uri="{0D108BD9-81ED-4DB2-BD59-A6C34878D82A}">
                    <a16:rowId xmlns:a16="http://schemas.microsoft.com/office/drawing/2014/main" val="10000"/>
                  </a:ext>
                </a:extLst>
              </a:tr>
              <a:tr h="37084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African-American</a:t>
                      </a:r>
                    </a:p>
                  </a:txBody>
                  <a:tcPr marL="93165" marR="93165" marT="45706" marB="45706"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b="0" i="0" u="none" strike="noStrike" cap="none" normalizeH="0" baseline="0">
                          <a:ln>
                            <a:noFill/>
                          </a:ln>
                          <a:solidFill>
                            <a:srgbClr val="000000"/>
                          </a:solidFill>
                          <a:effectLst/>
                          <a:latin typeface="Calibri" pitchFamily="34" charset="0"/>
                        </a:rPr>
                        <a:t>13%</a:t>
                      </a:r>
                    </a:p>
                  </a:txBody>
                  <a:tcPr marL="93165" marR="93165" marT="45706" marB="45706" horzOverflow="overflow"/>
                </a:tc>
                <a:extLst>
                  <a:ext uri="{0D108BD9-81ED-4DB2-BD59-A6C34878D82A}">
                    <a16:rowId xmlns:a16="http://schemas.microsoft.com/office/drawing/2014/main" val="10001"/>
                  </a:ext>
                </a:extLst>
              </a:tr>
              <a:tr h="37084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Asian-American</a:t>
                      </a:r>
                    </a:p>
                  </a:txBody>
                  <a:tcPr marL="93165" marR="93165" marT="45706" marB="45706"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b="0" i="0" u="none" strike="noStrike" cap="none" normalizeH="0" baseline="0">
                          <a:ln>
                            <a:noFill/>
                          </a:ln>
                          <a:solidFill>
                            <a:srgbClr val="000000"/>
                          </a:solidFill>
                          <a:effectLst/>
                          <a:latin typeface="Calibri" pitchFamily="34" charset="0"/>
                        </a:rPr>
                        <a:t>11%</a:t>
                      </a:r>
                    </a:p>
                  </a:txBody>
                  <a:tcPr marL="93165" marR="93165" marT="45706" marB="45706" horzOverflow="overflow"/>
                </a:tc>
                <a:extLst>
                  <a:ext uri="{0D108BD9-81ED-4DB2-BD59-A6C34878D82A}">
                    <a16:rowId xmlns:a16="http://schemas.microsoft.com/office/drawing/2014/main" val="10002"/>
                  </a:ext>
                </a:extLst>
              </a:tr>
              <a:tr h="370840">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Hispanic</a:t>
                      </a:r>
                      <a:endParaRPr kumimoji="0" lang="en-US" sz="2000" b="0" i="1" u="none" strike="noStrike" cap="none" normalizeH="0" baseline="0" dirty="0">
                        <a:ln>
                          <a:noFill/>
                        </a:ln>
                        <a:solidFill>
                          <a:srgbClr val="000000"/>
                        </a:solidFill>
                        <a:effectLst/>
                        <a:latin typeface="Calibri" pitchFamily="34" charset="0"/>
                      </a:endParaRPr>
                    </a:p>
                  </a:txBody>
                  <a:tcPr marL="93165" marR="93165" marT="45706" marB="45706" horzOverflow="overflow"/>
                </a:tc>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14%</a:t>
                      </a:r>
                      <a:endParaRPr kumimoji="0" lang="en-US" sz="2000" b="0" i="1" u="none" strike="noStrike" cap="none" normalizeH="0" baseline="0" dirty="0">
                        <a:ln>
                          <a:noFill/>
                        </a:ln>
                        <a:solidFill>
                          <a:srgbClr val="000000"/>
                        </a:solidFill>
                        <a:effectLst/>
                        <a:latin typeface="Calibri" pitchFamily="34" charset="0"/>
                      </a:endParaRPr>
                    </a:p>
                  </a:txBody>
                  <a:tcPr marL="93165" marR="93165" marT="45706" marB="45706" horzOverflow="overflow"/>
                </a:tc>
                <a:extLst>
                  <a:ext uri="{0D108BD9-81ED-4DB2-BD59-A6C34878D82A}">
                    <a16:rowId xmlns:a16="http://schemas.microsoft.com/office/drawing/2014/main" val="10003"/>
                  </a:ext>
                </a:extLst>
              </a:tr>
              <a:tr h="370840">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Native American</a:t>
                      </a: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1%</a:t>
                      </a: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extLst>
                  <a:ext uri="{0D108BD9-81ED-4DB2-BD59-A6C34878D82A}">
                    <a16:rowId xmlns:a16="http://schemas.microsoft.com/office/drawing/2014/main" val="10004"/>
                  </a:ext>
                </a:extLst>
              </a:tr>
              <a:tr h="370840">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White</a:t>
                      </a: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54%</a:t>
                      </a: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extLst>
                  <a:ext uri="{0D108BD9-81ED-4DB2-BD59-A6C34878D82A}">
                    <a16:rowId xmlns:a16="http://schemas.microsoft.com/office/drawing/2014/main" val="355071863"/>
                  </a:ext>
                </a:extLst>
              </a:tr>
              <a:tr h="370840">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Other</a:t>
                      </a: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3%</a:t>
                      </a: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extLst>
                  <a:ext uri="{0D108BD9-81ED-4DB2-BD59-A6C34878D82A}">
                    <a16:rowId xmlns:a16="http://schemas.microsoft.com/office/drawing/2014/main" val="1943172960"/>
                  </a:ext>
                </a:extLst>
              </a:tr>
              <a:tr h="370840">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No Response</a:t>
                      </a: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4%</a:t>
                      </a: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extLst>
                  <a:ext uri="{0D108BD9-81ED-4DB2-BD59-A6C34878D82A}">
                    <a16:rowId xmlns:a16="http://schemas.microsoft.com/office/drawing/2014/main" val="2549472229"/>
                  </a:ext>
                </a:extLst>
              </a:tr>
            </a:tbl>
          </a:graphicData>
        </a:graphic>
      </p:graphicFrame>
      <p:sp>
        <p:nvSpPr>
          <p:cNvPr id="5" name="Text Box 23">
            <a:extLst>
              <a:ext uri="{FF2B5EF4-FFF2-40B4-BE49-F238E27FC236}">
                <a16:creationId xmlns:a16="http://schemas.microsoft.com/office/drawing/2014/main" id="{4E357A73-B8E5-47BE-956A-8F92EA34AF11}"/>
              </a:ext>
            </a:extLst>
          </p:cNvPr>
          <p:cNvSpPr txBox="1">
            <a:spLocks noChangeArrowheads="1"/>
          </p:cNvSpPr>
          <p:nvPr/>
        </p:nvSpPr>
        <p:spPr bwMode="auto">
          <a:xfrm>
            <a:off x="495300" y="5562437"/>
            <a:ext cx="8153400" cy="400110"/>
          </a:xfrm>
          <a:prstGeom prst="rect">
            <a:avLst/>
          </a:prstGeom>
          <a:noFill/>
          <a:ln w="9525">
            <a:noFill/>
            <a:miter lim="800000"/>
            <a:headEnd/>
            <a:tailEnd/>
          </a:ln>
        </p:spPr>
        <p:txBody>
          <a:bodyPr>
            <a:spAutoFit/>
          </a:bodyPr>
          <a:lstStyle/>
          <a:p>
            <a:pPr algn="ctr"/>
            <a:r>
              <a:rPr lang="en-US" sz="2000" b="1" dirty="0">
                <a:solidFill>
                  <a:srgbClr val="008080"/>
                </a:solidFill>
                <a:latin typeface="Calibri" pitchFamily="34" charset="0"/>
              </a:rPr>
              <a:t>Source:</a:t>
            </a:r>
            <a:r>
              <a:rPr lang="en-US" sz="2000" dirty="0">
                <a:solidFill>
                  <a:srgbClr val="008080"/>
                </a:solidFill>
                <a:latin typeface="Calibri" pitchFamily="34" charset="0"/>
              </a:rPr>
              <a:t>  CollegeBoard.com</a:t>
            </a:r>
          </a:p>
        </p:txBody>
      </p:sp>
      <p:sp>
        <p:nvSpPr>
          <p:cNvPr id="2" name="TextBox 1">
            <a:extLst>
              <a:ext uri="{FF2B5EF4-FFF2-40B4-BE49-F238E27FC236}">
                <a16:creationId xmlns:a16="http://schemas.microsoft.com/office/drawing/2014/main" id="{E45ED1EE-B111-F43E-757D-523359B4E32F}"/>
              </a:ext>
            </a:extLst>
          </p:cNvPr>
          <p:cNvSpPr txBox="1"/>
          <p:nvPr/>
        </p:nvSpPr>
        <p:spPr>
          <a:xfrm>
            <a:off x="1524000" y="1730514"/>
            <a:ext cx="6096000" cy="707886"/>
          </a:xfrm>
          <a:prstGeom prst="rect">
            <a:avLst/>
          </a:prstGeom>
          <a:noFill/>
        </p:spPr>
        <p:txBody>
          <a:bodyPr wrap="square" rtlCol="0">
            <a:spAutoFit/>
          </a:bodyPr>
          <a:lstStyle/>
          <a:p>
            <a:pPr marL="0" indent="0" algn="ctr">
              <a:spcBef>
                <a:spcPts val="0"/>
              </a:spcBef>
              <a:buFont typeface="Courier New" pitchFamily="49" charset="0"/>
              <a:buNone/>
            </a:pPr>
            <a:r>
              <a:rPr lang="en-US" sz="2000" i="0" dirty="0">
                <a:solidFill>
                  <a:schemeClr val="tx1"/>
                </a:solidFill>
              </a:rPr>
              <a:t>Ethnic Breakdown of Students Who Took the SAT  (Scholastic Assessment Test), Nationwide, 2010</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2: Constructing a Circle Graph (cont.)</a:t>
            </a:r>
            <a:endParaRPr lang="en-US" dirty="0"/>
          </a:p>
        </p:txBody>
      </p:sp>
      <p:graphicFrame>
        <p:nvGraphicFramePr>
          <p:cNvPr id="12" name="Table 11"/>
          <p:cNvGraphicFramePr>
            <a:graphicFrameLocks noGrp="1"/>
          </p:cNvGraphicFramePr>
          <p:nvPr>
            <p:extLst>
              <p:ext uri="{D42A27DB-BD31-4B8C-83A1-F6EECF244321}">
                <p14:modId xmlns:p14="http://schemas.microsoft.com/office/powerpoint/2010/main" val="2193184453"/>
              </p:ext>
            </p:extLst>
          </p:nvPr>
        </p:nvGraphicFramePr>
        <p:xfrm>
          <a:off x="1524000" y="3170736"/>
          <a:ext cx="6096000" cy="2773628"/>
        </p:xfrm>
        <a:graphic>
          <a:graphicData uri="http://schemas.openxmlformats.org/drawingml/2006/table">
            <a:tbl>
              <a:tblPr bandRow="1">
                <a:tableStyleId>{5C22544A-7EE6-4342-B048-85BDC9FD1C3A}</a:tableStyleId>
              </a:tblPr>
              <a:tblGrid>
                <a:gridCol w="2057400">
                  <a:extLst>
                    <a:ext uri="{9D8B030D-6E8A-4147-A177-3AD203B41FA5}">
                      <a16:colId xmlns:a16="http://schemas.microsoft.com/office/drawing/2014/main" val="20000"/>
                    </a:ext>
                  </a:extLst>
                </a:gridCol>
                <a:gridCol w="4038600">
                  <a:extLst>
                    <a:ext uri="{9D8B030D-6E8A-4147-A177-3AD203B41FA5}">
                      <a16:colId xmlns:a16="http://schemas.microsoft.com/office/drawing/2014/main" val="20001"/>
                    </a:ext>
                  </a:extLst>
                </a:gridCol>
              </a:tblGrid>
              <a:tr h="37084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African-American:</a:t>
                      </a:r>
                    </a:p>
                  </a:txBody>
                  <a:tcPr marL="93165" marR="93165" marT="45706" marB="45706"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marL="93165" marR="93165" marT="45706" marB="45706" horzOverflow="overflow"/>
                </a:tc>
                <a:extLst>
                  <a:ext uri="{0D108BD9-81ED-4DB2-BD59-A6C34878D82A}">
                    <a16:rowId xmlns:a16="http://schemas.microsoft.com/office/drawing/2014/main" val="10001"/>
                  </a:ext>
                </a:extLst>
              </a:tr>
              <a:tr h="37084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Asian-American:</a:t>
                      </a:r>
                    </a:p>
                  </a:txBody>
                  <a:tcPr marL="93165" marR="93165" marT="45706" marB="45706"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marL="93165" marR="93165" marT="45706" marB="45706" horzOverflow="overflow"/>
                </a:tc>
                <a:extLst>
                  <a:ext uri="{0D108BD9-81ED-4DB2-BD59-A6C34878D82A}">
                    <a16:rowId xmlns:a16="http://schemas.microsoft.com/office/drawing/2014/main" val="10002"/>
                  </a:ext>
                </a:extLst>
              </a:tr>
              <a:tr h="370840">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Hispanic:</a:t>
                      </a:r>
                      <a:endParaRPr kumimoji="0" lang="en-US" sz="2000" b="0" i="1" u="none" strike="noStrike" cap="none" normalizeH="0" baseline="0" dirty="0">
                        <a:ln>
                          <a:noFill/>
                        </a:ln>
                        <a:solidFill>
                          <a:srgbClr val="000000"/>
                        </a:solidFill>
                        <a:effectLst/>
                        <a:latin typeface="Calibri" pitchFamily="34" charset="0"/>
                      </a:endParaRPr>
                    </a:p>
                  </a:txBody>
                  <a:tcPr marL="93165" marR="93165" marT="45706" marB="45706" horzOverflow="overflow"/>
                </a:tc>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marL="93165" marR="93165" marT="45706" marB="45706" horzOverflow="overflow"/>
                </a:tc>
                <a:extLst>
                  <a:ext uri="{0D108BD9-81ED-4DB2-BD59-A6C34878D82A}">
                    <a16:rowId xmlns:a16="http://schemas.microsoft.com/office/drawing/2014/main" val="10003"/>
                  </a:ext>
                </a:extLst>
              </a:tr>
              <a:tr h="370840">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Native American:</a:t>
                      </a: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extLst>
                  <a:ext uri="{0D108BD9-81ED-4DB2-BD59-A6C34878D82A}">
                    <a16:rowId xmlns:a16="http://schemas.microsoft.com/office/drawing/2014/main" val="10004"/>
                  </a:ext>
                </a:extLst>
              </a:tr>
              <a:tr h="370840">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White:</a:t>
                      </a: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extLst>
                  <a:ext uri="{0D108BD9-81ED-4DB2-BD59-A6C34878D82A}">
                    <a16:rowId xmlns:a16="http://schemas.microsoft.com/office/drawing/2014/main" val="10005"/>
                  </a:ext>
                </a:extLst>
              </a:tr>
              <a:tr h="370840">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Other:</a:t>
                      </a: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extLst>
                  <a:ext uri="{0D108BD9-81ED-4DB2-BD59-A6C34878D82A}">
                    <a16:rowId xmlns:a16="http://schemas.microsoft.com/office/drawing/2014/main" val="10006"/>
                  </a:ext>
                </a:extLst>
              </a:tr>
              <a:tr h="370840">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defRPr/>
                      </a:pPr>
                      <a:r>
                        <a:rPr kumimoji="0" lang="en-US" sz="2000" b="0" i="0" u="none" strike="noStrike" cap="none" normalizeH="0" baseline="0" dirty="0">
                          <a:ln>
                            <a:noFill/>
                          </a:ln>
                          <a:solidFill>
                            <a:srgbClr val="000000"/>
                          </a:solidFill>
                          <a:effectLst/>
                          <a:latin typeface="Calibri" pitchFamily="34" charset="0"/>
                        </a:rPr>
                        <a:t>No Response:</a:t>
                      </a: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extLst>
                  <a:ext uri="{0D108BD9-81ED-4DB2-BD59-A6C34878D82A}">
                    <a16:rowId xmlns:a16="http://schemas.microsoft.com/office/drawing/2014/main" val="10007"/>
                  </a:ext>
                </a:extLst>
              </a:tr>
            </a:tbl>
          </a:graphicData>
        </a:graphic>
      </p:graphicFrame>
      <p:graphicFrame>
        <p:nvGraphicFramePr>
          <p:cNvPr id="25608" name="Object 8"/>
          <p:cNvGraphicFramePr>
            <a:graphicFrameLocks noChangeAspect="1"/>
          </p:cNvGraphicFramePr>
          <p:nvPr>
            <p:extLst>
              <p:ext uri="{D42A27DB-BD31-4B8C-83A1-F6EECF244321}">
                <p14:modId xmlns:p14="http://schemas.microsoft.com/office/powerpoint/2010/main" val="2243668264"/>
              </p:ext>
            </p:extLst>
          </p:nvPr>
        </p:nvGraphicFramePr>
        <p:xfrm>
          <a:off x="3708633" y="3291502"/>
          <a:ext cx="2882900" cy="241300"/>
        </p:xfrm>
        <a:graphic>
          <a:graphicData uri="http://schemas.openxmlformats.org/presentationml/2006/ole">
            <mc:AlternateContent xmlns:mc="http://schemas.openxmlformats.org/markup-compatibility/2006">
              <mc:Choice xmlns:v="urn:schemas-microsoft-com:vml" Requires="v">
                <p:oleObj name="Equation" r:id="rId2" imgW="2882880" imgH="241200" progId="Equation.DSMT4">
                  <p:embed/>
                </p:oleObj>
              </mc:Choice>
              <mc:Fallback>
                <p:oleObj name="Equation" r:id="rId2" imgW="2882880" imgH="24120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08633" y="3291502"/>
                        <a:ext cx="2882900" cy="241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09" name="Object 9"/>
          <p:cNvGraphicFramePr>
            <a:graphicFrameLocks noChangeAspect="1"/>
          </p:cNvGraphicFramePr>
          <p:nvPr>
            <p:extLst>
              <p:ext uri="{D42A27DB-BD31-4B8C-83A1-F6EECF244321}">
                <p14:modId xmlns:p14="http://schemas.microsoft.com/office/powerpoint/2010/main" val="4163783234"/>
              </p:ext>
            </p:extLst>
          </p:nvPr>
        </p:nvGraphicFramePr>
        <p:xfrm>
          <a:off x="6750050" y="3308328"/>
          <a:ext cx="584200" cy="241300"/>
        </p:xfrm>
        <a:graphic>
          <a:graphicData uri="http://schemas.openxmlformats.org/presentationml/2006/ole">
            <mc:AlternateContent xmlns:mc="http://schemas.openxmlformats.org/markup-compatibility/2006">
              <mc:Choice xmlns:v="urn:schemas-microsoft-com:vml" Requires="v">
                <p:oleObj name="Equation" r:id="rId4" imgW="583920" imgH="241200" progId="Equation.DSMT4">
                  <p:embed/>
                </p:oleObj>
              </mc:Choice>
              <mc:Fallback>
                <p:oleObj name="Equation" r:id="rId4" imgW="583920" imgH="241200" progId="Equation.DSMT4">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50050" y="3308328"/>
                        <a:ext cx="584200" cy="241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10" name="Object 10"/>
          <p:cNvGraphicFramePr>
            <a:graphicFrameLocks noChangeAspect="1"/>
          </p:cNvGraphicFramePr>
          <p:nvPr>
            <p:extLst>
              <p:ext uri="{D42A27DB-BD31-4B8C-83A1-F6EECF244321}">
                <p14:modId xmlns:p14="http://schemas.microsoft.com/office/powerpoint/2010/main" val="700321166"/>
              </p:ext>
            </p:extLst>
          </p:nvPr>
        </p:nvGraphicFramePr>
        <p:xfrm>
          <a:off x="3733800" y="3639671"/>
          <a:ext cx="2882900" cy="241300"/>
        </p:xfrm>
        <a:graphic>
          <a:graphicData uri="http://schemas.openxmlformats.org/presentationml/2006/ole">
            <mc:AlternateContent xmlns:mc="http://schemas.openxmlformats.org/markup-compatibility/2006">
              <mc:Choice xmlns:v="urn:schemas-microsoft-com:vml" Requires="v">
                <p:oleObj name="Equation" r:id="rId6" imgW="2882880" imgH="241200" progId="Equation.DSMT4">
                  <p:embed/>
                </p:oleObj>
              </mc:Choice>
              <mc:Fallback>
                <p:oleObj name="Equation" r:id="rId6" imgW="2882880" imgH="241200"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733800" y="3639671"/>
                        <a:ext cx="2882900" cy="241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12" name="Object 12"/>
          <p:cNvGraphicFramePr>
            <a:graphicFrameLocks noChangeAspect="1"/>
          </p:cNvGraphicFramePr>
          <p:nvPr>
            <p:extLst>
              <p:ext uri="{D42A27DB-BD31-4B8C-83A1-F6EECF244321}">
                <p14:modId xmlns:p14="http://schemas.microsoft.com/office/powerpoint/2010/main" val="2690891842"/>
              </p:ext>
            </p:extLst>
          </p:nvPr>
        </p:nvGraphicFramePr>
        <p:xfrm>
          <a:off x="6731000" y="3639671"/>
          <a:ext cx="584200" cy="241300"/>
        </p:xfrm>
        <a:graphic>
          <a:graphicData uri="http://schemas.openxmlformats.org/presentationml/2006/ole">
            <mc:AlternateContent xmlns:mc="http://schemas.openxmlformats.org/markup-compatibility/2006">
              <mc:Choice xmlns:v="urn:schemas-microsoft-com:vml" Requires="v">
                <p:oleObj name="Equation" r:id="rId8" imgW="583920" imgH="241200" progId="Equation.DSMT4">
                  <p:embed/>
                </p:oleObj>
              </mc:Choice>
              <mc:Fallback>
                <p:oleObj name="Equation" r:id="rId8" imgW="583920" imgH="241200" progId="Equation.DSMT4">
                  <p:embed/>
                  <p:pic>
                    <p:nvPicPr>
                      <p:cNvPr id="0" name="Picture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731000" y="3639671"/>
                        <a:ext cx="584200" cy="241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13" name="Object 13"/>
          <p:cNvGraphicFramePr>
            <a:graphicFrameLocks noChangeAspect="1"/>
          </p:cNvGraphicFramePr>
          <p:nvPr>
            <p:extLst>
              <p:ext uri="{D42A27DB-BD31-4B8C-83A1-F6EECF244321}">
                <p14:modId xmlns:p14="http://schemas.microsoft.com/office/powerpoint/2010/main" val="3446681656"/>
              </p:ext>
            </p:extLst>
          </p:nvPr>
        </p:nvGraphicFramePr>
        <p:xfrm>
          <a:off x="3725411" y="4021572"/>
          <a:ext cx="2895600" cy="241300"/>
        </p:xfrm>
        <a:graphic>
          <a:graphicData uri="http://schemas.openxmlformats.org/presentationml/2006/ole">
            <mc:AlternateContent xmlns:mc="http://schemas.openxmlformats.org/markup-compatibility/2006">
              <mc:Choice xmlns:v="urn:schemas-microsoft-com:vml" Requires="v">
                <p:oleObj name="Equation" r:id="rId10" imgW="2895480" imgH="241200" progId="Equation.DSMT4">
                  <p:embed/>
                </p:oleObj>
              </mc:Choice>
              <mc:Fallback>
                <p:oleObj name="Equation" r:id="rId10" imgW="2895480" imgH="241200" progId="Equation.DSMT4">
                  <p:embed/>
                  <p:pic>
                    <p:nvPicPr>
                      <p:cNvPr id="0" name="Picture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725411" y="4021572"/>
                        <a:ext cx="2895600" cy="241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14" name="Object 14"/>
          <p:cNvGraphicFramePr>
            <a:graphicFrameLocks noChangeAspect="1"/>
          </p:cNvGraphicFramePr>
          <p:nvPr>
            <p:extLst>
              <p:ext uri="{D42A27DB-BD31-4B8C-83A1-F6EECF244321}">
                <p14:modId xmlns:p14="http://schemas.microsoft.com/office/powerpoint/2010/main" val="1305836189"/>
              </p:ext>
            </p:extLst>
          </p:nvPr>
        </p:nvGraphicFramePr>
        <p:xfrm>
          <a:off x="6705600" y="4017261"/>
          <a:ext cx="584200" cy="241300"/>
        </p:xfrm>
        <a:graphic>
          <a:graphicData uri="http://schemas.openxmlformats.org/presentationml/2006/ole">
            <mc:AlternateContent xmlns:mc="http://schemas.openxmlformats.org/markup-compatibility/2006">
              <mc:Choice xmlns:v="urn:schemas-microsoft-com:vml" Requires="v">
                <p:oleObj name="Equation" r:id="rId12" imgW="583920" imgH="241200" progId="Equation.DSMT4">
                  <p:embed/>
                </p:oleObj>
              </mc:Choice>
              <mc:Fallback>
                <p:oleObj name="Equation" r:id="rId12" imgW="583920" imgH="241200" progId="Equation.DSMT4">
                  <p:embed/>
                  <p:pic>
                    <p:nvPicPr>
                      <p:cNvPr id="0" name="Picture 1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705600" y="4017261"/>
                        <a:ext cx="584200" cy="241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19" name="Object 19"/>
          <p:cNvGraphicFramePr>
            <a:graphicFrameLocks noChangeAspect="1"/>
          </p:cNvGraphicFramePr>
          <p:nvPr>
            <p:extLst>
              <p:ext uri="{D42A27DB-BD31-4B8C-83A1-F6EECF244321}">
                <p14:modId xmlns:p14="http://schemas.microsoft.com/office/powerpoint/2010/main" val="101336665"/>
              </p:ext>
            </p:extLst>
          </p:nvPr>
        </p:nvGraphicFramePr>
        <p:xfrm>
          <a:off x="3860800" y="4423264"/>
          <a:ext cx="2755900" cy="241300"/>
        </p:xfrm>
        <a:graphic>
          <a:graphicData uri="http://schemas.openxmlformats.org/presentationml/2006/ole">
            <mc:AlternateContent xmlns:mc="http://schemas.openxmlformats.org/markup-compatibility/2006">
              <mc:Choice xmlns:v="urn:schemas-microsoft-com:vml" Requires="v">
                <p:oleObj name="Equation" r:id="rId14" imgW="2755800" imgH="241200" progId="Equation.DSMT4">
                  <p:embed/>
                </p:oleObj>
              </mc:Choice>
              <mc:Fallback>
                <p:oleObj name="Equation" r:id="rId14" imgW="2755800" imgH="241200" progId="Equation.DSMT4">
                  <p:embed/>
                  <p:pic>
                    <p:nvPicPr>
                      <p:cNvPr id="0" name="Picture 1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860800" y="4423264"/>
                        <a:ext cx="2755900" cy="241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20" name="Object 20"/>
          <p:cNvGraphicFramePr>
            <a:graphicFrameLocks noChangeAspect="1"/>
          </p:cNvGraphicFramePr>
          <p:nvPr>
            <p:extLst>
              <p:ext uri="{D42A27DB-BD31-4B8C-83A1-F6EECF244321}">
                <p14:modId xmlns:p14="http://schemas.microsoft.com/office/powerpoint/2010/main" val="153540124"/>
              </p:ext>
            </p:extLst>
          </p:nvPr>
        </p:nvGraphicFramePr>
        <p:xfrm>
          <a:off x="6858000" y="4391814"/>
          <a:ext cx="457200" cy="241300"/>
        </p:xfrm>
        <a:graphic>
          <a:graphicData uri="http://schemas.openxmlformats.org/presentationml/2006/ole">
            <mc:AlternateContent xmlns:mc="http://schemas.openxmlformats.org/markup-compatibility/2006">
              <mc:Choice xmlns:v="urn:schemas-microsoft-com:vml" Requires="v">
                <p:oleObj name="Equation" r:id="rId16" imgW="457200" imgH="241200" progId="Equation.DSMT4">
                  <p:embed/>
                </p:oleObj>
              </mc:Choice>
              <mc:Fallback>
                <p:oleObj name="Equation" r:id="rId16" imgW="457200" imgH="241200" progId="Equation.DSMT4">
                  <p:embed/>
                  <p:pic>
                    <p:nvPicPr>
                      <p:cNvPr id="0" name="Picture 2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858000" y="4391814"/>
                        <a:ext cx="457200" cy="241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21" name="Object 21"/>
          <p:cNvGraphicFramePr>
            <a:graphicFrameLocks noChangeAspect="1"/>
          </p:cNvGraphicFramePr>
          <p:nvPr>
            <p:extLst>
              <p:ext uri="{D42A27DB-BD31-4B8C-83A1-F6EECF244321}">
                <p14:modId xmlns:p14="http://schemas.microsoft.com/office/powerpoint/2010/main" val="2045028716"/>
              </p:ext>
            </p:extLst>
          </p:nvPr>
        </p:nvGraphicFramePr>
        <p:xfrm>
          <a:off x="3695933" y="4794329"/>
          <a:ext cx="2908300" cy="241300"/>
        </p:xfrm>
        <a:graphic>
          <a:graphicData uri="http://schemas.openxmlformats.org/presentationml/2006/ole">
            <mc:AlternateContent xmlns:mc="http://schemas.openxmlformats.org/markup-compatibility/2006">
              <mc:Choice xmlns:v="urn:schemas-microsoft-com:vml" Requires="v">
                <p:oleObj name="Equation" r:id="rId18" imgW="2908080" imgH="241200" progId="Equation.DSMT4">
                  <p:embed/>
                </p:oleObj>
              </mc:Choice>
              <mc:Fallback>
                <p:oleObj name="Equation" r:id="rId18" imgW="2908080" imgH="241200" progId="Equation.DSMT4">
                  <p:embed/>
                  <p:pic>
                    <p:nvPicPr>
                      <p:cNvPr id="0" name="Picture 21"/>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695933" y="4794329"/>
                        <a:ext cx="2908300" cy="241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22" name="Object 22"/>
          <p:cNvGraphicFramePr>
            <a:graphicFrameLocks noChangeAspect="1"/>
          </p:cNvGraphicFramePr>
          <p:nvPr>
            <p:extLst>
              <p:ext uri="{D42A27DB-BD31-4B8C-83A1-F6EECF244321}">
                <p14:modId xmlns:p14="http://schemas.microsoft.com/office/powerpoint/2010/main" val="4044024687"/>
              </p:ext>
            </p:extLst>
          </p:nvPr>
        </p:nvGraphicFramePr>
        <p:xfrm>
          <a:off x="6629400" y="4794329"/>
          <a:ext cx="698500" cy="241300"/>
        </p:xfrm>
        <a:graphic>
          <a:graphicData uri="http://schemas.openxmlformats.org/presentationml/2006/ole">
            <mc:AlternateContent xmlns:mc="http://schemas.openxmlformats.org/markup-compatibility/2006">
              <mc:Choice xmlns:v="urn:schemas-microsoft-com:vml" Requires="v">
                <p:oleObj name="Equation" r:id="rId20" imgW="698400" imgH="241200" progId="Equation.DSMT4">
                  <p:embed/>
                </p:oleObj>
              </mc:Choice>
              <mc:Fallback>
                <p:oleObj name="Equation" r:id="rId20" imgW="698400" imgH="241200" progId="Equation.DSMT4">
                  <p:embed/>
                  <p:pic>
                    <p:nvPicPr>
                      <p:cNvPr id="0" name="Picture 22"/>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6629400" y="4794329"/>
                        <a:ext cx="698500" cy="241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23" name="Object 23"/>
          <p:cNvGraphicFramePr>
            <a:graphicFrameLocks noChangeAspect="1"/>
          </p:cNvGraphicFramePr>
          <p:nvPr>
            <p:extLst>
              <p:ext uri="{D42A27DB-BD31-4B8C-83A1-F6EECF244321}">
                <p14:modId xmlns:p14="http://schemas.microsoft.com/office/powerpoint/2010/main" val="4153410220"/>
              </p:ext>
            </p:extLst>
          </p:nvPr>
        </p:nvGraphicFramePr>
        <p:xfrm>
          <a:off x="3860800" y="5577922"/>
          <a:ext cx="2781300" cy="241300"/>
        </p:xfrm>
        <a:graphic>
          <a:graphicData uri="http://schemas.openxmlformats.org/presentationml/2006/ole">
            <mc:AlternateContent xmlns:mc="http://schemas.openxmlformats.org/markup-compatibility/2006">
              <mc:Choice xmlns:v="urn:schemas-microsoft-com:vml" Requires="v">
                <p:oleObj name="Equation" r:id="rId22" imgW="2781000" imgH="241200" progId="Equation.DSMT4">
                  <p:embed/>
                </p:oleObj>
              </mc:Choice>
              <mc:Fallback>
                <p:oleObj name="Equation" r:id="rId22" imgW="2781000" imgH="241200" progId="Equation.DSMT4">
                  <p:embed/>
                  <p:pic>
                    <p:nvPicPr>
                      <p:cNvPr id="0" name="Picture 23"/>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3860800" y="5577922"/>
                        <a:ext cx="2781300" cy="241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24" name="Object 24"/>
          <p:cNvGraphicFramePr>
            <a:graphicFrameLocks noChangeAspect="1"/>
          </p:cNvGraphicFramePr>
          <p:nvPr>
            <p:extLst>
              <p:ext uri="{D42A27DB-BD31-4B8C-83A1-F6EECF244321}">
                <p14:modId xmlns:p14="http://schemas.microsoft.com/office/powerpoint/2010/main" val="3123905248"/>
              </p:ext>
            </p:extLst>
          </p:nvPr>
        </p:nvGraphicFramePr>
        <p:xfrm>
          <a:off x="6743700" y="5598536"/>
          <a:ext cx="571500" cy="228600"/>
        </p:xfrm>
        <a:graphic>
          <a:graphicData uri="http://schemas.openxmlformats.org/presentationml/2006/ole">
            <mc:AlternateContent xmlns:mc="http://schemas.openxmlformats.org/markup-compatibility/2006">
              <mc:Choice xmlns:v="urn:schemas-microsoft-com:vml" Requires="v">
                <p:oleObj name="Equation" r:id="rId24" imgW="571320" imgH="228600" progId="Equation.DSMT4">
                  <p:embed/>
                </p:oleObj>
              </mc:Choice>
              <mc:Fallback>
                <p:oleObj name="Equation" r:id="rId24" imgW="571320" imgH="228600" progId="Equation.DSMT4">
                  <p:embed/>
                  <p:pic>
                    <p:nvPicPr>
                      <p:cNvPr id="0" name="Picture 24"/>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6743700" y="5598536"/>
                        <a:ext cx="571500" cy="228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25" name="Object 25"/>
          <p:cNvGraphicFramePr>
            <a:graphicFrameLocks noChangeAspect="1"/>
          </p:cNvGraphicFramePr>
          <p:nvPr>
            <p:extLst>
              <p:ext uri="{D42A27DB-BD31-4B8C-83A1-F6EECF244321}">
                <p14:modId xmlns:p14="http://schemas.microsoft.com/office/powerpoint/2010/main" val="2043790139"/>
              </p:ext>
            </p:extLst>
          </p:nvPr>
        </p:nvGraphicFramePr>
        <p:xfrm>
          <a:off x="3854450" y="5196021"/>
          <a:ext cx="2768600" cy="241300"/>
        </p:xfrm>
        <a:graphic>
          <a:graphicData uri="http://schemas.openxmlformats.org/presentationml/2006/ole">
            <mc:AlternateContent xmlns:mc="http://schemas.openxmlformats.org/markup-compatibility/2006">
              <mc:Choice xmlns:v="urn:schemas-microsoft-com:vml" Requires="v">
                <p:oleObj name="Equation" r:id="rId26" imgW="2768400" imgH="241200" progId="Equation.DSMT4">
                  <p:embed/>
                </p:oleObj>
              </mc:Choice>
              <mc:Fallback>
                <p:oleObj name="Equation" r:id="rId26" imgW="2768400" imgH="241200" progId="Equation.DSMT4">
                  <p:embed/>
                  <p:pic>
                    <p:nvPicPr>
                      <p:cNvPr id="0" name="Picture 25"/>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3854450" y="5196021"/>
                        <a:ext cx="2768600" cy="241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26" name="Object 26"/>
          <p:cNvGraphicFramePr>
            <a:graphicFrameLocks noChangeAspect="1"/>
          </p:cNvGraphicFramePr>
          <p:nvPr>
            <p:extLst>
              <p:ext uri="{D42A27DB-BD31-4B8C-83A1-F6EECF244321}">
                <p14:modId xmlns:p14="http://schemas.microsoft.com/office/powerpoint/2010/main" val="1581197444"/>
              </p:ext>
            </p:extLst>
          </p:nvPr>
        </p:nvGraphicFramePr>
        <p:xfrm>
          <a:off x="6743700" y="5246322"/>
          <a:ext cx="571500" cy="241300"/>
        </p:xfrm>
        <a:graphic>
          <a:graphicData uri="http://schemas.openxmlformats.org/presentationml/2006/ole">
            <mc:AlternateContent xmlns:mc="http://schemas.openxmlformats.org/markup-compatibility/2006">
              <mc:Choice xmlns:v="urn:schemas-microsoft-com:vml" Requires="v">
                <p:oleObj name="Equation" r:id="rId28" imgW="571320" imgH="241200" progId="Equation.DSMT4">
                  <p:embed/>
                </p:oleObj>
              </mc:Choice>
              <mc:Fallback>
                <p:oleObj name="Equation" r:id="rId28" imgW="571320" imgH="241200" progId="Equation.DSMT4">
                  <p:embed/>
                  <p:pic>
                    <p:nvPicPr>
                      <p:cNvPr id="0" name="Picture 26"/>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6743700" y="5246322"/>
                        <a:ext cx="571500" cy="241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9" name="Rectangle 3">
            <a:extLst>
              <a:ext uri="{FF2B5EF4-FFF2-40B4-BE49-F238E27FC236}">
                <a16:creationId xmlns:a16="http://schemas.microsoft.com/office/drawing/2014/main" id="{FD77267B-7272-4608-9DB3-626A1A68C8DF}"/>
              </a:ext>
            </a:extLst>
          </p:cNvPr>
          <p:cNvSpPr txBox="1">
            <a:spLocks noChangeArrowheads="1"/>
          </p:cNvSpPr>
          <p:nvPr/>
        </p:nvSpPr>
        <p:spPr>
          <a:xfrm>
            <a:off x="458096" y="1120387"/>
            <a:ext cx="8229600" cy="1815882"/>
          </a:xfrm>
          <a:prstGeom prst="rect">
            <a:avLst/>
          </a:prstGeom>
        </p:spPr>
        <p:txBody>
          <a:bodyPr>
            <a:spAutoFit/>
          </a:bodyPr>
          <a:lstStyle/>
          <a:p>
            <a:pPr>
              <a:tabLst>
                <a:tab pos="1200150" algn="l"/>
              </a:tabLst>
            </a:pPr>
            <a:r>
              <a:rPr kumimoji="0" lang="en-US" sz="2800" b="1" i="0" u="none" strike="noStrike" kern="1200" cap="none" spc="0" normalizeH="0" baseline="0" noProof="0" dirty="0">
                <a:ln>
                  <a:noFill/>
                </a:ln>
                <a:solidFill>
                  <a:schemeClr val="tx1"/>
                </a:solidFill>
                <a:effectLst/>
                <a:uLnTx/>
                <a:uFillTx/>
                <a:latin typeface="+mn-lt"/>
                <a:ea typeface="+mn-ea"/>
                <a:cs typeface="+mn-cs"/>
              </a:rPr>
              <a:t>Solution</a:t>
            </a:r>
          </a:p>
          <a:p>
            <a:pPr>
              <a:tabLst>
                <a:tab pos="1200150" algn="l"/>
              </a:tabLst>
            </a:pPr>
            <a:r>
              <a:rPr kumimoji="0" lang="en-US" sz="2800" b="1" i="0" u="none" strike="noStrike" kern="1200" cap="none" spc="0" normalizeH="0" baseline="0" noProof="0" dirty="0">
                <a:ln>
                  <a:noFill/>
                </a:ln>
                <a:solidFill>
                  <a:schemeClr val="tx1"/>
                </a:solidFill>
                <a:effectLst/>
                <a:uLnTx/>
                <a:uFillTx/>
                <a:latin typeface="+mn-lt"/>
                <a:ea typeface="+mn-ea"/>
                <a:cs typeface="+mn-cs"/>
              </a:rPr>
              <a:t>Step 1:</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lang="en-US" sz="2800" dirty="0"/>
              <a:t>Find the central angle for each category by 	multiplying the corresponding percent (in 	decimal form) by 360°.</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60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60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56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56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56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561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561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562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562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562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25625"/>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25626"/>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25623"/>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256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p:txBody>
          <a:bodyPr/>
          <a:lstStyle/>
          <a:p>
            <a:r>
              <a:rPr lang="en-US" sz="3200">
                <a:solidFill>
                  <a:schemeClr val="accent1"/>
                </a:solidFill>
              </a:rPr>
              <a:t>Example 2: Constructing a Circle Graph (cont.)</a:t>
            </a:r>
          </a:p>
        </p:txBody>
      </p:sp>
      <p:sp>
        <p:nvSpPr>
          <p:cNvPr id="23" name="Content Placeholder 22"/>
          <p:cNvSpPr>
            <a:spLocks noGrp="1"/>
          </p:cNvSpPr>
          <p:nvPr>
            <p:ph idx="1"/>
          </p:nvPr>
        </p:nvSpPr>
        <p:spPr>
          <a:xfrm>
            <a:off x="457200" y="1371600"/>
            <a:ext cx="8229600" cy="3194721"/>
          </a:xfrm>
        </p:spPr>
        <p:txBody>
          <a:bodyPr wrap="square">
            <a:spAutoFit/>
          </a:bodyPr>
          <a:lstStyle/>
          <a:p>
            <a:pPr>
              <a:tabLst>
                <a:tab pos="3087688" algn="l"/>
              </a:tabLst>
            </a:pPr>
            <a:r>
              <a:rPr lang="en-US" b="1" dirty="0">
                <a:solidFill>
                  <a:schemeClr val="tx1"/>
                </a:solidFill>
              </a:rPr>
              <a:t>Steps 2, 3, and 4:	</a:t>
            </a:r>
            <a:r>
              <a:rPr lang="en-US" dirty="0"/>
              <a:t>Draw a circle, mark the central 	angles as close to the actual 	degrees as is practical, and label 	each sector. Note that the order 	of the sectors (pie slices) is not 	important.</a:t>
            </a:r>
          </a:p>
          <a:p>
            <a:pPr>
              <a:tabLst>
                <a:tab pos="3087688" algn="l"/>
              </a:tabLst>
            </a:pPr>
            <a:r>
              <a:rPr lang="en-US" b="1" dirty="0"/>
              <a:t>Step 5: </a:t>
            </a:r>
            <a:r>
              <a:rPr lang="en-US" dirty="0"/>
              <a:t>Give the graph a title.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p:txBody>
          <a:bodyPr/>
          <a:lstStyle/>
          <a:p>
            <a:r>
              <a:rPr lang="en-US" sz="3200">
                <a:solidFill>
                  <a:schemeClr val="accent1"/>
                </a:solidFill>
              </a:rPr>
              <a:t>Example 2: Constructing a Circle Graph (cont.)</a:t>
            </a:r>
          </a:p>
        </p:txBody>
      </p:sp>
      <p:pic>
        <p:nvPicPr>
          <p:cNvPr id="24578"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828800" y="1219200"/>
            <a:ext cx="5791200" cy="4733309"/>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p:txBody>
          <a:bodyPr/>
          <a:lstStyle/>
          <a:p>
            <a:r>
              <a:rPr lang="en-US" dirty="0"/>
              <a:t>Note</a:t>
            </a:r>
            <a:endParaRPr lang="en-US" sz="3200" dirty="0">
              <a:solidFill>
                <a:schemeClr val="accent1"/>
              </a:solidFill>
            </a:endParaRPr>
          </a:p>
        </p:txBody>
      </p:sp>
      <p:sp>
        <p:nvSpPr>
          <p:cNvPr id="8195" name="TextBox 3"/>
          <p:cNvSpPr>
            <a:spLocks noGrp="1" noChangeArrowheads="1"/>
          </p:cNvSpPr>
          <p:nvPr>
            <p:ph idx="1"/>
          </p:nvPr>
        </p:nvSpPr>
        <p:spPr>
          <a:xfrm>
            <a:off x="457200" y="1280160"/>
            <a:ext cx="8229600" cy="2301240"/>
          </a:xfrm>
          <a:solidFill>
            <a:srgbClr val="FFFFCC"/>
          </a:solidFill>
          <a:ln w="28575">
            <a:solidFill>
              <a:srgbClr val="000000"/>
            </a:solidFill>
          </a:ln>
        </p:spPr>
        <p:txBody>
          <a:bodyPr>
            <a:normAutofit/>
          </a:bodyPr>
          <a:lstStyle/>
          <a:p>
            <a:r>
              <a:rPr lang="en-US" dirty="0">
                <a:solidFill>
                  <a:srgbClr val="000000"/>
                </a:solidFill>
              </a:rPr>
              <a:t>All of the graphs discussed here can be created with a computer and a spreadsheet program such as Microsoft Excel. If you have access to a computer, your instructor may choose to have you work the problems in this section with a spreadsheet program.</a:t>
            </a:r>
            <a:endParaRPr lang="en-US" dirty="0">
              <a:solidFill>
                <a:srgbClr val="000000"/>
              </a:solidFill>
              <a:latin typeface="Calibri" pitchFamily="34" charset="0"/>
            </a:endParaRPr>
          </a:p>
        </p:txBody>
      </p:sp>
    </p:spTree>
    <p:extLst>
      <p:ext uri="{BB962C8B-B14F-4D97-AF65-F5344CB8AC3E}">
        <p14:creationId xmlns:p14="http://schemas.microsoft.com/office/powerpoint/2010/main" val="31252473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p:txBody>
          <a:bodyPr/>
          <a:lstStyle/>
          <a:p>
            <a:r>
              <a:rPr lang="en-US" dirty="0"/>
              <a:t>Procedure: Steps to Follow in Constructing a Vertical Bar Graph</a:t>
            </a:r>
            <a:endParaRPr lang="en-US" sz="3200" dirty="0">
              <a:solidFill>
                <a:schemeClr val="accent1"/>
              </a:solidFill>
            </a:endParaRPr>
          </a:p>
        </p:txBody>
      </p:sp>
      <p:sp>
        <p:nvSpPr>
          <p:cNvPr id="7171" name="TextBox 3"/>
          <p:cNvSpPr>
            <a:spLocks noGrp="1" noChangeArrowheads="1"/>
          </p:cNvSpPr>
          <p:nvPr>
            <p:ph idx="1"/>
          </p:nvPr>
        </p:nvSpPr>
        <p:spPr>
          <a:xfrm>
            <a:off x="457200" y="1280160"/>
            <a:ext cx="8229600" cy="3749040"/>
          </a:xfrm>
          <a:solidFill>
            <a:srgbClr val="FFFFCC"/>
          </a:solidFill>
          <a:ln w="28575">
            <a:solidFill>
              <a:srgbClr val="000000"/>
            </a:solidFill>
          </a:ln>
        </p:spPr>
        <p:txBody>
          <a:bodyPr>
            <a:noAutofit/>
          </a:bodyPr>
          <a:lstStyle/>
          <a:p>
            <a:pPr marL="514350" indent="-514350">
              <a:buFont typeface="+mj-lt"/>
              <a:buAutoNum type="arabicPeriod"/>
            </a:pPr>
            <a:r>
              <a:rPr lang="en-US" dirty="0">
                <a:solidFill>
                  <a:schemeClr val="accent6">
                    <a:lumMod val="10000"/>
                  </a:schemeClr>
                </a:solidFill>
              </a:rPr>
              <a:t>Draw a vertical axis and a horizontal axis. Label these axes appropriately.</a:t>
            </a:r>
          </a:p>
          <a:p>
            <a:pPr marL="514350" indent="-514350">
              <a:buFont typeface="+mj-lt"/>
              <a:buAutoNum type="arabicPeriod"/>
            </a:pPr>
            <a:r>
              <a:rPr lang="en-US" dirty="0">
                <a:solidFill>
                  <a:schemeClr val="accent6">
                    <a:lumMod val="10000"/>
                  </a:schemeClr>
                </a:solidFill>
              </a:rPr>
              <a:t>Mark an appropriate scale on the vertical axis to represent the frequency of each category. (The scale must be uniform. That is, the distance between consecutive marks must represent the same amount.)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p:txBody>
          <a:bodyPr/>
          <a:lstStyle/>
          <a:p>
            <a:r>
              <a:rPr lang="en-US" dirty="0"/>
              <a:t>Procedure: Steps to Follow in Constructing a Vertical Bar Graph (cont.)</a:t>
            </a:r>
            <a:endParaRPr lang="en-US" sz="3200" dirty="0">
              <a:solidFill>
                <a:schemeClr val="accent1"/>
              </a:solidFill>
            </a:endParaRPr>
          </a:p>
        </p:txBody>
      </p:sp>
      <p:sp>
        <p:nvSpPr>
          <p:cNvPr id="8195" name="TextBox 3"/>
          <p:cNvSpPr>
            <a:spLocks noGrp="1" noChangeArrowheads="1"/>
          </p:cNvSpPr>
          <p:nvPr>
            <p:ph idx="1"/>
          </p:nvPr>
        </p:nvSpPr>
        <p:spPr>
          <a:xfrm>
            <a:off x="457200" y="1280160"/>
            <a:ext cx="8229600" cy="3596640"/>
          </a:xfrm>
          <a:solidFill>
            <a:srgbClr val="FFFFCC"/>
          </a:solidFill>
          <a:ln w="28575">
            <a:solidFill>
              <a:srgbClr val="000000"/>
            </a:solidFill>
          </a:ln>
        </p:spPr>
        <p:txBody>
          <a:bodyPr>
            <a:normAutofit/>
          </a:bodyPr>
          <a:lstStyle/>
          <a:p>
            <a:pPr marL="514350" indent="-514350">
              <a:buFont typeface="+mj-lt"/>
              <a:buAutoNum type="arabicPeriod" startAt="3"/>
            </a:pPr>
            <a:r>
              <a:rPr lang="en-US" dirty="0">
                <a:solidFill>
                  <a:schemeClr val="accent6">
                    <a:lumMod val="10000"/>
                  </a:schemeClr>
                </a:solidFill>
              </a:rPr>
              <a:t>Mark the categories of data along the horizontal axis.</a:t>
            </a:r>
          </a:p>
          <a:p>
            <a:pPr marL="514350" indent="-514350">
              <a:buFont typeface="+mj-lt"/>
              <a:buAutoNum type="arabicPeriod" startAt="3"/>
            </a:pPr>
            <a:r>
              <a:rPr lang="en-US" dirty="0">
                <a:solidFill>
                  <a:schemeClr val="accent6">
                    <a:lumMod val="10000"/>
                  </a:schemeClr>
                </a:solidFill>
              </a:rPr>
              <a:t>Draw the vertical bar for each category so that the height of the bar reaches the frequency of the data in that category. (</a:t>
            </a:r>
            <a:r>
              <a:rPr lang="en-US" b="1" dirty="0">
                <a:solidFill>
                  <a:schemeClr val="accent6">
                    <a:lumMod val="10000"/>
                  </a:schemeClr>
                </a:solidFill>
              </a:rPr>
              <a:t>Note:</a:t>
            </a:r>
            <a:r>
              <a:rPr lang="en-US" dirty="0">
                <a:solidFill>
                  <a:schemeClr val="accent6">
                    <a:lumMod val="10000"/>
                  </a:schemeClr>
                </a:solidFill>
              </a:rPr>
              <a:t> Make sure the bars have the same width.) </a:t>
            </a:r>
          </a:p>
          <a:p>
            <a:pPr marL="514350" indent="-514350">
              <a:buFont typeface="+mj-lt"/>
              <a:buAutoNum type="arabicPeriod" startAt="3"/>
            </a:pPr>
            <a:r>
              <a:rPr lang="en-US" dirty="0">
                <a:solidFill>
                  <a:schemeClr val="accent6">
                    <a:lumMod val="10000"/>
                  </a:schemeClr>
                </a:solidFill>
              </a:rPr>
              <a:t>Give the graph a title.</a:t>
            </a:r>
            <a:endParaRPr lang="en-US" dirty="0">
              <a:solidFill>
                <a:schemeClr val="accent6">
                  <a:lumMod val="10000"/>
                </a:schemeClr>
              </a:solidFill>
              <a:latin typeface="Calibri"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p:txBody>
          <a:bodyPr/>
          <a:lstStyle/>
          <a:p>
            <a:r>
              <a:rPr lang="en-US" sz="3200" dirty="0">
                <a:solidFill>
                  <a:schemeClr val="accent1"/>
                </a:solidFill>
              </a:rPr>
              <a:t>Example 1: Constructing a Bar Graph</a:t>
            </a:r>
          </a:p>
        </p:txBody>
      </p:sp>
      <p:sp>
        <p:nvSpPr>
          <p:cNvPr id="9219" name="Rectangle 3"/>
          <p:cNvSpPr>
            <a:spLocks noGrp="1"/>
          </p:cNvSpPr>
          <p:nvPr>
            <p:ph idx="1"/>
          </p:nvPr>
        </p:nvSpPr>
        <p:spPr>
          <a:xfrm>
            <a:off x="457200" y="1145689"/>
            <a:ext cx="8229600" cy="4745915"/>
          </a:xfrm>
        </p:spPr>
        <p:txBody>
          <a:bodyPr>
            <a:spAutoFit/>
          </a:bodyPr>
          <a:lstStyle/>
          <a:p>
            <a:pPr marL="0" indent="0">
              <a:lnSpc>
                <a:spcPct val="90000"/>
              </a:lnSpc>
              <a:buFont typeface="Courier New" pitchFamily="49" charset="0"/>
              <a:buNone/>
            </a:pPr>
            <a:endParaRPr lang="en-US" dirty="0">
              <a:solidFill>
                <a:schemeClr val="tx1"/>
              </a:solidFill>
            </a:endParaRPr>
          </a:p>
          <a:p>
            <a:pPr marL="0" indent="0">
              <a:lnSpc>
                <a:spcPct val="90000"/>
              </a:lnSpc>
              <a:buFont typeface="Courier New" pitchFamily="49" charset="0"/>
              <a:buNone/>
            </a:pPr>
            <a:endParaRPr lang="en-US" dirty="0">
              <a:solidFill>
                <a:schemeClr val="tx1"/>
              </a:solidFill>
            </a:endParaRPr>
          </a:p>
          <a:p>
            <a:pPr marL="0" indent="0">
              <a:lnSpc>
                <a:spcPct val="90000"/>
              </a:lnSpc>
              <a:buFont typeface="Courier New" pitchFamily="49" charset="0"/>
              <a:buNone/>
            </a:pPr>
            <a:endParaRPr lang="en-US" dirty="0">
              <a:solidFill>
                <a:schemeClr val="tx1"/>
              </a:solidFill>
            </a:endParaRPr>
          </a:p>
          <a:p>
            <a:pPr marL="0" indent="0">
              <a:lnSpc>
                <a:spcPct val="90000"/>
              </a:lnSpc>
              <a:buFont typeface="Courier New" pitchFamily="49" charset="0"/>
              <a:buNone/>
            </a:pPr>
            <a:endParaRPr lang="en-US" dirty="0">
              <a:solidFill>
                <a:schemeClr val="tx1"/>
              </a:solidFill>
            </a:endParaRPr>
          </a:p>
          <a:p>
            <a:pPr marL="0" indent="0">
              <a:lnSpc>
                <a:spcPct val="90000"/>
              </a:lnSpc>
              <a:buFont typeface="Courier New" pitchFamily="49" charset="0"/>
              <a:buNone/>
            </a:pPr>
            <a:endParaRPr lang="en-US" dirty="0">
              <a:solidFill>
                <a:schemeClr val="tx1"/>
              </a:solidFill>
            </a:endParaRPr>
          </a:p>
          <a:p>
            <a:pPr marL="0" indent="0">
              <a:lnSpc>
                <a:spcPct val="90000"/>
              </a:lnSpc>
              <a:buFont typeface="Courier New" pitchFamily="49" charset="0"/>
              <a:buNone/>
            </a:pPr>
            <a:endParaRPr lang="en-US" dirty="0">
              <a:solidFill>
                <a:schemeClr val="tx1"/>
              </a:solidFill>
            </a:endParaRPr>
          </a:p>
          <a:p>
            <a:pPr marL="0" indent="0">
              <a:lnSpc>
                <a:spcPct val="90000"/>
              </a:lnSpc>
              <a:buFont typeface="Courier New" pitchFamily="49" charset="0"/>
              <a:buNone/>
            </a:pPr>
            <a:endParaRPr lang="en-US" dirty="0">
              <a:solidFill>
                <a:schemeClr val="tx1"/>
              </a:solidFill>
            </a:endParaRPr>
          </a:p>
          <a:p>
            <a:pPr marL="0" indent="0">
              <a:lnSpc>
                <a:spcPct val="90000"/>
              </a:lnSpc>
              <a:buFont typeface="Courier New" pitchFamily="49" charset="0"/>
              <a:buNone/>
            </a:pPr>
            <a:endParaRPr lang="en-US" dirty="0">
              <a:solidFill>
                <a:schemeClr val="tx1"/>
              </a:solidFill>
            </a:endParaRPr>
          </a:p>
          <a:p>
            <a:pPr marL="0" indent="0">
              <a:lnSpc>
                <a:spcPct val="90000"/>
              </a:lnSpc>
              <a:buFont typeface="Courier New" pitchFamily="49" charset="0"/>
              <a:buNone/>
            </a:pPr>
            <a:endParaRPr lang="en-US" dirty="0">
              <a:solidFill>
                <a:schemeClr val="tx1"/>
              </a:solidFill>
            </a:endParaRPr>
          </a:p>
          <a:p>
            <a:pPr marL="0" indent="0">
              <a:lnSpc>
                <a:spcPct val="90000"/>
              </a:lnSpc>
              <a:buFont typeface="Courier New" pitchFamily="49" charset="0"/>
              <a:buNone/>
            </a:pPr>
            <a:endParaRPr lang="en-US" dirty="0">
              <a:solidFill>
                <a:schemeClr val="tx1"/>
              </a:solidFill>
            </a:endParaRPr>
          </a:p>
        </p:txBody>
      </p:sp>
      <p:sp>
        <p:nvSpPr>
          <p:cNvPr id="3" name="TextBox 2">
            <a:extLst>
              <a:ext uri="{FF2B5EF4-FFF2-40B4-BE49-F238E27FC236}">
                <a16:creationId xmlns:a16="http://schemas.microsoft.com/office/drawing/2014/main" id="{1FFCDC1A-A65F-D9A2-EA04-014B8137405B}"/>
              </a:ext>
            </a:extLst>
          </p:cNvPr>
          <p:cNvSpPr txBox="1"/>
          <p:nvPr/>
        </p:nvSpPr>
        <p:spPr>
          <a:xfrm>
            <a:off x="457200" y="1097280"/>
            <a:ext cx="8305800" cy="954107"/>
          </a:xfrm>
          <a:prstGeom prst="rect">
            <a:avLst/>
          </a:prstGeom>
          <a:noFill/>
        </p:spPr>
        <p:txBody>
          <a:bodyPr wrap="square">
            <a:spAutoFit/>
          </a:bodyPr>
          <a:lstStyle/>
          <a:p>
            <a:r>
              <a:rPr lang="en-US" sz="2800" dirty="0"/>
              <a:t>Construct a bar graph that represents the following population data.</a:t>
            </a:r>
            <a:endParaRPr lang="en-IN" sz="2800" dirty="0"/>
          </a:p>
        </p:txBody>
      </p:sp>
    </p:spTree>
    <p:extLst>
      <p:ext uri="{BB962C8B-B14F-4D97-AF65-F5344CB8AC3E}">
        <p14:creationId xmlns:p14="http://schemas.microsoft.com/office/powerpoint/2010/main" val="10580319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p:txBody>
          <a:bodyPr/>
          <a:lstStyle/>
          <a:p>
            <a:r>
              <a:rPr lang="en-US" sz="3200" dirty="0">
                <a:solidFill>
                  <a:schemeClr val="accent1"/>
                </a:solidFill>
              </a:rPr>
              <a:t>Example 1: Constructing a Bar Graph (cont.)</a:t>
            </a:r>
          </a:p>
        </p:txBody>
      </p:sp>
      <p:sp>
        <p:nvSpPr>
          <p:cNvPr id="9219" name="Rectangle 3"/>
          <p:cNvSpPr>
            <a:spLocks noGrp="1"/>
          </p:cNvSpPr>
          <p:nvPr>
            <p:ph idx="1"/>
          </p:nvPr>
        </p:nvSpPr>
        <p:spPr>
          <a:xfrm>
            <a:off x="457200" y="1280160"/>
            <a:ext cx="8229600" cy="4659737"/>
          </a:xfrm>
        </p:spPr>
        <p:txBody>
          <a:bodyPr>
            <a:spAutoFit/>
          </a:bodyPr>
          <a:lstStyle/>
          <a:p>
            <a:pPr marL="0" indent="0" algn="ctr">
              <a:lnSpc>
                <a:spcPct val="90000"/>
              </a:lnSpc>
              <a:buFont typeface="Courier New" pitchFamily="49" charset="0"/>
              <a:buNone/>
            </a:pPr>
            <a:r>
              <a:rPr lang="en-US" dirty="0"/>
              <a:t>Population of the 8 Largest US Cities in the US 2020 Census (to the nearest thousand)</a:t>
            </a:r>
            <a:endParaRPr lang="en-US" dirty="0">
              <a:solidFill>
                <a:schemeClr val="tx1"/>
              </a:solidFill>
            </a:endParaRPr>
          </a:p>
          <a:p>
            <a:pPr marL="0" indent="0">
              <a:lnSpc>
                <a:spcPct val="90000"/>
              </a:lnSpc>
              <a:buFont typeface="Courier New" pitchFamily="49" charset="0"/>
              <a:buNone/>
            </a:pPr>
            <a:endParaRPr lang="en-US" i="0" dirty="0">
              <a:solidFill>
                <a:schemeClr val="tx1"/>
              </a:solidFill>
            </a:endParaRPr>
          </a:p>
          <a:p>
            <a:pPr marL="0" indent="0">
              <a:lnSpc>
                <a:spcPct val="90000"/>
              </a:lnSpc>
              <a:buFont typeface="Courier New" pitchFamily="49" charset="0"/>
              <a:buNone/>
            </a:pPr>
            <a:endParaRPr lang="en-US" dirty="0">
              <a:solidFill>
                <a:schemeClr val="tx1"/>
              </a:solidFill>
            </a:endParaRPr>
          </a:p>
          <a:p>
            <a:pPr marL="0" indent="0">
              <a:lnSpc>
                <a:spcPct val="90000"/>
              </a:lnSpc>
              <a:buFont typeface="Courier New" pitchFamily="49" charset="0"/>
              <a:buNone/>
            </a:pPr>
            <a:endParaRPr lang="en-US" i="0" dirty="0">
              <a:solidFill>
                <a:schemeClr val="tx1"/>
              </a:solidFill>
            </a:endParaRPr>
          </a:p>
          <a:p>
            <a:pPr marL="0" indent="0">
              <a:lnSpc>
                <a:spcPct val="90000"/>
              </a:lnSpc>
              <a:buFont typeface="Courier New" pitchFamily="49" charset="0"/>
              <a:buNone/>
            </a:pPr>
            <a:endParaRPr lang="en-US" dirty="0">
              <a:solidFill>
                <a:schemeClr val="tx1"/>
              </a:solidFill>
            </a:endParaRPr>
          </a:p>
          <a:p>
            <a:pPr marL="0" indent="0">
              <a:lnSpc>
                <a:spcPct val="90000"/>
              </a:lnSpc>
              <a:buFont typeface="Courier New" pitchFamily="49" charset="0"/>
              <a:buNone/>
            </a:pPr>
            <a:endParaRPr lang="en-US" i="0" dirty="0">
              <a:solidFill>
                <a:schemeClr val="tx1"/>
              </a:solidFill>
            </a:endParaRPr>
          </a:p>
          <a:p>
            <a:pPr marL="0" indent="0">
              <a:lnSpc>
                <a:spcPct val="90000"/>
              </a:lnSpc>
              <a:buFont typeface="Courier New" pitchFamily="49" charset="0"/>
              <a:buNone/>
            </a:pPr>
            <a:endParaRPr lang="en-US" i="0" dirty="0">
              <a:solidFill>
                <a:schemeClr val="tx1"/>
              </a:solidFill>
            </a:endParaRPr>
          </a:p>
          <a:p>
            <a:pPr marL="0" indent="0">
              <a:lnSpc>
                <a:spcPct val="90000"/>
              </a:lnSpc>
              <a:buFont typeface="Courier New" pitchFamily="49" charset="0"/>
              <a:buNone/>
            </a:pPr>
            <a:endParaRPr lang="en-US" dirty="0">
              <a:solidFill>
                <a:schemeClr val="tx1"/>
              </a:solidFill>
            </a:endParaRPr>
          </a:p>
          <a:p>
            <a:pPr marL="0" indent="0">
              <a:lnSpc>
                <a:spcPct val="90000"/>
              </a:lnSpc>
              <a:buFont typeface="Courier New" pitchFamily="49" charset="0"/>
              <a:buNone/>
            </a:pPr>
            <a:endParaRPr lang="en-US" dirty="0">
              <a:solidFill>
                <a:schemeClr val="tx1"/>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2215846542"/>
              </p:ext>
            </p:extLst>
          </p:nvPr>
        </p:nvGraphicFramePr>
        <p:xfrm>
          <a:off x="2743200" y="2057400"/>
          <a:ext cx="3886200" cy="3566160"/>
        </p:xfrm>
        <a:graphic>
          <a:graphicData uri="http://schemas.openxmlformats.org/drawingml/2006/table">
            <a:tbl>
              <a:tblPr firstRow="1" bandRow="1">
                <a:tableStyleId>{5C22544A-7EE6-4342-B048-85BDC9FD1C3A}</a:tableStyleId>
              </a:tblPr>
              <a:tblGrid>
                <a:gridCol w="533400">
                  <a:extLst>
                    <a:ext uri="{9D8B030D-6E8A-4147-A177-3AD203B41FA5}">
                      <a16:colId xmlns:a16="http://schemas.microsoft.com/office/drawing/2014/main" val="20000"/>
                    </a:ext>
                  </a:extLst>
                </a:gridCol>
                <a:gridCol w="19812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tblGrid>
              <a:tr h="370840">
                <a:tc>
                  <a:txBody>
                    <a:bodyPr/>
                    <a:lstStyle/>
                    <a:p>
                      <a:endParaRPr lang="en-US" sz="2000" dirty="0"/>
                    </a:p>
                  </a:txBody>
                  <a:tcPr/>
                </a:tc>
                <a:tc>
                  <a:txBody>
                    <a:bodyPr/>
                    <a:lstStyle/>
                    <a:p>
                      <a:pPr algn="l"/>
                      <a:r>
                        <a:rPr lang="en-US" sz="2000" b="1" kern="1200" baseline="0" dirty="0">
                          <a:solidFill>
                            <a:schemeClr val="lt1"/>
                          </a:solidFill>
                          <a:latin typeface="+mn-lt"/>
                          <a:ea typeface="+mn-ea"/>
                          <a:cs typeface="+mn-cs"/>
                        </a:rPr>
                        <a:t>City</a:t>
                      </a:r>
                      <a:endParaRPr lang="en-US" sz="2000" dirty="0"/>
                    </a:p>
                  </a:txBody>
                  <a:tcPr/>
                </a:tc>
                <a:tc>
                  <a:txBody>
                    <a:bodyPr/>
                    <a:lstStyle/>
                    <a:p>
                      <a:pPr algn="l"/>
                      <a:r>
                        <a:rPr lang="en-US" sz="2000" b="1" kern="1200" baseline="0" dirty="0">
                          <a:solidFill>
                            <a:schemeClr val="lt1"/>
                          </a:solidFill>
                          <a:latin typeface="+mn-lt"/>
                          <a:ea typeface="+mn-ea"/>
                          <a:cs typeface="+mn-cs"/>
                        </a:rPr>
                        <a:t>Population</a:t>
                      </a:r>
                      <a:endParaRPr lang="en-US" sz="2000" dirty="0"/>
                    </a:p>
                  </a:txBody>
                  <a:tcPr/>
                </a:tc>
                <a:extLst>
                  <a:ext uri="{0D108BD9-81ED-4DB2-BD59-A6C34878D82A}">
                    <a16:rowId xmlns:a16="http://schemas.microsoft.com/office/drawing/2014/main" val="10000"/>
                  </a:ext>
                </a:extLst>
              </a:tr>
              <a:tr h="370840">
                <a:tc>
                  <a:txBody>
                    <a:bodyPr/>
                    <a:lstStyle/>
                    <a:p>
                      <a:pPr algn="ctr"/>
                      <a:r>
                        <a:rPr lang="en-US" sz="2000" dirty="0">
                          <a:solidFill>
                            <a:schemeClr val="accent6">
                              <a:lumMod val="10000"/>
                            </a:schemeClr>
                          </a:solidFill>
                        </a:rPr>
                        <a:t>1.</a:t>
                      </a:r>
                    </a:p>
                  </a:txBody>
                  <a:tcPr/>
                </a:tc>
                <a:tc>
                  <a:txBody>
                    <a:bodyPr/>
                    <a:lstStyle/>
                    <a:p>
                      <a:r>
                        <a:rPr lang="en-US" sz="2000" kern="1200" baseline="0" dirty="0">
                          <a:solidFill>
                            <a:schemeClr val="accent6">
                              <a:lumMod val="10000"/>
                            </a:schemeClr>
                          </a:solidFill>
                          <a:latin typeface="+mn-lt"/>
                          <a:ea typeface="+mn-ea"/>
                          <a:cs typeface="+mn-cs"/>
                        </a:rPr>
                        <a:t>New York, NY</a:t>
                      </a:r>
                      <a:endParaRPr lang="en-US" sz="2000" dirty="0">
                        <a:solidFill>
                          <a:schemeClr val="accent6">
                            <a:lumMod val="10000"/>
                          </a:schemeClr>
                        </a:solidFill>
                      </a:endParaRPr>
                    </a:p>
                  </a:txBody>
                  <a:tcPr/>
                </a:tc>
                <a:tc>
                  <a:txBody>
                    <a:bodyPr/>
                    <a:lstStyle/>
                    <a:p>
                      <a:pPr algn="ctr"/>
                      <a:r>
                        <a:rPr lang="en-US" sz="2000" kern="1200" baseline="0" dirty="0">
                          <a:solidFill>
                            <a:schemeClr val="accent6">
                              <a:lumMod val="10000"/>
                            </a:schemeClr>
                          </a:solidFill>
                          <a:latin typeface="+mn-lt"/>
                          <a:ea typeface="+mn-ea"/>
                          <a:cs typeface="+mn-cs"/>
                        </a:rPr>
                        <a:t>8,253,000</a:t>
                      </a:r>
                      <a:endParaRPr lang="en-US" sz="2000" dirty="0">
                        <a:solidFill>
                          <a:schemeClr val="accent6">
                            <a:lumMod val="10000"/>
                          </a:schemeClr>
                        </a:solidFill>
                      </a:endParaRPr>
                    </a:p>
                  </a:txBody>
                  <a:tcPr/>
                </a:tc>
                <a:extLst>
                  <a:ext uri="{0D108BD9-81ED-4DB2-BD59-A6C34878D82A}">
                    <a16:rowId xmlns:a16="http://schemas.microsoft.com/office/drawing/2014/main" val="10001"/>
                  </a:ext>
                </a:extLst>
              </a:tr>
              <a:tr h="370840">
                <a:tc>
                  <a:txBody>
                    <a:bodyPr/>
                    <a:lstStyle/>
                    <a:p>
                      <a:pPr algn="ctr"/>
                      <a:r>
                        <a:rPr lang="en-US" sz="2000" dirty="0">
                          <a:solidFill>
                            <a:schemeClr val="accent6">
                              <a:lumMod val="10000"/>
                            </a:schemeClr>
                          </a:solidFill>
                        </a:rPr>
                        <a:t>2.</a:t>
                      </a:r>
                    </a:p>
                  </a:txBody>
                  <a:tcPr/>
                </a:tc>
                <a:tc>
                  <a:txBody>
                    <a:bodyPr/>
                    <a:lstStyle/>
                    <a:p>
                      <a:r>
                        <a:rPr lang="en-US" sz="2000" kern="1200" baseline="0" dirty="0">
                          <a:solidFill>
                            <a:schemeClr val="accent6">
                              <a:lumMod val="10000"/>
                            </a:schemeClr>
                          </a:solidFill>
                          <a:latin typeface="+mn-lt"/>
                          <a:ea typeface="+mn-ea"/>
                          <a:cs typeface="+mn-cs"/>
                        </a:rPr>
                        <a:t>Los Angeles, CA</a:t>
                      </a:r>
                      <a:endParaRPr lang="en-US" sz="2000" dirty="0">
                        <a:solidFill>
                          <a:schemeClr val="accent6">
                            <a:lumMod val="10000"/>
                          </a:schemeClr>
                        </a:solidFill>
                      </a:endParaRPr>
                    </a:p>
                  </a:txBody>
                  <a:tcPr/>
                </a:tc>
                <a:tc>
                  <a:txBody>
                    <a:bodyPr/>
                    <a:lstStyle/>
                    <a:p>
                      <a:pPr algn="ctr"/>
                      <a:r>
                        <a:rPr lang="en-US" sz="2000" kern="1200" baseline="0" dirty="0">
                          <a:solidFill>
                            <a:schemeClr val="accent6">
                              <a:lumMod val="10000"/>
                            </a:schemeClr>
                          </a:solidFill>
                          <a:latin typeface="+mn-lt"/>
                          <a:ea typeface="+mn-ea"/>
                          <a:cs typeface="+mn-cs"/>
                        </a:rPr>
                        <a:t>3,970,000</a:t>
                      </a:r>
                      <a:endParaRPr lang="en-US" sz="2000" dirty="0">
                        <a:solidFill>
                          <a:schemeClr val="accent6">
                            <a:lumMod val="10000"/>
                          </a:schemeClr>
                        </a:solidFill>
                      </a:endParaRPr>
                    </a:p>
                  </a:txBody>
                  <a:tcPr/>
                </a:tc>
                <a:extLst>
                  <a:ext uri="{0D108BD9-81ED-4DB2-BD59-A6C34878D82A}">
                    <a16:rowId xmlns:a16="http://schemas.microsoft.com/office/drawing/2014/main" val="10002"/>
                  </a:ext>
                </a:extLst>
              </a:tr>
              <a:tr h="370840">
                <a:tc>
                  <a:txBody>
                    <a:bodyPr/>
                    <a:lstStyle/>
                    <a:p>
                      <a:pPr algn="ctr"/>
                      <a:r>
                        <a:rPr lang="en-US" sz="2000" dirty="0">
                          <a:solidFill>
                            <a:schemeClr val="accent6">
                              <a:lumMod val="10000"/>
                            </a:schemeClr>
                          </a:solidFill>
                        </a:rPr>
                        <a:t>3.</a:t>
                      </a:r>
                    </a:p>
                  </a:txBody>
                  <a:tcPr/>
                </a:tc>
                <a:tc>
                  <a:txBody>
                    <a:bodyPr/>
                    <a:lstStyle/>
                    <a:p>
                      <a:r>
                        <a:rPr lang="en-US" sz="2000" kern="1200" baseline="0" dirty="0">
                          <a:solidFill>
                            <a:schemeClr val="accent6">
                              <a:lumMod val="10000"/>
                            </a:schemeClr>
                          </a:solidFill>
                          <a:latin typeface="+mn-lt"/>
                          <a:ea typeface="+mn-ea"/>
                          <a:cs typeface="+mn-cs"/>
                        </a:rPr>
                        <a:t>Chicago, IL</a:t>
                      </a:r>
                      <a:endParaRPr lang="en-US" sz="2000" dirty="0">
                        <a:solidFill>
                          <a:schemeClr val="accent6">
                            <a:lumMod val="10000"/>
                          </a:schemeClr>
                        </a:solidFill>
                      </a:endParaRPr>
                    </a:p>
                  </a:txBody>
                  <a:tcPr/>
                </a:tc>
                <a:tc>
                  <a:txBody>
                    <a:bodyPr/>
                    <a:lstStyle/>
                    <a:p>
                      <a:pPr algn="ctr"/>
                      <a:r>
                        <a:rPr lang="en-US" sz="2000" kern="1200" baseline="0" dirty="0">
                          <a:solidFill>
                            <a:schemeClr val="accent6">
                              <a:lumMod val="10000"/>
                            </a:schemeClr>
                          </a:solidFill>
                          <a:latin typeface="+mn-lt"/>
                          <a:ea typeface="+mn-ea"/>
                          <a:cs typeface="+mn-cs"/>
                        </a:rPr>
                        <a:t>2,678,000</a:t>
                      </a:r>
                      <a:endParaRPr lang="en-US" sz="2000" dirty="0">
                        <a:solidFill>
                          <a:schemeClr val="accent6">
                            <a:lumMod val="10000"/>
                          </a:schemeClr>
                        </a:solidFill>
                      </a:endParaRPr>
                    </a:p>
                  </a:txBody>
                  <a:tcPr/>
                </a:tc>
                <a:extLst>
                  <a:ext uri="{0D108BD9-81ED-4DB2-BD59-A6C34878D82A}">
                    <a16:rowId xmlns:a16="http://schemas.microsoft.com/office/drawing/2014/main" val="10003"/>
                  </a:ext>
                </a:extLst>
              </a:tr>
              <a:tr h="370840">
                <a:tc>
                  <a:txBody>
                    <a:bodyPr/>
                    <a:lstStyle/>
                    <a:p>
                      <a:pPr algn="ctr"/>
                      <a:r>
                        <a:rPr lang="en-US" sz="2000" dirty="0">
                          <a:solidFill>
                            <a:schemeClr val="accent6">
                              <a:lumMod val="10000"/>
                            </a:schemeClr>
                          </a:solidFill>
                        </a:rPr>
                        <a:t>4.</a:t>
                      </a:r>
                    </a:p>
                  </a:txBody>
                  <a:tcPr/>
                </a:tc>
                <a:tc>
                  <a:txBody>
                    <a:bodyPr/>
                    <a:lstStyle/>
                    <a:p>
                      <a:r>
                        <a:rPr lang="en-US" sz="2000" kern="1200" baseline="0" dirty="0">
                          <a:solidFill>
                            <a:schemeClr val="accent6">
                              <a:lumMod val="10000"/>
                            </a:schemeClr>
                          </a:solidFill>
                          <a:latin typeface="+mn-lt"/>
                          <a:ea typeface="+mn-ea"/>
                          <a:cs typeface="+mn-cs"/>
                        </a:rPr>
                        <a:t>Houston, TX</a:t>
                      </a:r>
                      <a:endParaRPr lang="en-US" sz="2000" dirty="0">
                        <a:solidFill>
                          <a:schemeClr val="accent6">
                            <a:lumMod val="10000"/>
                          </a:schemeClr>
                        </a:solidFill>
                      </a:endParaRPr>
                    </a:p>
                  </a:txBody>
                  <a:tcPr/>
                </a:tc>
                <a:tc>
                  <a:txBody>
                    <a:bodyPr/>
                    <a:lstStyle/>
                    <a:p>
                      <a:pPr algn="ctr"/>
                      <a:r>
                        <a:rPr lang="en-US" sz="2000" kern="1200" baseline="0" dirty="0">
                          <a:solidFill>
                            <a:schemeClr val="accent6">
                              <a:lumMod val="10000"/>
                            </a:schemeClr>
                          </a:solidFill>
                          <a:latin typeface="+mn-lt"/>
                          <a:ea typeface="+mn-ea"/>
                          <a:cs typeface="+mn-cs"/>
                        </a:rPr>
                        <a:t>2,316,000</a:t>
                      </a:r>
                      <a:endParaRPr lang="en-US" sz="2000" dirty="0">
                        <a:solidFill>
                          <a:schemeClr val="accent6">
                            <a:lumMod val="10000"/>
                          </a:schemeClr>
                        </a:solidFill>
                      </a:endParaRPr>
                    </a:p>
                  </a:txBody>
                  <a:tcPr/>
                </a:tc>
                <a:extLst>
                  <a:ext uri="{0D108BD9-81ED-4DB2-BD59-A6C34878D82A}">
                    <a16:rowId xmlns:a16="http://schemas.microsoft.com/office/drawing/2014/main" val="10004"/>
                  </a:ext>
                </a:extLst>
              </a:tr>
              <a:tr h="370840">
                <a:tc>
                  <a:txBody>
                    <a:bodyPr/>
                    <a:lstStyle/>
                    <a:p>
                      <a:pPr algn="ctr"/>
                      <a:r>
                        <a:rPr lang="en-US" sz="2000" dirty="0">
                          <a:solidFill>
                            <a:schemeClr val="accent6">
                              <a:lumMod val="10000"/>
                            </a:schemeClr>
                          </a:solidFill>
                        </a:rPr>
                        <a:t>5.</a:t>
                      </a:r>
                    </a:p>
                  </a:txBody>
                  <a:tcPr/>
                </a:tc>
                <a:tc>
                  <a:txBody>
                    <a:bodyPr/>
                    <a:lstStyle/>
                    <a:p>
                      <a:r>
                        <a:rPr lang="en-US" sz="2000" kern="1200" baseline="0" dirty="0">
                          <a:solidFill>
                            <a:schemeClr val="accent6">
                              <a:lumMod val="10000"/>
                            </a:schemeClr>
                          </a:solidFill>
                          <a:latin typeface="+mn-lt"/>
                          <a:ea typeface="+mn-ea"/>
                          <a:cs typeface="+mn-cs"/>
                        </a:rPr>
                        <a:t>Phoenix, AZ</a:t>
                      </a:r>
                      <a:endParaRPr lang="en-US" sz="2000" dirty="0">
                        <a:solidFill>
                          <a:schemeClr val="accent6">
                            <a:lumMod val="10000"/>
                          </a:schemeClr>
                        </a:solidFill>
                      </a:endParaRPr>
                    </a:p>
                  </a:txBody>
                  <a:tcPr/>
                </a:tc>
                <a:tc>
                  <a:txBody>
                    <a:bodyPr/>
                    <a:lstStyle/>
                    <a:p>
                      <a:pPr algn="ctr"/>
                      <a:r>
                        <a:rPr lang="en-US" sz="2000" kern="1200" baseline="0" dirty="0">
                          <a:solidFill>
                            <a:schemeClr val="accent6">
                              <a:lumMod val="10000"/>
                            </a:schemeClr>
                          </a:solidFill>
                          <a:latin typeface="+mn-lt"/>
                          <a:ea typeface="+mn-ea"/>
                          <a:cs typeface="+mn-cs"/>
                        </a:rPr>
                        <a:t>1,708,000</a:t>
                      </a:r>
                      <a:endParaRPr lang="en-US" sz="2000" dirty="0">
                        <a:solidFill>
                          <a:schemeClr val="accent6">
                            <a:lumMod val="10000"/>
                          </a:schemeClr>
                        </a:solidFill>
                      </a:endParaRPr>
                    </a:p>
                  </a:txBody>
                  <a:tcPr/>
                </a:tc>
                <a:extLst>
                  <a:ext uri="{0D108BD9-81ED-4DB2-BD59-A6C34878D82A}">
                    <a16:rowId xmlns:a16="http://schemas.microsoft.com/office/drawing/2014/main" val="10005"/>
                  </a:ext>
                </a:extLst>
              </a:tr>
              <a:tr h="370840">
                <a:tc>
                  <a:txBody>
                    <a:bodyPr/>
                    <a:lstStyle/>
                    <a:p>
                      <a:pPr algn="ctr"/>
                      <a:r>
                        <a:rPr lang="en-US" sz="2000" dirty="0">
                          <a:solidFill>
                            <a:schemeClr val="accent6">
                              <a:lumMod val="10000"/>
                            </a:schemeClr>
                          </a:solidFill>
                        </a:rPr>
                        <a:t>6.</a:t>
                      </a:r>
                    </a:p>
                  </a:txBody>
                  <a:tcPr/>
                </a:tc>
                <a:tc>
                  <a:txBody>
                    <a:bodyPr/>
                    <a:lstStyle/>
                    <a:p>
                      <a:r>
                        <a:rPr lang="en-US" sz="2000" kern="1200" baseline="0" dirty="0">
                          <a:solidFill>
                            <a:schemeClr val="accent6">
                              <a:lumMod val="10000"/>
                            </a:schemeClr>
                          </a:solidFill>
                          <a:latin typeface="+mn-lt"/>
                          <a:ea typeface="+mn-ea"/>
                          <a:cs typeface="+mn-cs"/>
                        </a:rPr>
                        <a:t>Philadelphia, PA</a:t>
                      </a:r>
                      <a:endParaRPr lang="en-US" sz="2000" dirty="0">
                        <a:solidFill>
                          <a:schemeClr val="accent6">
                            <a:lumMod val="10000"/>
                          </a:schemeClr>
                        </a:solidFill>
                      </a:endParaRPr>
                    </a:p>
                  </a:txBody>
                  <a:tcPr/>
                </a:tc>
                <a:tc>
                  <a:txBody>
                    <a:bodyPr/>
                    <a:lstStyle/>
                    <a:p>
                      <a:pPr algn="ctr"/>
                      <a:r>
                        <a:rPr lang="en-US" sz="2000" kern="1200" baseline="0" dirty="0">
                          <a:solidFill>
                            <a:schemeClr val="accent6">
                              <a:lumMod val="10000"/>
                            </a:schemeClr>
                          </a:solidFill>
                          <a:latin typeface="+mn-lt"/>
                          <a:ea typeface="+mn-ea"/>
                          <a:cs typeface="+mn-cs"/>
                        </a:rPr>
                        <a:t>1,578,000</a:t>
                      </a:r>
                      <a:endParaRPr lang="en-US" sz="2000" dirty="0">
                        <a:solidFill>
                          <a:schemeClr val="accent6">
                            <a:lumMod val="10000"/>
                          </a:schemeClr>
                        </a:solidFill>
                      </a:endParaRPr>
                    </a:p>
                  </a:txBody>
                  <a:tcPr/>
                </a:tc>
                <a:extLst>
                  <a:ext uri="{0D108BD9-81ED-4DB2-BD59-A6C34878D82A}">
                    <a16:rowId xmlns:a16="http://schemas.microsoft.com/office/drawing/2014/main" val="10006"/>
                  </a:ext>
                </a:extLst>
              </a:tr>
              <a:tr h="370840">
                <a:tc>
                  <a:txBody>
                    <a:bodyPr/>
                    <a:lstStyle/>
                    <a:p>
                      <a:pPr algn="ctr"/>
                      <a:r>
                        <a:rPr lang="en-US" sz="2000" dirty="0">
                          <a:solidFill>
                            <a:schemeClr val="accent6">
                              <a:lumMod val="10000"/>
                            </a:schemeClr>
                          </a:solidFill>
                        </a:rPr>
                        <a:t>7.</a:t>
                      </a:r>
                    </a:p>
                  </a:txBody>
                  <a:tcPr/>
                </a:tc>
                <a:tc>
                  <a:txBody>
                    <a:bodyPr/>
                    <a:lstStyle/>
                    <a:p>
                      <a:r>
                        <a:rPr lang="en-US" sz="2000" kern="1200" baseline="0" dirty="0">
                          <a:solidFill>
                            <a:schemeClr val="accent6">
                              <a:lumMod val="10000"/>
                            </a:schemeClr>
                          </a:solidFill>
                          <a:latin typeface="+mn-lt"/>
                          <a:ea typeface="+mn-ea"/>
                          <a:cs typeface="+mn-cs"/>
                        </a:rPr>
                        <a:t>San Antonio, TX</a:t>
                      </a:r>
                      <a:endParaRPr lang="en-US" sz="2000" dirty="0">
                        <a:solidFill>
                          <a:schemeClr val="accent6">
                            <a:lumMod val="10000"/>
                          </a:schemeClr>
                        </a:solidFill>
                      </a:endParaRPr>
                    </a:p>
                  </a:txBody>
                  <a:tcPr/>
                </a:tc>
                <a:tc>
                  <a:txBody>
                    <a:bodyPr/>
                    <a:lstStyle/>
                    <a:p>
                      <a:pPr algn="ctr"/>
                      <a:r>
                        <a:rPr lang="en-US" sz="2000" kern="1200" baseline="0" dirty="0">
                          <a:solidFill>
                            <a:schemeClr val="accent6">
                              <a:lumMod val="10000"/>
                            </a:schemeClr>
                          </a:solidFill>
                          <a:latin typeface="+mn-lt"/>
                          <a:ea typeface="+mn-ea"/>
                          <a:cs typeface="+mn-cs"/>
                        </a:rPr>
                        <a:t>1,567,000</a:t>
                      </a:r>
                      <a:endParaRPr lang="en-US" sz="2000" dirty="0">
                        <a:solidFill>
                          <a:schemeClr val="accent6">
                            <a:lumMod val="10000"/>
                          </a:schemeClr>
                        </a:solidFill>
                      </a:endParaRPr>
                    </a:p>
                  </a:txBody>
                  <a:tcPr/>
                </a:tc>
                <a:extLst>
                  <a:ext uri="{0D108BD9-81ED-4DB2-BD59-A6C34878D82A}">
                    <a16:rowId xmlns:a16="http://schemas.microsoft.com/office/drawing/2014/main" val="10007"/>
                  </a:ext>
                </a:extLst>
              </a:tr>
              <a:tr h="370840">
                <a:tc>
                  <a:txBody>
                    <a:bodyPr/>
                    <a:lstStyle/>
                    <a:p>
                      <a:pPr algn="ctr"/>
                      <a:r>
                        <a:rPr lang="en-US" sz="2000" dirty="0">
                          <a:solidFill>
                            <a:schemeClr val="accent6">
                              <a:lumMod val="10000"/>
                            </a:schemeClr>
                          </a:solidFill>
                        </a:rPr>
                        <a:t>8.</a:t>
                      </a:r>
                    </a:p>
                  </a:txBody>
                  <a:tcPr/>
                </a:tc>
                <a:tc>
                  <a:txBody>
                    <a:bodyPr/>
                    <a:lstStyle/>
                    <a:p>
                      <a:r>
                        <a:rPr lang="en-US" sz="2000" kern="1200" baseline="0" dirty="0">
                          <a:solidFill>
                            <a:schemeClr val="accent6">
                              <a:lumMod val="10000"/>
                            </a:schemeClr>
                          </a:solidFill>
                          <a:latin typeface="+mn-lt"/>
                          <a:ea typeface="+mn-ea"/>
                          <a:cs typeface="+mn-cs"/>
                        </a:rPr>
                        <a:t>San Diego, CA</a:t>
                      </a:r>
                      <a:endParaRPr lang="en-US" sz="2000" dirty="0">
                        <a:solidFill>
                          <a:schemeClr val="accent6">
                            <a:lumMod val="10000"/>
                          </a:schemeClr>
                        </a:solidFill>
                      </a:endParaRPr>
                    </a:p>
                  </a:txBody>
                  <a:tcPr/>
                </a:tc>
                <a:tc>
                  <a:txBody>
                    <a:bodyPr/>
                    <a:lstStyle/>
                    <a:p>
                      <a:pPr algn="ctr"/>
                      <a:r>
                        <a:rPr lang="en-US" sz="2000" kern="1200" baseline="0" dirty="0">
                          <a:solidFill>
                            <a:schemeClr val="accent6">
                              <a:lumMod val="10000"/>
                            </a:schemeClr>
                          </a:solidFill>
                          <a:latin typeface="+mn-lt"/>
                          <a:ea typeface="+mn-ea"/>
                          <a:cs typeface="+mn-cs"/>
                        </a:rPr>
                        <a:t>1,422,000</a:t>
                      </a:r>
                      <a:endParaRPr lang="en-US" sz="2000" dirty="0">
                        <a:solidFill>
                          <a:schemeClr val="accent6">
                            <a:lumMod val="10000"/>
                          </a:schemeClr>
                        </a:solidFill>
                      </a:endParaRPr>
                    </a:p>
                  </a:txBody>
                  <a:tcPr/>
                </a:tc>
                <a:extLst>
                  <a:ext uri="{0D108BD9-81ED-4DB2-BD59-A6C34878D82A}">
                    <a16:rowId xmlns:a16="http://schemas.microsoft.com/office/drawing/2014/main" val="10008"/>
                  </a:ext>
                </a:extLst>
              </a:tr>
            </a:tbl>
          </a:graphicData>
        </a:graphic>
      </p:graphicFrame>
      <p:sp>
        <p:nvSpPr>
          <p:cNvPr id="5" name="Text Box 23"/>
          <p:cNvSpPr txBox="1">
            <a:spLocks noChangeArrowheads="1"/>
          </p:cNvSpPr>
          <p:nvPr/>
        </p:nvSpPr>
        <p:spPr bwMode="auto">
          <a:xfrm>
            <a:off x="457200" y="5557068"/>
            <a:ext cx="8153400" cy="400110"/>
          </a:xfrm>
          <a:prstGeom prst="rect">
            <a:avLst/>
          </a:prstGeom>
          <a:noFill/>
          <a:ln w="9525">
            <a:noFill/>
            <a:miter lim="800000"/>
            <a:headEnd/>
            <a:tailEnd/>
          </a:ln>
        </p:spPr>
        <p:txBody>
          <a:bodyPr>
            <a:spAutoFit/>
          </a:bodyPr>
          <a:lstStyle/>
          <a:p>
            <a:pPr algn="ctr"/>
            <a:r>
              <a:rPr lang="en-US" sz="2000" b="1" dirty="0">
                <a:solidFill>
                  <a:srgbClr val="008080"/>
                </a:solidFill>
                <a:latin typeface="Calibri" pitchFamily="34" charset="0"/>
              </a:rPr>
              <a:t>Source:</a:t>
            </a:r>
            <a:r>
              <a:rPr lang="en-US" sz="2000" dirty="0">
                <a:solidFill>
                  <a:srgbClr val="008080"/>
                </a:solidFill>
                <a:latin typeface="Calibri" pitchFamily="34" charset="0"/>
              </a:rPr>
              <a:t>  www.census.gov</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p:txBody>
          <a:bodyPr/>
          <a:lstStyle/>
          <a:p>
            <a:r>
              <a:rPr lang="en-US" sz="3200" dirty="0">
                <a:solidFill>
                  <a:schemeClr val="accent1"/>
                </a:solidFill>
              </a:rPr>
              <a:t>Example 1: Constructing a Bar Graph (cont.)</a:t>
            </a:r>
          </a:p>
        </p:txBody>
      </p:sp>
      <p:sp>
        <p:nvSpPr>
          <p:cNvPr id="11267" name="Rectangle 3"/>
          <p:cNvSpPr>
            <a:spLocks noGrp="1"/>
          </p:cNvSpPr>
          <p:nvPr>
            <p:ph idx="1"/>
          </p:nvPr>
        </p:nvSpPr>
        <p:spPr>
          <a:xfrm>
            <a:off x="457200" y="1280160"/>
            <a:ext cx="8229600" cy="3625608"/>
          </a:xfrm>
          <a:noFill/>
        </p:spPr>
        <p:txBody>
          <a:bodyPr>
            <a:spAutoFit/>
          </a:bodyPr>
          <a:lstStyle/>
          <a:p>
            <a:pPr>
              <a:tabLst>
                <a:tab pos="2232025" algn="l"/>
              </a:tabLst>
            </a:pPr>
            <a:r>
              <a:rPr lang="en-US" b="1" i="0" dirty="0">
                <a:solidFill>
                  <a:schemeClr val="tx1"/>
                </a:solidFill>
              </a:rPr>
              <a:t>Solution</a:t>
            </a:r>
          </a:p>
          <a:p>
            <a:pPr>
              <a:tabLst>
                <a:tab pos="2232025" algn="l"/>
              </a:tabLst>
            </a:pPr>
            <a:r>
              <a:rPr lang="en-US" b="1" i="0" dirty="0">
                <a:solidFill>
                  <a:schemeClr val="tx1"/>
                </a:solidFill>
              </a:rPr>
              <a:t>Steps 1 and 2:</a:t>
            </a:r>
            <a:r>
              <a:rPr lang="en-US" dirty="0">
                <a:solidFill>
                  <a:schemeClr val="tx1"/>
                </a:solidFill>
              </a:rPr>
              <a:t>	</a:t>
            </a:r>
            <a:r>
              <a:rPr lang="en-US" dirty="0"/>
              <a:t>Draw the vertical axis and horizontal 	axis and mark a scale on the vertical axis 	that will encompass the numbers from 	0 to 8.253 million people. (On this 	graph, we have chosen to mark the 	numbers from 0 to 9.0 in a scale of 1 	unit.)</a:t>
            </a:r>
            <a:endParaRPr lang="en-US" i="0" dirty="0">
              <a:solidFill>
                <a:schemeClr val="tx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p:txBody>
          <a:bodyPr/>
          <a:lstStyle/>
          <a:p>
            <a:r>
              <a:rPr lang="en-US" sz="3200" dirty="0">
                <a:solidFill>
                  <a:schemeClr val="accent1"/>
                </a:solidFill>
              </a:rPr>
              <a:t>Example 1: Constructing a Bar Graph (cont.)</a:t>
            </a:r>
          </a:p>
        </p:txBody>
      </p:sp>
      <p:sp>
        <p:nvSpPr>
          <p:cNvPr id="12291" name="Rectangle 3"/>
          <p:cNvSpPr>
            <a:spLocks noGrp="1"/>
          </p:cNvSpPr>
          <p:nvPr>
            <p:ph idx="1"/>
          </p:nvPr>
        </p:nvSpPr>
        <p:spPr>
          <a:xfrm>
            <a:off x="457200" y="1280160"/>
            <a:ext cx="8229600" cy="2677656"/>
          </a:xfrm>
          <a:noFill/>
        </p:spPr>
        <p:txBody>
          <a:bodyPr>
            <a:spAutoFit/>
          </a:bodyPr>
          <a:lstStyle/>
          <a:p>
            <a:pPr>
              <a:tabLst>
                <a:tab pos="2232025" algn="l"/>
              </a:tabLst>
            </a:pPr>
            <a:r>
              <a:rPr lang="en-US" b="1" i="0" dirty="0">
                <a:solidFill>
                  <a:schemeClr val="tx1"/>
                </a:solidFill>
              </a:rPr>
              <a:t>Steps 3 and 4:</a:t>
            </a:r>
            <a:r>
              <a:rPr lang="en-US" i="0" dirty="0">
                <a:solidFill>
                  <a:schemeClr val="tx1"/>
                </a:solidFill>
              </a:rPr>
              <a:t> </a:t>
            </a:r>
            <a:r>
              <a:rPr lang="en-US" dirty="0"/>
              <a:t>The horizontal axis marks are labeled 	with the names of the cities 	represented in alphabetical order. The 	height of each vertical bar corresponds 	to the population (in millions) of each 	city as given.</a:t>
            </a:r>
            <a:endParaRPr lang="en-US" i="0" dirty="0">
              <a:solidFill>
                <a:schemeClr val="tx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1: Constructing a Bar Graph (cont.)</a:t>
            </a:r>
            <a:endParaRPr lang="en-US" dirty="0"/>
          </a:p>
        </p:txBody>
      </p:sp>
      <p:sp>
        <p:nvSpPr>
          <p:cNvPr id="3" name="Content Placeholder 2"/>
          <p:cNvSpPr>
            <a:spLocks noGrp="1"/>
          </p:cNvSpPr>
          <p:nvPr>
            <p:ph idx="1"/>
          </p:nvPr>
        </p:nvSpPr>
        <p:spPr>
          <a:xfrm>
            <a:off x="457200" y="1134035"/>
            <a:ext cx="8229600" cy="4872318"/>
          </a:xfrm>
        </p:spPr>
        <p:txBody>
          <a:bodyPr/>
          <a:lstStyle/>
          <a:p>
            <a:r>
              <a:rPr lang="en-US" b="1" dirty="0"/>
              <a:t>Step 5:</a:t>
            </a:r>
            <a:r>
              <a:rPr lang="en-US" dirty="0"/>
              <a:t> Give the graph a title.</a:t>
            </a:r>
          </a:p>
        </p:txBody>
      </p:sp>
      <p:pic>
        <p:nvPicPr>
          <p:cNvPr id="5" name="Picture 4">
            <a:extLst>
              <a:ext uri="{FF2B5EF4-FFF2-40B4-BE49-F238E27FC236}">
                <a16:creationId xmlns:a16="http://schemas.microsoft.com/office/drawing/2014/main" id="{00608A86-4EDC-0416-01B9-C5B6473CEE49}"/>
              </a:ext>
            </a:extLst>
          </p:cNvPr>
          <p:cNvPicPr>
            <a:picLocks noChangeAspect="1"/>
          </p:cNvPicPr>
          <p:nvPr/>
        </p:nvPicPr>
        <p:blipFill>
          <a:blip r:embed="rId2"/>
          <a:stretch>
            <a:fillRect/>
          </a:stretch>
        </p:blipFill>
        <p:spPr>
          <a:xfrm>
            <a:off x="2042759" y="1875328"/>
            <a:ext cx="5058481" cy="3848637"/>
          </a:xfrm>
          <a:prstGeom prst="rect">
            <a:avLst/>
          </a:prstGeom>
        </p:spPr>
      </p:pic>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395</TotalTime>
  <Words>707</Words>
  <Application>Microsoft Office PowerPoint</Application>
  <PresentationFormat>On-screen Show (4:3)</PresentationFormat>
  <Paragraphs>103</Paragraphs>
  <Slides>14</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19" baseType="lpstr">
      <vt:lpstr>Arial</vt:lpstr>
      <vt:lpstr>Calibri</vt:lpstr>
      <vt:lpstr>Courier New</vt:lpstr>
      <vt:lpstr>Office Theme</vt:lpstr>
      <vt:lpstr>Equation</vt:lpstr>
      <vt:lpstr>Section 7.3</vt:lpstr>
      <vt:lpstr>Note</vt:lpstr>
      <vt:lpstr>Procedure: Steps to Follow in Constructing a Vertical Bar Graph</vt:lpstr>
      <vt:lpstr>Procedure: Steps to Follow in Constructing a Vertical Bar Graph (cont.)</vt:lpstr>
      <vt:lpstr>Example 1: Constructing a Bar Graph</vt:lpstr>
      <vt:lpstr>Example 1: Constructing a Bar Graph (cont.)</vt:lpstr>
      <vt:lpstr>Example 1: Constructing a Bar Graph (cont.)</vt:lpstr>
      <vt:lpstr>Example 1: Constructing a Bar Graph (cont.)</vt:lpstr>
      <vt:lpstr>Example 1: Constructing a Bar Graph (cont.)</vt:lpstr>
      <vt:lpstr>Procedure: Steps to Follow in Constructing a Circle Graph</vt:lpstr>
      <vt:lpstr>Example 2: Constructing a Circle Graph</vt:lpstr>
      <vt:lpstr>Example 2: Constructing a Circle Graph (cont.)</vt:lpstr>
      <vt:lpstr>Example 2: Constructing a Circle Graph (cont.)</vt:lpstr>
      <vt:lpstr>Example 2: Constructing a Circle Graph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 3rd Edition</dc:title>
  <dc:creator>Hawkes Learning</dc:creator>
  <cp:lastModifiedBy>Allison Conger</cp:lastModifiedBy>
  <cp:revision>60</cp:revision>
  <dcterms:created xsi:type="dcterms:W3CDTF">2013-04-26T14:43:13Z</dcterms:created>
  <dcterms:modified xsi:type="dcterms:W3CDTF">2023-06-09T18:44:48Z</dcterms:modified>
</cp:coreProperties>
</file>