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73" r:id="rId4"/>
    <p:sldId id="261" r:id="rId5"/>
    <p:sldId id="274" r:id="rId6"/>
    <p:sldId id="263" r:id="rId7"/>
    <p:sldId id="275" r:id="rId8"/>
    <p:sldId id="266" r:id="rId9"/>
    <p:sldId id="276" r:id="rId10"/>
    <p:sldId id="267" r:id="rId11"/>
    <p:sldId id="268" r:id="rId12"/>
    <p:sldId id="269" r:id="rId13"/>
    <p:sldId id="272" r:id="rId14"/>
    <p:sldId id="270" r:id="rId15"/>
    <p:sldId id="27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000099"/>
    <a:srgbClr val="007F7F"/>
    <a:srgbClr val="996600"/>
    <a:srgbClr val="FF00FF"/>
    <a:srgbClr val="339933"/>
    <a:srgbClr val="A50021"/>
    <a:srgbClr val="FF99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1" autoAdjust="0"/>
    <p:restoredTop sz="94660"/>
  </p:normalViewPr>
  <p:slideViewPr>
    <p:cSldViewPr>
      <p:cViewPr varScale="1">
        <p:scale>
          <a:sx n="104" d="100"/>
          <a:sy n="104" d="100"/>
        </p:scale>
        <p:origin x="122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7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08EE-9B9D-4E8B-9A72-A4970A486A38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8E2B-766E-40D4-ABC8-2EA49EF6F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8085-509F-46BC-AD62-34A62E716CFA}" type="datetimeFigureOut">
              <a:rPr lang="en-US"/>
              <a:pPr>
                <a:defRPr/>
              </a:pPr>
              <a:t>6/9/2023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6D0A-4503-4B45-86D1-E14374F61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Probability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Calculating a Probability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4035"/>
                <a:ext cx="8229600" cy="4512261"/>
              </a:xfrm>
              <a:noFill/>
            </p:spPr>
            <p:txBody>
              <a:bodyPr>
                <a:spAutoFit/>
              </a:bodyPr>
              <a:lstStyle/>
              <a:p>
                <a:pPr marL="0" indent="0">
                  <a:spcAft>
                    <a:spcPts val="1200"/>
                  </a:spcAft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 coin is tossed twice. Find the probability that both tosses are tails, </a:t>
                </a:r>
                <a:r>
                  <a:rPr lang="en-US" i="0" dirty="0">
                    <a:solidFill>
                      <a:srgbClr val="0000FF"/>
                    </a:solidFill>
                  </a:rPr>
                  <a:t>TT</a:t>
                </a:r>
                <a:r>
                  <a:rPr lang="en-US" i="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spcAft>
                    <a:spcPts val="1200"/>
                  </a:spcAft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 </a:t>
                </a:r>
              </a:p>
              <a:p>
                <a:pPr marL="0" indent="0">
                  <a:spcAft>
                    <a:spcPts val="1200"/>
                  </a:spcAft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There are four outcomes in the sample space: </a:t>
                </a:r>
              </a:p>
              <a:p>
                <a:pPr marL="0" indent="0">
                  <a:spcBef>
                    <a:spcPct val="120000"/>
                  </a:spcBef>
                  <a:spcAft>
                    <a:spcPts val="1200"/>
                  </a:spcAft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One of these outcomes is the event </a:t>
                </a:r>
                <a:r>
                  <a:rPr lang="en-US" i="0" dirty="0">
                    <a:solidFill>
                      <a:srgbClr val="FF0008"/>
                    </a:solidFill>
                  </a:rPr>
                  <a:t>TT</a:t>
                </a:r>
                <a:r>
                  <a:rPr lang="en-US" i="0" dirty="0">
                    <a:solidFill>
                      <a:schemeClr val="tx1"/>
                    </a:solidFill>
                  </a:rPr>
                  <a:t>. So,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spcAft>
                    <a:spcPts val="1200"/>
                  </a:spcAft>
                  <a:buFont typeface="Courier New" pitchFamily="49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probability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TT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4035"/>
                <a:ext cx="8229600" cy="4512261"/>
              </a:xfrm>
              <a:blipFill>
                <a:blip r:embed="rId2"/>
                <a:stretch>
                  <a:fillRect l="-1481" t="-12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3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3120"/>
              </p:ext>
            </p:extLst>
          </p:nvPr>
        </p:nvGraphicFramePr>
        <p:xfrm>
          <a:off x="2667000" y="3505200"/>
          <a:ext cx="285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57500" imgH="469900" progId="Equation.DSMT4">
                  <p:embed/>
                </p:oleObj>
              </mc:Choice>
              <mc:Fallback>
                <p:oleObj name="Equation" r:id="rId3" imgW="2857500" imgH="4699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05200"/>
                        <a:ext cx="2857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Calculating a Probability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8160"/>
          </a:xfr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i="0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six-sided die </a:t>
            </a:r>
            <a:r>
              <a:rPr lang="en-US" i="0" dirty="0">
                <a:solidFill>
                  <a:schemeClr val="tx1"/>
                </a:solidFill>
              </a:rPr>
              <a:t>is rolled once. Find the probability of rolling an even number. </a:t>
            </a:r>
          </a:p>
          <a:p>
            <a:pPr marL="0" indent="0"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spcAft>
                <a:spcPts val="600"/>
              </a:spcAft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There are six possible outcomes in rolling a die. </a:t>
            </a:r>
          </a:p>
          <a:p>
            <a:pPr marL="0" indent="0">
              <a:spcAft>
                <a:spcPts val="600"/>
              </a:spcAft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sample space is </a:t>
            </a:r>
          </a:p>
          <a:p>
            <a:pPr marL="0" indent="0">
              <a:spcAft>
                <a:spcPts val="600"/>
              </a:spcAft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Of these six, three are even numbers: </a:t>
            </a:r>
            <a:r>
              <a:rPr lang="en-US" i="0" dirty="0">
                <a:solidFill>
                  <a:srgbClr val="FF0008"/>
                </a:solidFill>
              </a:rPr>
              <a:t>2, 4, 6</a:t>
            </a:r>
            <a:r>
              <a:rPr lang="en-US" i="0" dirty="0">
                <a:solidFill>
                  <a:schemeClr val="tx1"/>
                </a:solidFill>
              </a:rPr>
              <a:t>. So,</a:t>
            </a:r>
          </a:p>
          <a:p>
            <a:pPr marL="0" indent="0">
              <a:spcAft>
                <a:spcPts val="600"/>
              </a:spcAft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3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11030"/>
              </p:ext>
            </p:extLst>
          </p:nvPr>
        </p:nvGraphicFramePr>
        <p:xfrm>
          <a:off x="1371600" y="4544807"/>
          <a:ext cx="495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0" imgH="838200" progId="Equation.DSMT4">
                  <p:embed/>
                </p:oleObj>
              </mc:Choice>
              <mc:Fallback>
                <p:oleObj name="Equation" r:id="rId2" imgW="4953000" imgH="838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44807"/>
                        <a:ext cx="4953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3505200" y="3522133"/>
          <a:ext cx="257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8100" imgH="469900" progId="Equation.DSMT4">
                  <p:embed/>
                </p:oleObj>
              </mc:Choice>
              <mc:Fallback>
                <p:oleObj name="Equation" r:id="rId4" imgW="25781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22133"/>
                        <a:ext cx="2578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651079"/>
              </p:ext>
            </p:extLst>
          </p:nvPr>
        </p:nvGraphicFramePr>
        <p:xfrm>
          <a:off x="6400800" y="457200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47" imgH="837836" progId="Equation.DSMT4">
                  <p:embed/>
                </p:oleObj>
              </mc:Choice>
              <mc:Fallback>
                <p:oleObj name="Equation" r:id="rId6" imgW="583947" imgH="837836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0"/>
                        <a:ext cx="58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Calculating a Probability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 standard deck of cards is </a:t>
            </a:r>
            <a:r>
              <a:rPr lang="en-US" i="0" dirty="0">
                <a:solidFill>
                  <a:srgbClr val="0000FF"/>
                </a:solidFill>
              </a:rPr>
              <a:t>52 cards </a:t>
            </a:r>
            <a:r>
              <a:rPr lang="en-US" i="0" dirty="0">
                <a:solidFill>
                  <a:schemeClr val="tx1"/>
                </a:solidFill>
              </a:rPr>
              <a:t>with four suits (hearts, diamonds, spades, and clubs) and </a:t>
            </a:r>
            <a:r>
              <a:rPr lang="en-US" i="0" dirty="0">
                <a:solidFill>
                  <a:srgbClr val="0000FF"/>
                </a:solidFill>
              </a:rPr>
              <a:t>13 cards </a:t>
            </a:r>
            <a:r>
              <a:rPr lang="en-US" i="0" dirty="0">
                <a:solidFill>
                  <a:schemeClr val="tx1"/>
                </a:solidFill>
              </a:rPr>
              <a:t>in each suit. The cards are ace, king, queen, jack, 10, 9, 8, 7, 6, 5, 4, 3, and 2. If one card is drawn from a deck of cards, find the probability of each of the following events.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card is a 10.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card is a diamond.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card is a 2 or a 3.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Calculating a Probability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There are four 10s in a deck (one 10 in each suit). So,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28700" y="3098800"/>
          <a:ext cx="2654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381000" progId="Equation.DSMT4">
                  <p:embed/>
                </p:oleObj>
              </mc:Choice>
              <mc:Fallback>
                <p:oleObj name="Equation" r:id="rId2" imgW="26543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098800"/>
                        <a:ext cx="2654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784600" y="2819400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838200" progId="Equation.DSMT4">
                  <p:embed/>
                </p:oleObj>
              </mc:Choice>
              <mc:Fallback>
                <p:oleObj name="Equation" r:id="rId4" imgW="711200" imgH="838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819400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622800" y="2819400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400" imgH="838200" progId="Equation.DSMT4">
                  <p:embed/>
                </p:oleObj>
              </mc:Choice>
              <mc:Fallback>
                <p:oleObj name="Equation" r:id="rId6" imgW="1041400" imgH="838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819400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772150" y="2819400"/>
          <a:ext cx="78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400" imgH="838200" progId="Equation.DSMT4">
                  <p:embed/>
                </p:oleObj>
              </mc:Choice>
              <mc:Fallback>
                <p:oleObj name="Equation" r:id="rId8" imgW="787400" imgH="838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2819400"/>
                        <a:ext cx="78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4980940" y="289941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892040" y="338709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Calculating a Probability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There are 13 diamonds in a deck (diamonds is one of the suits). So,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1003300" y="2616200"/>
          <a:ext cx="3579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400" imgH="381000" progId="Equation.DSMT4">
                  <p:embed/>
                </p:oleObj>
              </mc:Choice>
              <mc:Fallback>
                <p:oleObj name="Equation" r:id="rId2" imgW="35814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616200"/>
                        <a:ext cx="35798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648200" y="2362200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838200" progId="Equation.DSMT4">
                  <p:embed/>
                </p:oleObj>
              </mc:Choice>
              <mc:Fallback>
                <p:oleObj name="Equation" r:id="rId4" imgW="711200" imgH="838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410200" y="2362200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400" imgH="838200" progId="Equation.DSMT4">
                  <p:embed/>
                </p:oleObj>
              </mc:Choice>
              <mc:Fallback>
                <p:oleObj name="Equation" r:id="rId6" imgW="1041400" imgH="838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62200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15100" y="2362200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700" imgH="838200" progId="Equation.DSMT4">
                  <p:embed/>
                </p:oleObj>
              </mc:Choice>
              <mc:Fallback>
                <p:oleObj name="Equation" r:id="rId8" imgW="647700" imgH="838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362200"/>
                        <a:ext cx="64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5748020" y="2456180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103620" y="2943860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Calculating a Probability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There are four 2s and four 3s in a deck (one of each in each suit) for a total of 8. So, 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1066800" y="2667000"/>
          <a:ext cx="336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500" imgH="381000" progId="Equation.DSMT4">
                  <p:embed/>
                </p:oleObj>
              </mc:Choice>
              <mc:Fallback>
                <p:oleObj name="Equation" r:id="rId2" imgW="33655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67000"/>
                        <a:ext cx="3365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504267" y="2438400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838200" progId="Equation.DSMT4">
                  <p:embed/>
                </p:oleObj>
              </mc:Choice>
              <mc:Fallback>
                <p:oleObj name="Equation" r:id="rId4" imgW="711200" imgH="838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67" y="2438400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287434" y="2438400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400" imgH="838200" progId="Equation.DSMT4">
                  <p:embed/>
                </p:oleObj>
              </mc:Choice>
              <mc:Fallback>
                <p:oleObj name="Equation" r:id="rId6" imgW="1041400" imgH="838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434" y="2438400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400800" y="2438400"/>
          <a:ext cx="78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400" imgH="838200" progId="Equation.DSMT4">
                  <p:embed/>
                </p:oleObj>
              </mc:Choice>
              <mc:Fallback>
                <p:oleObj name="Equation" r:id="rId8" imgW="787400" imgH="838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438400"/>
                        <a:ext cx="78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5595620" y="2526030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510798" y="3022099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Terms Related to Probability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Outcome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 individual result of an experiment. </a:t>
            </a:r>
          </a:p>
          <a:p>
            <a:pPr eaLnBrk="0" hangingPunct="0"/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Sample Space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set of all possible outcomes of an experiment.</a:t>
            </a:r>
          </a:p>
          <a:p>
            <a:pPr eaLnBrk="0" hangingPunct="0"/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Event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Some (or all) of the outcomes from the sample space.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All Outcomes Using a Tree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6-sided die is rolled. Draw a tree diagram illustrating the possible outcomes of this experiment.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Since the die has 6 sides, we will label </a:t>
            </a:r>
            <a:br>
              <a:rPr lang="en-US" dirty="0"/>
            </a:br>
            <a:r>
              <a:rPr lang="en-US" dirty="0"/>
              <a:t>the possible outcomes as 1, 2, 3, 4, 5,</a:t>
            </a:r>
            <a:br>
              <a:rPr lang="en-US" dirty="0"/>
            </a:br>
            <a:r>
              <a:rPr lang="en-US" dirty="0"/>
              <a:t>and 6.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905000"/>
            <a:ext cx="13551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the Sample Space Using a Tree Diagram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401205"/>
              </a:xfrm>
              <a:noFill/>
            </p:spPr>
            <p:txBody>
              <a:bodyPr>
                <a:spAutoFit/>
              </a:bodyPr>
              <a:lstStyle/>
              <a:p>
                <a:r>
                  <a:rPr lang="en-US" i="0" dirty="0">
                    <a:solidFill>
                      <a:schemeClr val="tx1"/>
                    </a:solidFill>
                  </a:rPr>
                  <a:t>A coin is tossed twice. Draw a tree diagram illustrating the possible outcomes </a:t>
                </a:r>
                <a:r>
                  <a:rPr lang="en-US" dirty="0"/>
                  <a:t>of the experiment and list the outcomes in the sample space.</a:t>
                </a:r>
              </a:p>
              <a:p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r>
                  <a:rPr lang="en-US" dirty="0"/>
                  <a:t>Following the branches (left to right) shows the four outcomes in the sample space.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HH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HT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TT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}</a:t>
                </a:r>
              </a:p>
              <a:p>
                <a:endParaRPr lang="en-US" b="1" i="0" dirty="0">
                  <a:solidFill>
                    <a:schemeClr val="tx1"/>
                  </a:solidFill>
                </a:endParaRPr>
              </a:p>
              <a:p>
                <a:endParaRPr lang="en-US" b="1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401205"/>
              </a:xfrm>
              <a:blipFill>
                <a:blip r:embed="rId2"/>
                <a:stretch>
                  <a:fillRect l="-1481" t="-1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the Sample Space Using a Tree Diagram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107141"/>
            <a:ext cx="28479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2624624" y="5332590"/>
            <a:ext cx="3928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Outcomes: HH, HT, TH, 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6FA4-5F3D-DB31-F677-2F3E3277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12" y="1134035"/>
            <a:ext cx="8229600" cy="4709160"/>
          </a:xfrm>
        </p:spPr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Sample Space Using a Tree Diagram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918269"/>
              </a:xfrm>
            </p:spPr>
            <p:txBody>
              <a:bodyPr>
                <a:spAutoFit/>
              </a:bodyPr>
              <a:lstStyle/>
              <a:p>
                <a:r>
                  <a:rPr lang="en-US" dirty="0"/>
                  <a:t>A coin is tossed and then one of the numbers (1, 2, and 3) is chosen at random from a box. Draw a tree diagram illustrating the possible outcomes of the experiment and list the outcomes in the sample space.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There are six outcomes in the sample space.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}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918269"/>
              </a:xfrm>
              <a:blipFill>
                <a:blip r:embed="rId2"/>
                <a:stretch>
                  <a:fillRect l="-1481" t="-1115" r="-21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Sample Space Using a Tree Diagram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038600" y="2754953"/>
            <a:ext cx="35052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dirty="0"/>
              <a:t>Outcomes:</a:t>
            </a:r>
          </a:p>
          <a:p>
            <a:pPr>
              <a:spcBef>
                <a:spcPts val="300"/>
              </a:spcBef>
            </a:pPr>
            <a:r>
              <a:rPr lang="en-US" sz="2800" dirty="0"/>
              <a:t> H1, H2, H3, T1, T2, T3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4C837-0812-8342-023B-B63BBEE9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425"/>
            <a:ext cx="2896004" cy="366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Probability of an Event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/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algn="ctr" eaLnBrk="0" hangingPunct="0"/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algn="ctr" eaLnBrk="0" hangingPunct="0"/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algn="ctr" eaLnBrk="0" hangingPunct="0"/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algn="ctr" eaLnBrk="0" hangingPunct="0"/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28735"/>
              </p:ext>
            </p:extLst>
          </p:nvPr>
        </p:nvGraphicFramePr>
        <p:xfrm>
          <a:off x="762000" y="1676400"/>
          <a:ext cx="68453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45300" imgH="1625600" progId="Equation.DSMT4">
                  <p:embed/>
                </p:oleObj>
              </mc:Choice>
              <mc:Fallback>
                <p:oleObj name="Equation" r:id="rId2" imgW="6845300" imgH="1625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68453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Basic Characteristics of Probabilities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Probabilities are between 0 and 1, inclusive. 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        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a.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If an event can never occur, its probability is 0.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         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b.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If an event will always occur, its probability is 1.</a:t>
            </a:r>
          </a:p>
          <a:p>
            <a:pPr marL="514350" indent="-514350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2.	The sum of the probabilities of the outcomes in a sample space is 1.</a:t>
            </a:r>
            <a:endParaRPr lang="en-US" i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672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Calibri</vt:lpstr>
      <vt:lpstr>Courier New</vt:lpstr>
      <vt:lpstr>Office Theme</vt:lpstr>
      <vt:lpstr>Equation</vt:lpstr>
      <vt:lpstr>Section 7.4</vt:lpstr>
      <vt:lpstr>Definition: Terms Related to Probability</vt:lpstr>
      <vt:lpstr>Example 1: Finding All Outcomes Using a Tree Diagram</vt:lpstr>
      <vt:lpstr>Example 2: Finding the Sample Space Using a Tree Diagram</vt:lpstr>
      <vt:lpstr>Example 2: Finding the Sample Space Using a Tree Diagram (cont.)</vt:lpstr>
      <vt:lpstr>Example 3: Finding the Sample Space Using a Tree Diagram</vt:lpstr>
      <vt:lpstr>Example 3: Finding the Sample Space Using a Tree Diagram (cont.)</vt:lpstr>
      <vt:lpstr>Definition: Probability of an Event</vt:lpstr>
      <vt:lpstr>Properties: Basic Characteristics of Probabilities</vt:lpstr>
      <vt:lpstr>Example 4: Calculating a Probability</vt:lpstr>
      <vt:lpstr>Example 5: Calculating a Probability</vt:lpstr>
      <vt:lpstr>Example 6: Calculating a Probability</vt:lpstr>
      <vt:lpstr>Example 6: Calculating a Probability (cont.)</vt:lpstr>
      <vt:lpstr>Example 6: Calculating a Probability (cont.)</vt:lpstr>
      <vt:lpstr>Example 6: Calculating a Probability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60</cp:revision>
  <dcterms:created xsi:type="dcterms:W3CDTF">2013-04-26T14:43:13Z</dcterms:created>
  <dcterms:modified xsi:type="dcterms:W3CDTF">2023-06-09T19:07:36Z</dcterms:modified>
</cp:coreProperties>
</file>