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82" r:id="rId4"/>
    <p:sldId id="263" r:id="rId5"/>
    <p:sldId id="264" r:id="rId6"/>
    <p:sldId id="265" r:id="rId7"/>
    <p:sldId id="268" r:id="rId8"/>
    <p:sldId id="269" r:id="rId9"/>
    <p:sldId id="270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Rebecca Lebeaux" initials="RL" lastIdx="2" clrIdx="5">
    <p:extLst>
      <p:ext uri="{19B8F6BF-5375-455C-9EA6-DF929625EA0E}">
        <p15:presenceInfo xmlns:p15="http://schemas.microsoft.com/office/powerpoint/2012/main" userId="S-1-5-21-1482476501-413027322-842925246-286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13" autoAdjust="0"/>
    <p:restoredTop sz="95401" autoAdjust="0"/>
  </p:normalViewPr>
  <p:slideViewPr>
    <p:cSldViewPr>
      <p:cViewPr varScale="1">
        <p:scale>
          <a:sx n="99" d="100"/>
          <a:sy n="99" d="100"/>
        </p:scale>
        <p:origin x="141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900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20106-37FC-4E82-90E8-84CEE35712C3}" type="datetimeFigureOut">
              <a:rPr lang="en-US" smtClean="0"/>
              <a:pPr/>
              <a:t>6/9/2023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0A922-ED72-400D-ACE6-A2D9FB3926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826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e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emf"/><Relationship Id="rId4" Type="http://schemas.openxmlformats.org/officeDocument/2006/relationships/oleObject" Target="../embeddings/oleObject4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7" Type="http://schemas.openxmlformats.org/officeDocument/2006/relationships/image" Target="../media/image47.e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7.wmf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e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emf"/><Relationship Id="rId5" Type="http://schemas.openxmlformats.org/officeDocument/2006/relationships/image" Target="../media/image8.e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image" Target="../media/image22.wmf"/><Relationship Id="rId18" Type="http://schemas.openxmlformats.org/officeDocument/2006/relationships/oleObject" Target="../embeddings/oleObject24.bin"/><Relationship Id="rId26" Type="http://schemas.openxmlformats.org/officeDocument/2006/relationships/oleObject" Target="../embeddings/oleObject28.bin"/><Relationship Id="rId3" Type="http://schemas.openxmlformats.org/officeDocument/2006/relationships/image" Target="../media/image17.wmf"/><Relationship Id="rId21" Type="http://schemas.openxmlformats.org/officeDocument/2006/relationships/image" Target="../media/image26.e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21.bin"/><Relationship Id="rId17" Type="http://schemas.openxmlformats.org/officeDocument/2006/relationships/image" Target="../media/image24.emf"/><Relationship Id="rId25" Type="http://schemas.openxmlformats.org/officeDocument/2006/relationships/image" Target="../media/image28.wmf"/><Relationship Id="rId2" Type="http://schemas.openxmlformats.org/officeDocument/2006/relationships/oleObject" Target="../embeddings/oleObject16.bin"/><Relationship Id="rId16" Type="http://schemas.openxmlformats.org/officeDocument/2006/relationships/oleObject" Target="../embeddings/oleObject23.bin"/><Relationship Id="rId20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24" Type="http://schemas.openxmlformats.org/officeDocument/2006/relationships/oleObject" Target="../embeddings/oleObject27.bin"/><Relationship Id="rId5" Type="http://schemas.openxmlformats.org/officeDocument/2006/relationships/image" Target="../media/image18.wmf"/><Relationship Id="rId15" Type="http://schemas.openxmlformats.org/officeDocument/2006/relationships/image" Target="../media/image23.emf"/><Relationship Id="rId23" Type="http://schemas.openxmlformats.org/officeDocument/2006/relationships/image" Target="../media/image27.emf"/><Relationship Id="rId10" Type="http://schemas.openxmlformats.org/officeDocument/2006/relationships/oleObject" Target="../embeddings/oleObject20.bin"/><Relationship Id="rId19" Type="http://schemas.openxmlformats.org/officeDocument/2006/relationships/image" Target="../media/image25.e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22.bin"/><Relationship Id="rId22" Type="http://schemas.openxmlformats.org/officeDocument/2006/relationships/oleObject" Target="../embeddings/oleObject26.bin"/><Relationship Id="rId27" Type="http://schemas.openxmlformats.org/officeDocument/2006/relationships/image" Target="../media/image29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7" Type="http://schemas.openxmlformats.org/officeDocument/2006/relationships/image" Target="../media/image33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2.emf"/><Relationship Id="rId4" Type="http://schemas.openxmlformats.org/officeDocument/2006/relationships/oleObject" Target="../embeddings/oleObject3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7.bin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8.wmf"/><Relationship Id="rId5" Type="http://schemas.openxmlformats.org/officeDocument/2006/relationships/image" Target="../media/image35.e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Subtraction 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Susan is a salesperson for a shoe store.  Last week 	her sales of pairs of shoes were as follows.</a:t>
            </a:r>
          </a:p>
        </p:txBody>
      </p:sp>
      <p:graphicFrame>
        <p:nvGraphicFramePr>
          <p:cNvPr id="685059" name="Group 3"/>
          <p:cNvGraphicFramePr>
            <a:graphicFrameLocks noGrp="1"/>
          </p:cNvGraphicFramePr>
          <p:nvPr>
            <p:ph type="tbl" idx="4294967295"/>
          </p:nvPr>
        </p:nvGraphicFramePr>
        <p:xfrm>
          <a:off x="1234440" y="2362200"/>
          <a:ext cx="667512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07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5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7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Day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Returns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Daily Net Sales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Monday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7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Tuesday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Wednesday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Thursday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</a:t>
                      </a:r>
                      <a:endParaRPr kumimoji="0" lang="en-US" sz="2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</a:tabLst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	Friday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8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3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44"/>
          <p:cNvGrpSpPr>
            <a:grpSpLocks noChangeAspect="1"/>
          </p:cNvGrpSpPr>
          <p:nvPr/>
        </p:nvGrpSpPr>
        <p:grpSpPr bwMode="auto">
          <a:xfrm>
            <a:off x="1422400" y="2832100"/>
            <a:ext cx="231011" cy="1828800"/>
            <a:chOff x="328" y="1632"/>
            <a:chExt cx="210" cy="1824"/>
          </a:xfrm>
        </p:grpSpPr>
        <p:pic>
          <p:nvPicPr>
            <p:cNvPr id="18474" name="Picture 40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16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5" name="Picture 41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0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6" name="Picture 42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448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7" name="Picture 43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6" y="2832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78" name="Picture 44" descr="Ch_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28" y="3216"/>
              <a:ext cx="20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were Susan’s net sales for last </a:t>
            </a:r>
          </a:p>
          <a:p>
            <a:pPr marL="457200" indent="-457200" eaLnBrk="1" hangingPunct="1">
              <a:spcBef>
                <a:spcPts val="0"/>
              </a:spcBef>
              <a:buFontTx/>
              <a:buNone/>
            </a:pPr>
            <a:r>
              <a:rPr lang="en-US" sz="2800" i="0" dirty="0">
                <a:solidFill>
                  <a:schemeClr val="tx1"/>
                </a:solidFill>
              </a:rPr>
              <a:t>week?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Susan’s net sales for the week were </a:t>
            </a:r>
            <a:r>
              <a:rPr lang="en-US" sz="2800" i="0" dirty="0">
                <a:solidFill>
                  <a:srgbClr val="FF0008"/>
                </a:solidFill>
              </a:rPr>
              <a:t>17</a:t>
            </a:r>
            <a:r>
              <a:rPr lang="en-US" sz="2800" i="0" dirty="0">
                <a:solidFill>
                  <a:schemeClr val="tx1"/>
                </a:solidFill>
              </a:rPr>
              <a:t> pairs of shoes.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Application: Calculating Net Change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1607336"/>
              </p:ext>
            </p:extLst>
          </p:nvPr>
        </p:nvGraphicFramePr>
        <p:xfrm>
          <a:off x="1650172" y="3218111"/>
          <a:ext cx="3300448" cy="585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28280" imgH="594000" progId="Equation.DSMT4">
                  <p:embed/>
                </p:oleObj>
              </mc:Choice>
              <mc:Fallback>
                <p:oleObj name="Equation" r:id="rId2" imgW="3428280" imgH="594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172" y="3218111"/>
                        <a:ext cx="3300448" cy="5852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Ch_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1143000"/>
            <a:ext cx="2438400" cy="218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</a:t>
            </a:r>
            <a:r>
              <a:rPr lang="en-US" dirty="0">
                <a:solidFill>
                  <a:schemeClr val="accent1"/>
                </a:solidFill>
              </a:rPr>
              <a:t>: Application: Calculating Net Change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i="0" dirty="0">
                <a:solidFill>
                  <a:schemeClr val="tx1"/>
                </a:solidFill>
              </a:rPr>
              <a:t>Robert weighed </a:t>
            </a:r>
            <a:r>
              <a:rPr lang="en-US" i="0" dirty="0">
                <a:solidFill>
                  <a:srgbClr val="0000FF"/>
                </a:solidFill>
              </a:rPr>
              <a:t>230 lb </a:t>
            </a:r>
            <a:r>
              <a:rPr lang="en-US" i="0" dirty="0">
                <a:solidFill>
                  <a:schemeClr val="tx1"/>
                </a:solidFill>
              </a:rPr>
              <a:t>when he started to diet.  The first month he lost </a:t>
            </a:r>
            <a:r>
              <a:rPr lang="en-US" i="0" dirty="0">
                <a:solidFill>
                  <a:srgbClr val="0000FF"/>
                </a:solidFill>
              </a:rPr>
              <a:t>7 lb</a:t>
            </a:r>
            <a:r>
              <a:rPr lang="en-US" i="0" dirty="0">
                <a:solidFill>
                  <a:schemeClr val="tx1"/>
                </a:solidFill>
              </a:rPr>
              <a:t>, the second month he gained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2 lb</a:t>
            </a:r>
            <a:r>
              <a:rPr lang="en-US" i="0" dirty="0">
                <a:solidFill>
                  <a:schemeClr val="tx1"/>
                </a:solidFill>
              </a:rPr>
              <a:t>, and the third month he lost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  <a:r>
              <a:rPr lang="en-US" i="0" dirty="0">
                <a:solidFill>
                  <a:schemeClr val="tx1"/>
                </a:solidFill>
              </a:rPr>
              <a:t>.  What was his weight after </a:t>
            </a:r>
            <a:r>
              <a:rPr lang="en-US" i="0" dirty="0">
                <a:solidFill>
                  <a:srgbClr val="0000FF"/>
                </a:solidFill>
              </a:rPr>
              <a:t>3 months </a:t>
            </a:r>
            <a:r>
              <a:rPr lang="en-US" i="0" dirty="0">
                <a:solidFill>
                  <a:schemeClr val="tx1"/>
                </a:solidFill>
              </a:rPr>
              <a:t>of dieting</a:t>
            </a:r>
            <a:r>
              <a:rPr lang="en-US" dirty="0">
                <a:solidFill>
                  <a:schemeClr val="tx1"/>
                </a:solidFill>
              </a:rPr>
              <a:t>? What was his net change in weight?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6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57200" indent="-4572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His weight after 3 months can be calculated as follows.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33265"/>
              </p:ext>
            </p:extLst>
          </p:nvPr>
        </p:nvGraphicFramePr>
        <p:xfrm>
          <a:off x="2611438" y="4772025"/>
          <a:ext cx="325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6400" imgH="585000" progId="Equation.DSMT4">
                  <p:embed/>
                </p:oleObj>
              </mc:Choice>
              <mc:Fallback>
                <p:oleObj name="Equation" r:id="rId2" imgW="3236400" imgH="585000" progId="Equation.DSMT4">
                  <p:embed/>
                  <p:pic>
                    <p:nvPicPr>
                      <p:cNvPr id="0" name="Picture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1438" y="4772025"/>
                        <a:ext cx="325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786953"/>
              </p:ext>
            </p:extLst>
          </p:nvPr>
        </p:nvGraphicFramePr>
        <p:xfrm>
          <a:off x="3189288" y="5346700"/>
          <a:ext cx="2616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05680" imgH="585000" progId="Equation.DSMT4">
                  <p:embed/>
                </p:oleObj>
              </mc:Choice>
              <mc:Fallback>
                <p:oleObj name="Equation" r:id="rId4" imgW="2605680" imgH="585000" progId="Equation.DSMT4">
                  <p:embed/>
                  <p:pic>
                    <p:nvPicPr>
                      <p:cNvPr id="0" name="Picture 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9288" y="5346700"/>
                        <a:ext cx="2616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Application: Calculating Net Change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His net change in weight was</a:t>
            </a:r>
            <a:endParaRPr lang="en-US" sz="2800" i="0" dirty="0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4939880"/>
              </p:ext>
            </p:extLst>
          </p:nvPr>
        </p:nvGraphicFramePr>
        <p:xfrm>
          <a:off x="2776538" y="3041650"/>
          <a:ext cx="2528887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14600" imgH="304560" progId="Equation.DSMT4">
                  <p:embed/>
                </p:oleObj>
              </mc:Choice>
              <mc:Fallback>
                <p:oleObj name="Equation" r:id="rId2" imgW="2514600" imgH="304560" progId="Equation.DSMT4">
                  <p:embed/>
                  <p:pic>
                    <p:nvPicPr>
                      <p:cNvPr id="0" name="Picture 5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8" y="3041650"/>
                        <a:ext cx="2528887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/>
          <p:cNvSpPr txBox="1">
            <a:spLocks/>
          </p:cNvSpPr>
          <p:nvPr/>
        </p:nvSpPr>
        <p:spPr>
          <a:xfrm>
            <a:off x="457200" y="36940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Thus, Robert’s weight after 3 months of dieting was 220 </a:t>
            </a:r>
            <a:r>
              <a:rPr lang="en-US" dirty="0" err="1">
                <a:solidFill>
                  <a:schemeClr val="tx1"/>
                </a:solidFill>
              </a:rPr>
              <a:t>lb</a:t>
            </a:r>
            <a:r>
              <a:rPr lang="en-US" dirty="0">
                <a:solidFill>
                  <a:schemeClr val="tx1"/>
                </a:solidFill>
              </a:rPr>
              <a:t> which was a net change of </a:t>
            </a:r>
            <a:r>
              <a:rPr lang="en-US" dirty="0">
                <a:solidFill>
                  <a:srgbClr val="FF0000"/>
                </a:solidFill>
              </a:rPr>
              <a:t>10 lb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370614"/>
              </p:ext>
            </p:extLst>
          </p:nvPr>
        </p:nvGraphicFramePr>
        <p:xfrm>
          <a:off x="3200400" y="1981200"/>
          <a:ext cx="1168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393480" progId="Equation.DSMT4">
                  <p:embed/>
                </p:oleObj>
              </mc:Choice>
              <mc:Fallback>
                <p:oleObj name="Equation" r:id="rId4" imgW="1168200" imgH="393480" progId="Equation.DSMT4">
                  <p:embed/>
                  <p:pic>
                    <p:nvPicPr>
                      <p:cNvPr id="0" name="Picture 5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981200"/>
                        <a:ext cx="1168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333271"/>
              </p:ext>
            </p:extLst>
          </p:nvPr>
        </p:nvGraphicFramePr>
        <p:xfrm>
          <a:off x="3200400" y="1308100"/>
          <a:ext cx="1701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91280" imgH="585000" progId="Equation.DSMT4">
                  <p:embed/>
                </p:oleObj>
              </mc:Choice>
              <mc:Fallback>
                <p:oleObj name="Equation" r:id="rId6" imgW="1691280" imgH="585000" progId="Equation.DSMT4">
                  <p:embed/>
                  <p:pic>
                    <p:nvPicPr>
                      <p:cNvPr id="0" name="Picture 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308100"/>
                        <a:ext cx="1701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148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a real number is called its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additive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inverse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 The sum of a number and its additive inverse is zero.  Symbolically, for any real number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  <a:tab pos="9779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Definition: Additive Inverse</a:t>
            </a:r>
          </a:p>
        </p:txBody>
      </p:sp>
      <p:graphicFrame>
        <p:nvGraphicFramePr>
          <p:cNvPr id="614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1722428"/>
              </p:ext>
            </p:extLst>
          </p:nvPr>
        </p:nvGraphicFramePr>
        <p:xfrm>
          <a:off x="3897312" y="2743200"/>
          <a:ext cx="1349375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00280" imgH="585000" progId="Equation.DSMT4">
                  <p:embed/>
                </p:oleObj>
              </mc:Choice>
              <mc:Fallback>
                <p:oleObj name="Equation" r:id="rId2" imgW="1700280" imgH="5850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312" y="2743200"/>
                        <a:ext cx="1349375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32933"/>
            <a:ext cx="8229600" cy="4876800"/>
          </a:xfrm>
        </p:spPr>
        <p:txBody>
          <a:bodyPr>
            <a:noAutofit/>
          </a:bodyPr>
          <a:lstStyle/>
          <a:p>
            <a:pPr marL="457200" indent="-457200" defTabSz="406400"/>
            <a:r>
              <a:rPr lang="en-US" dirty="0">
                <a:solidFill>
                  <a:schemeClr val="tx1"/>
                </a:solidFill>
              </a:rPr>
              <a:t>Find the additive inverse (opposite) of each number.	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3 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–7.3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0</a:t>
            </a:r>
          </a:p>
          <a:p>
            <a:pPr marL="514350" indent="-514350" defTabSz="406400"/>
            <a:r>
              <a:rPr lang="en-US" b="1" dirty="0"/>
              <a:t>Solution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because</a:t>
            </a:r>
          </a:p>
          <a:p>
            <a:pPr marL="514350" indent="-514350" defTabSz="406400">
              <a:buFont typeface="+mj-lt"/>
              <a:buAutoNum type="alphaLcPeriod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7.3 </a:t>
            </a:r>
            <a:r>
              <a:rPr lang="en-US" dirty="0"/>
              <a:t>is 				</a:t>
            </a:r>
          </a:p>
          <a:p>
            <a:pPr marL="514350" indent="-514350" defTabSz="406400"/>
            <a:r>
              <a:rPr lang="en-US" dirty="0"/>
              <a:t>	because</a:t>
            </a:r>
          </a:p>
          <a:p>
            <a:pPr marL="514350" indent="-514350" defTabSz="406400">
              <a:buFont typeface="+mj-lt"/>
              <a:buAutoNum type="alphaLcPeriod" startAt="3"/>
            </a:pPr>
            <a:r>
              <a:rPr lang="en-US" dirty="0"/>
              <a:t>The additive inverse of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0 </a:t>
            </a:r>
            <a:r>
              <a:rPr lang="en-US" dirty="0">
                <a:latin typeface="Symbol" charset="2"/>
                <a:cs typeface="Symbol" charset="2"/>
              </a:rPr>
              <a:t>= </a:t>
            </a:r>
            <a:r>
              <a:rPr lang="en-US" dirty="0"/>
              <a:t>0. That is, 0 is its own opposite.</a:t>
            </a:r>
          </a:p>
          <a:p>
            <a:pPr marL="514350" indent="-514350" defTabSz="406400"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Finding Additive Inverses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0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4647550"/>
              </p:ext>
            </p:extLst>
          </p:nvPr>
        </p:nvGraphicFramePr>
        <p:xfrm>
          <a:off x="5432249" y="4222750"/>
          <a:ext cx="21574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45960" imgH="406080" progId="Equation.DSMT4">
                  <p:embed/>
                </p:oleObj>
              </mc:Choice>
              <mc:Fallback>
                <p:oleObj name="Equation" r:id="rId2" imgW="2145960" imgH="406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2249" y="4222750"/>
                        <a:ext cx="2157412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975339"/>
              </p:ext>
            </p:extLst>
          </p:nvPr>
        </p:nvGraphicFramePr>
        <p:xfrm>
          <a:off x="6743700" y="3741738"/>
          <a:ext cx="1647825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38000" imgH="393480" progId="Equation.DSMT4">
                  <p:embed/>
                </p:oleObj>
              </mc:Choice>
              <mc:Fallback>
                <p:oleObj name="Equation" r:id="rId4" imgW="163800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3741738"/>
                        <a:ext cx="1647825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596275"/>
              </p:ext>
            </p:extLst>
          </p:nvPr>
        </p:nvGraphicFramePr>
        <p:xfrm>
          <a:off x="2408238" y="4724400"/>
          <a:ext cx="2163762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45960" imgH="368280" progId="Equation.DSMT4">
                  <p:embed/>
                </p:oleObj>
              </mc:Choice>
              <mc:Fallback>
                <p:oleObj name="Equation" r:id="rId6" imgW="2145960" imgH="3682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238" y="4724400"/>
                        <a:ext cx="2163762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2846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2301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any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</a:t>
            </a:r>
          </a:p>
          <a:p>
            <a:pPr marL="14288" indent="-14288" eaLnBrk="0" hangingPunct="0">
              <a:buNone/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eaLnBrk="0" hangingPunct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words, to subtract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from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add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opposite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of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 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to 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Subtraction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198576"/>
              </p:ext>
            </p:extLst>
          </p:nvPr>
        </p:nvGraphicFramePr>
        <p:xfrm>
          <a:off x="3352800" y="1828800"/>
          <a:ext cx="2133600" cy="431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23800" imgH="469800" progId="Equation.DSMT4">
                  <p:embed/>
                </p:oleObj>
              </mc:Choice>
              <mc:Fallback>
                <p:oleObj name="Equation" r:id="rId2" imgW="2323800" imgH="469800" progId="Equation.DSMT4">
                  <p:embed/>
                  <p:pic>
                    <p:nvPicPr>
                      <p:cNvPr id="0" name="Picture 3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28800"/>
                        <a:ext cx="2133600" cy="4318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Subtract.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	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1396146"/>
              </p:ext>
            </p:extLst>
          </p:nvPr>
        </p:nvGraphicFramePr>
        <p:xfrm>
          <a:off x="943659" y="1919785"/>
          <a:ext cx="8683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63280" imgH="279360" progId="Equation.DSMT4">
                  <p:embed/>
                </p:oleObj>
              </mc:Choice>
              <mc:Fallback>
                <p:oleObj name="Equation" r:id="rId2" imgW="863280" imgH="279360" progId="Equation.DSMT4">
                  <p:embed/>
                  <p:pic>
                    <p:nvPicPr>
                      <p:cNvPr id="0" name="Picture 7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659" y="1919785"/>
                        <a:ext cx="8683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4612235"/>
              </p:ext>
            </p:extLst>
          </p:nvPr>
        </p:nvGraphicFramePr>
        <p:xfrm>
          <a:off x="1847898" y="1786156"/>
          <a:ext cx="1803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1720" imgH="585000" progId="Equation.DSMT4">
                  <p:embed/>
                </p:oleObj>
              </mc:Choice>
              <mc:Fallback>
                <p:oleObj name="Equation" r:id="rId4" imgW="1791720" imgH="585000" progId="Equation.DSMT4">
                  <p:embed/>
                  <p:pic>
                    <p:nvPicPr>
                      <p:cNvPr id="0" name="Picture 7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98" y="1786156"/>
                        <a:ext cx="1803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6607927"/>
              </p:ext>
            </p:extLst>
          </p:nvPr>
        </p:nvGraphicFramePr>
        <p:xfrm>
          <a:off x="3678238" y="1938338"/>
          <a:ext cx="6715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60240" imgH="291960" progId="Equation.DSMT4">
                  <p:embed/>
                </p:oleObj>
              </mc:Choice>
              <mc:Fallback>
                <p:oleObj name="Equation" r:id="rId6" imgW="660240" imgH="291960" progId="Equation.DSMT4">
                  <p:embed/>
                  <p:pic>
                    <p:nvPicPr>
                      <p:cNvPr id="0" name="Picture 7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1938338"/>
                        <a:ext cx="6715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039534"/>
              </p:ext>
            </p:extLst>
          </p:nvPr>
        </p:nvGraphicFramePr>
        <p:xfrm>
          <a:off x="939334" y="2870433"/>
          <a:ext cx="13208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469800" progId="Equation.DSMT4">
                  <p:embed/>
                </p:oleObj>
              </mc:Choice>
              <mc:Fallback>
                <p:oleObj name="Equation" r:id="rId8" imgW="1307880" imgH="469800" progId="Equation.DSMT4">
                  <p:embed/>
                  <p:pic>
                    <p:nvPicPr>
                      <p:cNvPr id="0" name="Picture 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334" y="2870433"/>
                        <a:ext cx="13208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331052"/>
              </p:ext>
            </p:extLst>
          </p:nvPr>
        </p:nvGraphicFramePr>
        <p:xfrm>
          <a:off x="2270053" y="2822575"/>
          <a:ext cx="1816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1080" imgH="585000" progId="Equation.DSMT4">
                  <p:embed/>
                </p:oleObj>
              </mc:Choice>
              <mc:Fallback>
                <p:oleObj name="Equation" r:id="rId10" imgW="1801080" imgH="585000" progId="Equation.DSMT4">
                  <p:embed/>
                  <p:pic>
                    <p:nvPicPr>
                      <p:cNvPr id="0" name="Picture 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053" y="2822575"/>
                        <a:ext cx="1816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497056"/>
              </p:ext>
            </p:extLst>
          </p:nvPr>
        </p:nvGraphicFramePr>
        <p:xfrm>
          <a:off x="4114800" y="29845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900" imgH="279400" progId="Equation.DSMT4">
                  <p:embed/>
                </p:oleObj>
              </mc:Choice>
              <mc:Fallback>
                <p:oleObj name="Equation" r:id="rId12" imgW="469900" imgH="279400" progId="Equation.DSMT4">
                  <p:embed/>
                  <p:pic>
                    <p:nvPicPr>
                      <p:cNvPr id="0" name="Picture 7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9845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574283"/>
              </p:ext>
            </p:extLst>
          </p:nvPr>
        </p:nvGraphicFramePr>
        <p:xfrm>
          <a:off x="906011" y="3911367"/>
          <a:ext cx="1801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90640" imgH="469800" progId="Equation.DSMT4">
                  <p:embed/>
                </p:oleObj>
              </mc:Choice>
              <mc:Fallback>
                <p:oleObj name="Equation" r:id="rId14" imgW="1790640" imgH="469800" progId="Equation.DSMT4">
                  <p:embed/>
                  <p:pic>
                    <p:nvPicPr>
                      <p:cNvPr id="0" name="Picture 7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011" y="3911367"/>
                        <a:ext cx="1801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856903"/>
              </p:ext>
            </p:extLst>
          </p:nvPr>
        </p:nvGraphicFramePr>
        <p:xfrm>
          <a:off x="2743200" y="3844925"/>
          <a:ext cx="207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57040" imgH="585000" progId="Equation.DSMT4">
                  <p:embed/>
                </p:oleObj>
              </mc:Choice>
              <mc:Fallback>
                <p:oleObj name="Equation" r:id="rId16" imgW="2057040" imgH="585000" progId="Equation.DSMT4">
                  <p:embed/>
                  <p:pic>
                    <p:nvPicPr>
                      <p:cNvPr id="0" name="Picture 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44925"/>
                        <a:ext cx="20701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4417"/>
              </p:ext>
            </p:extLst>
          </p:nvPr>
        </p:nvGraphicFramePr>
        <p:xfrm>
          <a:off x="4867251" y="3987800"/>
          <a:ext cx="163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37589" imgH="291973" progId="Equation.DSMT4">
                  <p:embed/>
                </p:oleObj>
              </mc:Choice>
              <mc:Fallback>
                <p:oleObj name="Equation" r:id="rId18" imgW="1637589" imgH="291973" progId="Equation.DSMT4">
                  <p:embed/>
                  <p:pic>
                    <p:nvPicPr>
                      <p:cNvPr id="0" name="Picture 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7251" y="3987800"/>
                        <a:ext cx="163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355398"/>
              </p:ext>
            </p:extLst>
          </p:nvPr>
        </p:nvGraphicFramePr>
        <p:xfrm>
          <a:off x="6547885" y="40061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292100" progId="Equation.DSMT4">
                  <p:embed/>
                </p:oleObj>
              </mc:Choice>
              <mc:Fallback>
                <p:oleObj name="Equation" r:id="rId20" imgW="914400" imgH="292100" progId="Equation.DSMT4">
                  <p:embed/>
                  <p:pic>
                    <p:nvPicPr>
                      <p:cNvPr id="0" name="Picture 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7885" y="40061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</a:rPr>
              <a:t>	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38275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Subtracting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145934"/>
              </p:ext>
            </p:extLst>
          </p:nvPr>
        </p:nvGraphicFramePr>
        <p:xfrm>
          <a:off x="965200" y="1196975"/>
          <a:ext cx="14462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838080" progId="Equation.DSMT4">
                  <p:embed/>
                </p:oleObj>
              </mc:Choice>
              <mc:Fallback>
                <p:oleObj name="Equation" r:id="rId2" imgW="1434960" imgH="838080" progId="Equation.DSMT4">
                  <p:embed/>
                  <p:pic>
                    <p:nvPicPr>
                      <p:cNvPr id="0" name="Picture 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196975"/>
                        <a:ext cx="14462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8583771"/>
              </p:ext>
            </p:extLst>
          </p:nvPr>
        </p:nvGraphicFramePr>
        <p:xfrm>
          <a:off x="2435225" y="1147763"/>
          <a:ext cx="2292350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73040" imgH="939600" progId="Equation.DSMT4">
                  <p:embed/>
                </p:oleObj>
              </mc:Choice>
              <mc:Fallback>
                <p:oleObj name="Equation" r:id="rId4" imgW="2273040" imgH="939600" progId="Equation.DSMT4">
                  <p:embed/>
                  <p:pic>
                    <p:nvPicPr>
                      <p:cNvPr id="0" name="Picture 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147763"/>
                        <a:ext cx="2292350" cy="946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448101"/>
              </p:ext>
            </p:extLst>
          </p:nvPr>
        </p:nvGraphicFramePr>
        <p:xfrm>
          <a:off x="4714950" y="1216583"/>
          <a:ext cx="1031875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5920" imgH="838080" progId="Equation.DSMT4">
                  <p:embed/>
                </p:oleObj>
              </mc:Choice>
              <mc:Fallback>
                <p:oleObj name="Equation" r:id="rId6" imgW="1015920" imgH="838080" progId="Equation.DSMT4">
                  <p:embed/>
                  <p:pic>
                    <p:nvPicPr>
                      <p:cNvPr id="0" name="Picture 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950" y="1216583"/>
                        <a:ext cx="1031875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5186960"/>
              </p:ext>
            </p:extLst>
          </p:nvPr>
        </p:nvGraphicFramePr>
        <p:xfrm>
          <a:off x="5762624" y="1209999"/>
          <a:ext cx="120332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825480" progId="Equation.DSMT4">
                  <p:embed/>
                </p:oleObj>
              </mc:Choice>
              <mc:Fallback>
                <p:oleObj name="Equation" r:id="rId8" imgW="1193760" imgH="825480" progId="Equation.DSMT4">
                  <p:embed/>
                  <p:pic>
                    <p:nvPicPr>
                      <p:cNvPr id="0" name="Picture 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4" y="1209999"/>
                        <a:ext cx="120332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264483"/>
              </p:ext>
            </p:extLst>
          </p:nvPr>
        </p:nvGraphicFramePr>
        <p:xfrm>
          <a:off x="7026640" y="1219990"/>
          <a:ext cx="8810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3280" imgH="825480" progId="Equation.DSMT4">
                  <p:embed/>
                </p:oleObj>
              </mc:Choice>
              <mc:Fallback>
                <p:oleObj name="Equation" r:id="rId10" imgW="863280" imgH="825480" progId="Equation.DSMT4">
                  <p:embed/>
                  <p:pic>
                    <p:nvPicPr>
                      <p:cNvPr id="0" name="Picture 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6640" y="1219990"/>
                        <a:ext cx="8810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30481"/>
              </p:ext>
            </p:extLst>
          </p:nvPr>
        </p:nvGraphicFramePr>
        <p:xfrm>
          <a:off x="995363" y="2649538"/>
          <a:ext cx="1600200" cy="947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939600" progId="Equation.DSMT4">
                  <p:embed/>
                </p:oleObj>
              </mc:Choice>
              <mc:Fallback>
                <p:oleObj name="Equation" r:id="rId12" imgW="1587240" imgH="939600" progId="Equation.DSMT4">
                  <p:embed/>
                  <p:pic>
                    <p:nvPicPr>
                      <p:cNvPr id="0" name="Picture 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363" y="2649538"/>
                        <a:ext cx="1600200" cy="947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0893379"/>
              </p:ext>
            </p:extLst>
          </p:nvPr>
        </p:nvGraphicFramePr>
        <p:xfrm>
          <a:off x="2674938" y="2620963"/>
          <a:ext cx="1917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1520" imgH="1032840" progId="Equation.DSMT4">
                  <p:embed/>
                </p:oleObj>
              </mc:Choice>
              <mc:Fallback>
                <p:oleObj name="Equation" r:id="rId14" imgW="1901520" imgH="1032840" progId="Equation.DSMT4">
                  <p:embed/>
                  <p:pic>
                    <p:nvPicPr>
                      <p:cNvPr id="0" name="Picture 8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4938" y="2620963"/>
                        <a:ext cx="1917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78701"/>
              </p:ext>
            </p:extLst>
          </p:nvPr>
        </p:nvGraphicFramePr>
        <p:xfrm>
          <a:off x="4659313" y="2606675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83960" imgH="1032840" progId="Equation.DSMT4">
                  <p:embed/>
                </p:oleObj>
              </mc:Choice>
              <mc:Fallback>
                <p:oleObj name="Equation" r:id="rId16" imgW="1983960" imgH="1032840" progId="Equation.DSMT4">
                  <p:embed/>
                  <p:pic>
                    <p:nvPicPr>
                      <p:cNvPr id="0" name="Picture 8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606675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904336"/>
              </p:ext>
            </p:extLst>
          </p:nvPr>
        </p:nvGraphicFramePr>
        <p:xfrm>
          <a:off x="2636838" y="3644900"/>
          <a:ext cx="1422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07960" imgH="886680" progId="Equation.DSMT4">
                  <p:embed/>
                </p:oleObj>
              </mc:Choice>
              <mc:Fallback>
                <p:oleObj name="Equation" r:id="rId18" imgW="1407960" imgH="886680" progId="Equation.DSMT4">
                  <p:embed/>
                  <p:pic>
                    <p:nvPicPr>
                      <p:cNvPr id="0" name="Picture 8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38" y="3644900"/>
                        <a:ext cx="1422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881081"/>
              </p:ext>
            </p:extLst>
          </p:nvPr>
        </p:nvGraphicFramePr>
        <p:xfrm>
          <a:off x="4149725" y="3644900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22600" imgH="886680" progId="Equation.DSMT4">
                  <p:embed/>
                </p:oleObj>
              </mc:Choice>
              <mc:Fallback>
                <p:oleObj name="Equation" r:id="rId20" imgW="822600" imgH="886680" progId="Equation.DSMT4">
                  <p:embed/>
                  <p:pic>
                    <p:nvPicPr>
                      <p:cNvPr id="0" name="Picture 8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9725" y="3644900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044292"/>
              </p:ext>
            </p:extLst>
          </p:nvPr>
        </p:nvGraphicFramePr>
        <p:xfrm>
          <a:off x="5054367" y="3648075"/>
          <a:ext cx="838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822600" imgH="886680" progId="Equation.DSMT4">
                  <p:embed/>
                </p:oleObj>
              </mc:Choice>
              <mc:Fallback>
                <p:oleObj name="Equation" r:id="rId22" imgW="822600" imgH="886680" progId="Equation.DSMT4">
                  <p:embed/>
                  <p:pic>
                    <p:nvPicPr>
                      <p:cNvPr id="0" name="Picture 8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367" y="3648075"/>
                        <a:ext cx="838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31814"/>
              </p:ext>
            </p:extLst>
          </p:nvPr>
        </p:nvGraphicFramePr>
        <p:xfrm>
          <a:off x="6415977" y="1134667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362" imgH="457002" progId="Equation.DSMT4">
                  <p:embed/>
                </p:oleObj>
              </mc:Choice>
              <mc:Fallback>
                <p:oleObj name="Equation" r:id="rId24" imgW="317362" imgH="457002" progId="Equation.DSMT4">
                  <p:embed/>
                  <p:pic>
                    <p:nvPicPr>
                      <p:cNvPr id="0" name="Picture 8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977" y="1134667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16797"/>
              </p:ext>
            </p:extLst>
          </p:nvPr>
        </p:nvGraphicFramePr>
        <p:xfrm>
          <a:off x="6339702" y="1673021"/>
          <a:ext cx="3429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29040" imgH="493560" progId="Equation.DSMT4">
                  <p:embed/>
                </p:oleObj>
              </mc:Choice>
              <mc:Fallback>
                <p:oleObj name="Equation" r:id="rId26" imgW="329040" imgH="493560" progId="Equation.DSMT4">
                  <p:embed/>
                  <p:pic>
                    <p:nvPicPr>
                      <p:cNvPr id="0" name="Picture 8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9702" y="1673021"/>
                        <a:ext cx="3429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defTabSz="114300"/>
            <a:r>
              <a:rPr lang="en-US" i="0" dirty="0">
                <a:solidFill>
                  <a:schemeClr val="tx1"/>
                </a:solidFill>
              </a:rPr>
              <a:t>At noon on Tuesday the temperature was </a:t>
            </a:r>
            <a:r>
              <a:rPr lang="en-US" i="0" dirty="0">
                <a:solidFill>
                  <a:srgbClr val="0000FF"/>
                </a:solidFill>
              </a:rPr>
              <a:t>34</a:t>
            </a:r>
            <a:r>
              <a:rPr lang="en-US" i="0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By noon on Thursday the temperature had changed to </a:t>
            </a: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dirty="0">
                <a:solidFill>
                  <a:srgbClr val="0000FF"/>
                </a:solidFill>
                <a:sym typeface="Symbol"/>
              </a:rPr>
              <a:t>°</a:t>
            </a:r>
            <a:r>
              <a:rPr lang="en-US" i="0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chemeClr val="tx1"/>
                </a:solidFill>
              </a:rPr>
              <a:t>.  How much did the temperature change between Tuesday and Thursday?</a:t>
            </a:r>
          </a:p>
        </p:txBody>
      </p:sp>
      <p:pic>
        <p:nvPicPr>
          <p:cNvPr id="14340" name="Picture 4" descr="Ch_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100" y="3276600"/>
            <a:ext cx="2971800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</a:t>
            </a:r>
            <a:r>
              <a:rPr lang="en-US" dirty="0">
                <a:solidFill>
                  <a:schemeClr val="accent1"/>
                </a:solidFill>
              </a:rPr>
              <a:t>: Application: Calculating Change in Value (c</a:t>
            </a:r>
            <a:r>
              <a:rPr lang="en-US" sz="3200" dirty="0">
                <a:solidFill>
                  <a:schemeClr val="accent1"/>
                </a:solidFill>
              </a:rPr>
              <a:t>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905000" y="2415118"/>
            <a:ext cx="4356100" cy="459581"/>
            <a:chOff x="1905000" y="3048000"/>
            <a:chExt cx="4356100" cy="459581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000099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10800000">
            <a:off x="4406900" y="3295649"/>
            <a:ext cx="2908300" cy="459581"/>
            <a:chOff x="1905000" y="3048000"/>
            <a:chExt cx="4356100" cy="459581"/>
          </a:xfrm>
        </p:grpSpPr>
        <p:cxnSp>
          <p:nvCxnSpPr>
            <p:cNvPr id="13" name="Straight Arrow Connector 12"/>
            <p:cNvCxnSpPr/>
            <p:nvPr/>
          </p:nvCxnSpPr>
          <p:spPr>
            <a:xfrm rot="5400000">
              <a:off x="6019006" y="3278187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1677194" y="3275806"/>
              <a:ext cx="4572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rot="10800000">
              <a:off x="1917700" y="3066259"/>
              <a:ext cx="43434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/>
          <p:cNvSpPr/>
          <p:nvPr/>
        </p:nvSpPr>
        <p:spPr>
          <a:xfrm>
            <a:off x="457200" y="1762780"/>
            <a:ext cx="30937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For change in value: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54316"/>
              </p:ext>
            </p:extLst>
          </p:nvPr>
        </p:nvGraphicFramePr>
        <p:xfrm>
          <a:off x="1106488" y="2813050"/>
          <a:ext cx="659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582600" imgH="594000" progId="Equation.DSMT4">
                  <p:embed/>
                </p:oleObj>
              </mc:Choice>
              <mc:Fallback>
                <p:oleObj name="Equation" r:id="rId2" imgW="6582600" imgH="594000" progId="Equation.DSMT4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6488" y="2813050"/>
                        <a:ext cx="659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2091306"/>
              </p:ext>
            </p:extLst>
          </p:nvPr>
        </p:nvGraphicFramePr>
        <p:xfrm>
          <a:off x="5694363" y="3792538"/>
          <a:ext cx="1943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28880" imgH="594000" progId="Equation.DSMT4">
                  <p:embed/>
                </p:oleObj>
              </mc:Choice>
              <mc:Fallback>
                <p:oleObj name="Equation" r:id="rId4" imgW="1928880" imgH="594000" progId="Equation.DSMT4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4363" y="3792538"/>
                        <a:ext cx="1943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83999"/>
              </p:ext>
            </p:extLst>
          </p:nvPr>
        </p:nvGraphicFramePr>
        <p:xfrm>
          <a:off x="5706065" y="45037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41400" imgH="264960" progId="Equation.DSMT4">
                  <p:embed/>
                </p:oleObj>
              </mc:Choice>
              <mc:Fallback>
                <p:oleObj name="Equation" r:id="rId6" imgW="941400" imgH="264960" progId="Equation.DSMT4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6065" y="45037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533400" y="483709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4288" indent="-14288" defTabSz="292100">
              <a:buFont typeface="Courier New" pitchFamily="49" charset="0"/>
              <a:buNone/>
            </a:pPr>
            <a:r>
              <a:rPr lang="en-US" sz="2800" dirty="0"/>
              <a:t>Between Tuesday and Thursday the temperature changed </a:t>
            </a:r>
            <a:r>
              <a:rPr lang="en-US" sz="280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 </a:t>
            </a:r>
            <a:r>
              <a:rPr lang="en-US" sz="2800" dirty="0"/>
              <a:t>(or dropped </a:t>
            </a:r>
            <a:r>
              <a:rPr lang="en-US" sz="2800" dirty="0">
                <a:solidFill>
                  <a:srgbClr val="FF0000"/>
                </a:solidFill>
              </a:rPr>
              <a:t>39</a:t>
            </a:r>
            <a:r>
              <a:rPr lang="en-US" sz="2800" dirty="0">
                <a:solidFill>
                  <a:srgbClr val="FF0000"/>
                </a:solidFill>
                <a:sym typeface="Symbol"/>
              </a:rPr>
              <a:t>°</a:t>
            </a:r>
            <a:r>
              <a:rPr lang="en-US" sz="2800" dirty="0">
                <a:solidFill>
                  <a:srgbClr val="FF0000"/>
                </a:solidFill>
              </a:rPr>
              <a:t>F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Application: Calculating Change in Value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jet pilot flew her plane from an altitude of </a:t>
            </a:r>
            <a:r>
              <a:rPr lang="en-US" i="0" dirty="0">
                <a:solidFill>
                  <a:srgbClr val="0000FF"/>
                </a:solidFill>
              </a:rPr>
              <a:t>30,000 </a:t>
            </a:r>
            <a:r>
              <a:rPr lang="en-US" i="0" dirty="0" err="1">
                <a:solidFill>
                  <a:srgbClr val="0000FF"/>
                </a:solidFill>
              </a:rPr>
              <a:t>ft</a:t>
            </a:r>
            <a:endParaRPr lang="en-US" dirty="0">
              <a:solidFill>
                <a:schemeClr val="tx1"/>
              </a:solidFill>
            </a:endParaRP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an altitude of </a:t>
            </a:r>
            <a:r>
              <a:rPr lang="en-US" i="0" dirty="0">
                <a:solidFill>
                  <a:srgbClr val="0000FF"/>
                </a:solidFill>
              </a:rPr>
              <a:t>12,000 ft</a:t>
            </a:r>
            <a:r>
              <a:rPr lang="en-US" i="0" dirty="0">
                <a:solidFill>
                  <a:schemeClr val="tx1"/>
                </a:solidFill>
              </a:rPr>
              <a:t>.  What was the change in</a:t>
            </a:r>
          </a:p>
          <a:p>
            <a:pPr marL="533400" indent="-533400" defTabSz="29210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altitude?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2743200"/>
            <a:ext cx="82296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means that the plane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descended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18,000 ft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067594" y="3983196"/>
            <a:ext cx="457200" cy="1588"/>
          </a:xfrm>
          <a:prstGeom prst="straightConnector1">
            <a:avLst/>
          </a:prstGeom>
          <a:ln w="38100">
            <a:solidFill>
              <a:srgbClr val="000099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961605" y="398319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7085806" y="3983196"/>
            <a:ext cx="4572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50896"/>
              </p:ext>
            </p:extLst>
          </p:nvPr>
        </p:nvGraphicFramePr>
        <p:xfrm>
          <a:off x="374650" y="3367088"/>
          <a:ext cx="8396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381880" imgH="368280" progId="Equation.DSMT4">
                  <p:embed/>
                </p:oleObj>
              </mc:Choice>
              <mc:Fallback>
                <p:oleObj name="Equation" r:id="rId2" imgW="8381880" imgH="368280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367088"/>
                        <a:ext cx="8396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328347"/>
              </p:ext>
            </p:extLst>
          </p:nvPr>
        </p:nvGraphicFramePr>
        <p:xfrm>
          <a:off x="793750" y="4356100"/>
          <a:ext cx="977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69120" imgH="329040" progId="Equation.DSMT4">
                  <p:embed/>
                </p:oleObj>
              </mc:Choice>
              <mc:Fallback>
                <p:oleObj name="Equation" r:id="rId4" imgW="969120" imgH="329040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4356100"/>
                        <a:ext cx="9779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6750601"/>
              </p:ext>
            </p:extLst>
          </p:nvPr>
        </p:nvGraphicFramePr>
        <p:xfrm>
          <a:off x="3733800" y="436245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865" imgH="330057" progId="Equation.DSMT4">
                  <p:embed/>
                </p:oleObj>
              </mc:Choice>
              <mc:Fallback>
                <p:oleObj name="Equation" r:id="rId6" imgW="1002865" imgH="33005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362450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3357857"/>
              </p:ext>
            </p:extLst>
          </p:nvPr>
        </p:nvGraphicFramePr>
        <p:xfrm>
          <a:off x="5638800" y="4432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195" imgH="190417" progId="Equation.DSMT4">
                  <p:embed/>
                </p:oleObj>
              </mc:Choice>
              <mc:Fallback>
                <p:oleObj name="Equation" r:id="rId8" imgW="241195" imgH="1904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432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709377"/>
              </p:ext>
            </p:extLst>
          </p:nvPr>
        </p:nvGraphicFramePr>
        <p:xfrm>
          <a:off x="6586538" y="4319588"/>
          <a:ext cx="14954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406080" progId="Equation.DSMT4">
                  <p:embed/>
                </p:oleObj>
              </mc:Choice>
              <mc:Fallback>
                <p:oleObj name="Equation" r:id="rId10" imgW="1485720" imgH="40608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4319588"/>
                        <a:ext cx="14954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255010"/>
              </p:ext>
            </p:extLst>
          </p:nvPr>
        </p:nvGraphicFramePr>
        <p:xfrm>
          <a:off x="2486025" y="4452938"/>
          <a:ext cx="187325" cy="17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41200" imgH="164880" progId="Equation.DSMT4">
                  <p:embed/>
                </p:oleObj>
              </mc:Choice>
              <mc:Fallback>
                <p:oleObj name="Equation" r:id="rId12" imgW="241200" imgH="16488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6025" y="4452938"/>
                        <a:ext cx="187325" cy="174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851</TotalTime>
  <Words>493</Words>
  <Application>Microsoft Office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Symbol</vt:lpstr>
      <vt:lpstr>Office Theme</vt:lpstr>
      <vt:lpstr>Equation</vt:lpstr>
      <vt:lpstr>Section 8.3</vt:lpstr>
      <vt:lpstr>Definition: Additive Inverse</vt:lpstr>
      <vt:lpstr>Example 1: Finding Additive Inverses</vt:lpstr>
      <vt:lpstr>Definition: Subtraction</vt:lpstr>
      <vt:lpstr>Example 2: Subtracting Real Numbers</vt:lpstr>
      <vt:lpstr>Example 2: Subtracting Real Numbers (cont.)</vt:lpstr>
      <vt:lpstr>Example 3: Application: Calculating Change in Value</vt:lpstr>
      <vt:lpstr>Example 3: Application: Calculating Change in Value (cont.)</vt:lpstr>
      <vt:lpstr>Example 4: Application: Calculating Change in Value</vt:lpstr>
      <vt:lpstr>Example 5: Application: Calculating Net Change</vt:lpstr>
      <vt:lpstr>Example 5: Application: Calculating Net Change (cont.)</vt:lpstr>
      <vt:lpstr>Example 6: Application: Calculating Net Change</vt:lpstr>
      <vt:lpstr>Example 6: Application: Calculating Net Change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Allison Conger</cp:lastModifiedBy>
  <cp:revision>241</cp:revision>
  <dcterms:created xsi:type="dcterms:W3CDTF">2013-04-26T14:43:13Z</dcterms:created>
  <dcterms:modified xsi:type="dcterms:W3CDTF">2023-06-09T20:04:25Z</dcterms:modified>
</cp:coreProperties>
</file>