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9" r:id="rId3"/>
    <p:sldId id="260" r:id="rId4"/>
    <p:sldId id="274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72" r:id="rId13"/>
    <p:sldId id="273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80"/>
    <a:srgbClr val="FFFFCC"/>
    <a:srgbClr val="2D7D9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108" autoAdjust="0"/>
    <p:restoredTop sz="94660"/>
  </p:normalViewPr>
  <p:slideViewPr>
    <p:cSldViewPr>
      <p:cViewPr varScale="1">
        <p:scale>
          <a:sx n="104" d="100"/>
          <a:sy n="104" d="100"/>
        </p:scale>
        <p:origin x="1062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6/13/2023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9194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F3941B-4E4B-4371-93E2-BC474DD16822}" type="datetimeFigureOut">
              <a:rPr lang="en-US" smtClean="0"/>
              <a:pPr/>
              <a:t>6/13/2023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F7A8EA-C452-4A33-9BCF-E8B6F67FE7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7934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4.bin"/><Relationship Id="rId13" Type="http://schemas.openxmlformats.org/officeDocument/2006/relationships/image" Target="../media/image58.wmf"/><Relationship Id="rId18" Type="http://schemas.openxmlformats.org/officeDocument/2006/relationships/oleObject" Target="../embeddings/oleObject59.bin"/><Relationship Id="rId3" Type="http://schemas.openxmlformats.org/officeDocument/2006/relationships/image" Target="../media/image53.emf"/><Relationship Id="rId21" Type="http://schemas.openxmlformats.org/officeDocument/2006/relationships/image" Target="../media/image61.wmf"/><Relationship Id="rId7" Type="http://schemas.openxmlformats.org/officeDocument/2006/relationships/image" Target="../media/image55.wmf"/><Relationship Id="rId12" Type="http://schemas.openxmlformats.org/officeDocument/2006/relationships/oleObject" Target="../embeddings/oleObject56.bin"/><Relationship Id="rId17" Type="http://schemas.openxmlformats.org/officeDocument/2006/relationships/image" Target="../media/image59.wmf"/><Relationship Id="rId2" Type="http://schemas.openxmlformats.org/officeDocument/2006/relationships/oleObject" Target="../embeddings/oleObject51.bin"/><Relationship Id="rId16" Type="http://schemas.openxmlformats.org/officeDocument/2006/relationships/oleObject" Target="../embeddings/oleObject58.bin"/><Relationship Id="rId20" Type="http://schemas.openxmlformats.org/officeDocument/2006/relationships/oleObject" Target="../embeddings/oleObject6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3.bin"/><Relationship Id="rId11" Type="http://schemas.openxmlformats.org/officeDocument/2006/relationships/image" Target="../media/image57.wmf"/><Relationship Id="rId5" Type="http://schemas.openxmlformats.org/officeDocument/2006/relationships/image" Target="../media/image54.wmf"/><Relationship Id="rId15" Type="http://schemas.openxmlformats.org/officeDocument/2006/relationships/image" Target="../media/image50.wmf"/><Relationship Id="rId10" Type="http://schemas.openxmlformats.org/officeDocument/2006/relationships/oleObject" Target="../embeddings/oleObject55.bin"/><Relationship Id="rId19" Type="http://schemas.openxmlformats.org/officeDocument/2006/relationships/image" Target="../media/image60.wmf"/><Relationship Id="rId4" Type="http://schemas.openxmlformats.org/officeDocument/2006/relationships/oleObject" Target="../embeddings/oleObject52.bin"/><Relationship Id="rId9" Type="http://schemas.openxmlformats.org/officeDocument/2006/relationships/image" Target="../media/image56.wmf"/><Relationship Id="rId14" Type="http://schemas.openxmlformats.org/officeDocument/2006/relationships/oleObject" Target="../embeddings/oleObject57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4.bin"/><Relationship Id="rId13" Type="http://schemas.openxmlformats.org/officeDocument/2006/relationships/oleObject" Target="../embeddings/oleObject67.bin"/><Relationship Id="rId18" Type="http://schemas.openxmlformats.org/officeDocument/2006/relationships/image" Target="../media/image69.wmf"/><Relationship Id="rId3" Type="http://schemas.openxmlformats.org/officeDocument/2006/relationships/image" Target="../media/image62.wmf"/><Relationship Id="rId7" Type="http://schemas.openxmlformats.org/officeDocument/2006/relationships/image" Target="../media/image64.wmf"/><Relationship Id="rId12" Type="http://schemas.openxmlformats.org/officeDocument/2006/relationships/image" Target="../media/image66.wmf"/><Relationship Id="rId17" Type="http://schemas.openxmlformats.org/officeDocument/2006/relationships/oleObject" Target="../embeddings/oleObject69.bin"/><Relationship Id="rId2" Type="http://schemas.openxmlformats.org/officeDocument/2006/relationships/oleObject" Target="../embeddings/oleObject61.bin"/><Relationship Id="rId16" Type="http://schemas.openxmlformats.org/officeDocument/2006/relationships/image" Target="../media/image68.wmf"/><Relationship Id="rId20" Type="http://schemas.openxmlformats.org/officeDocument/2006/relationships/image" Target="../media/image50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3.bin"/><Relationship Id="rId11" Type="http://schemas.openxmlformats.org/officeDocument/2006/relationships/oleObject" Target="../embeddings/oleObject66.bin"/><Relationship Id="rId5" Type="http://schemas.openxmlformats.org/officeDocument/2006/relationships/image" Target="../media/image63.wmf"/><Relationship Id="rId15" Type="http://schemas.openxmlformats.org/officeDocument/2006/relationships/oleObject" Target="../embeddings/oleObject68.bin"/><Relationship Id="rId10" Type="http://schemas.openxmlformats.org/officeDocument/2006/relationships/oleObject" Target="../embeddings/oleObject65.bin"/><Relationship Id="rId19" Type="http://schemas.openxmlformats.org/officeDocument/2006/relationships/oleObject" Target="../embeddings/oleObject70.bin"/><Relationship Id="rId4" Type="http://schemas.openxmlformats.org/officeDocument/2006/relationships/oleObject" Target="../embeddings/oleObject62.bin"/><Relationship Id="rId9" Type="http://schemas.openxmlformats.org/officeDocument/2006/relationships/image" Target="../media/image65.wmf"/><Relationship Id="rId14" Type="http://schemas.openxmlformats.org/officeDocument/2006/relationships/image" Target="../media/image67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wmf"/><Relationship Id="rId2" Type="http://schemas.openxmlformats.org/officeDocument/2006/relationships/oleObject" Target="../embeddings/oleObject7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3.bin"/><Relationship Id="rId5" Type="http://schemas.openxmlformats.org/officeDocument/2006/relationships/image" Target="../media/image71.wmf"/><Relationship Id="rId4" Type="http://schemas.openxmlformats.org/officeDocument/2006/relationships/oleObject" Target="../embeddings/oleObject72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7.bin"/><Relationship Id="rId13" Type="http://schemas.openxmlformats.org/officeDocument/2006/relationships/oleObject" Target="../embeddings/oleObject80.bin"/><Relationship Id="rId18" Type="http://schemas.openxmlformats.org/officeDocument/2006/relationships/oleObject" Target="../embeddings/oleObject84.bin"/><Relationship Id="rId3" Type="http://schemas.openxmlformats.org/officeDocument/2006/relationships/image" Target="../media/image72.wmf"/><Relationship Id="rId21" Type="http://schemas.openxmlformats.org/officeDocument/2006/relationships/image" Target="../media/image79.wmf"/><Relationship Id="rId7" Type="http://schemas.openxmlformats.org/officeDocument/2006/relationships/image" Target="../media/image74.wmf"/><Relationship Id="rId12" Type="http://schemas.openxmlformats.org/officeDocument/2006/relationships/oleObject" Target="../embeddings/oleObject79.bin"/><Relationship Id="rId17" Type="http://schemas.openxmlformats.org/officeDocument/2006/relationships/oleObject" Target="../embeddings/oleObject83.bin"/><Relationship Id="rId2" Type="http://schemas.openxmlformats.org/officeDocument/2006/relationships/oleObject" Target="../embeddings/oleObject74.bin"/><Relationship Id="rId16" Type="http://schemas.openxmlformats.org/officeDocument/2006/relationships/image" Target="../media/image77.emf"/><Relationship Id="rId20" Type="http://schemas.openxmlformats.org/officeDocument/2006/relationships/oleObject" Target="../embeddings/oleObject8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6.bin"/><Relationship Id="rId11" Type="http://schemas.openxmlformats.org/officeDocument/2006/relationships/image" Target="../media/image76.wmf"/><Relationship Id="rId5" Type="http://schemas.openxmlformats.org/officeDocument/2006/relationships/image" Target="../media/image73.wmf"/><Relationship Id="rId15" Type="http://schemas.openxmlformats.org/officeDocument/2006/relationships/oleObject" Target="../embeddings/oleObject82.bin"/><Relationship Id="rId10" Type="http://schemas.openxmlformats.org/officeDocument/2006/relationships/oleObject" Target="../embeddings/oleObject78.bin"/><Relationship Id="rId19" Type="http://schemas.openxmlformats.org/officeDocument/2006/relationships/image" Target="../media/image78.wmf"/><Relationship Id="rId4" Type="http://schemas.openxmlformats.org/officeDocument/2006/relationships/oleObject" Target="../embeddings/oleObject75.bin"/><Relationship Id="rId9" Type="http://schemas.openxmlformats.org/officeDocument/2006/relationships/image" Target="../media/image75.wmf"/><Relationship Id="rId14" Type="http://schemas.openxmlformats.org/officeDocument/2006/relationships/oleObject" Target="../embeddings/oleObject81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5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13" Type="http://schemas.openxmlformats.org/officeDocument/2006/relationships/image" Target="../media/image12.wmf"/><Relationship Id="rId3" Type="http://schemas.openxmlformats.org/officeDocument/2006/relationships/image" Target="../media/image7.wmf"/><Relationship Id="rId7" Type="http://schemas.openxmlformats.org/officeDocument/2006/relationships/image" Target="../media/image9.wmf"/><Relationship Id="rId12" Type="http://schemas.openxmlformats.org/officeDocument/2006/relationships/oleObject" Target="../embeddings/oleObject11.bin"/><Relationship Id="rId17" Type="http://schemas.openxmlformats.org/officeDocument/2006/relationships/image" Target="../media/image14.wmf"/><Relationship Id="rId2" Type="http://schemas.openxmlformats.org/officeDocument/2006/relationships/oleObject" Target="../embeddings/oleObject6.bin"/><Relationship Id="rId16" Type="http://schemas.openxmlformats.org/officeDocument/2006/relationships/oleObject" Target="../embeddings/oleObject1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.bin"/><Relationship Id="rId11" Type="http://schemas.openxmlformats.org/officeDocument/2006/relationships/image" Target="../media/image11.wmf"/><Relationship Id="rId5" Type="http://schemas.openxmlformats.org/officeDocument/2006/relationships/image" Target="../media/image8.wmf"/><Relationship Id="rId15" Type="http://schemas.openxmlformats.org/officeDocument/2006/relationships/image" Target="../media/image13.wmf"/><Relationship Id="rId10" Type="http://schemas.openxmlformats.org/officeDocument/2006/relationships/oleObject" Target="../embeddings/oleObject10.bin"/><Relationship Id="rId4" Type="http://schemas.openxmlformats.org/officeDocument/2006/relationships/oleObject" Target="../embeddings/oleObject7.bin"/><Relationship Id="rId9" Type="http://schemas.openxmlformats.org/officeDocument/2006/relationships/image" Target="../media/image10.wmf"/><Relationship Id="rId14" Type="http://schemas.openxmlformats.org/officeDocument/2006/relationships/oleObject" Target="../embeddings/oleObject12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13" Type="http://schemas.openxmlformats.org/officeDocument/2006/relationships/image" Target="../media/image20.wmf"/><Relationship Id="rId18" Type="http://schemas.openxmlformats.org/officeDocument/2006/relationships/oleObject" Target="../embeddings/oleObject22.bin"/><Relationship Id="rId3" Type="http://schemas.openxmlformats.org/officeDocument/2006/relationships/image" Target="../media/image15.wmf"/><Relationship Id="rId21" Type="http://schemas.openxmlformats.org/officeDocument/2006/relationships/image" Target="../media/image24.wmf"/><Relationship Id="rId7" Type="http://schemas.openxmlformats.org/officeDocument/2006/relationships/image" Target="../media/image17.wmf"/><Relationship Id="rId12" Type="http://schemas.openxmlformats.org/officeDocument/2006/relationships/oleObject" Target="../embeddings/oleObject19.bin"/><Relationship Id="rId17" Type="http://schemas.openxmlformats.org/officeDocument/2006/relationships/image" Target="../media/image22.wmf"/><Relationship Id="rId2" Type="http://schemas.openxmlformats.org/officeDocument/2006/relationships/oleObject" Target="../embeddings/oleObject14.bin"/><Relationship Id="rId16" Type="http://schemas.openxmlformats.org/officeDocument/2006/relationships/oleObject" Target="../embeddings/oleObject21.bin"/><Relationship Id="rId20" Type="http://schemas.openxmlformats.org/officeDocument/2006/relationships/oleObject" Target="../embeddings/oleObject2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6.bin"/><Relationship Id="rId11" Type="http://schemas.openxmlformats.org/officeDocument/2006/relationships/image" Target="../media/image19.wmf"/><Relationship Id="rId5" Type="http://schemas.openxmlformats.org/officeDocument/2006/relationships/image" Target="../media/image16.wmf"/><Relationship Id="rId15" Type="http://schemas.openxmlformats.org/officeDocument/2006/relationships/image" Target="../media/image21.wmf"/><Relationship Id="rId10" Type="http://schemas.openxmlformats.org/officeDocument/2006/relationships/oleObject" Target="../embeddings/oleObject18.bin"/><Relationship Id="rId19" Type="http://schemas.openxmlformats.org/officeDocument/2006/relationships/image" Target="../media/image23.wmf"/><Relationship Id="rId4" Type="http://schemas.openxmlformats.org/officeDocument/2006/relationships/oleObject" Target="../embeddings/oleObject15.bin"/><Relationship Id="rId9" Type="http://schemas.openxmlformats.org/officeDocument/2006/relationships/image" Target="../media/image18.wmf"/><Relationship Id="rId14" Type="http://schemas.openxmlformats.org/officeDocument/2006/relationships/oleObject" Target="../embeddings/oleObject20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13" Type="http://schemas.openxmlformats.org/officeDocument/2006/relationships/image" Target="../media/image30.wmf"/><Relationship Id="rId18" Type="http://schemas.openxmlformats.org/officeDocument/2006/relationships/oleObject" Target="../embeddings/oleObject32.bin"/><Relationship Id="rId3" Type="http://schemas.openxmlformats.org/officeDocument/2006/relationships/image" Target="../media/image25.wmf"/><Relationship Id="rId21" Type="http://schemas.openxmlformats.org/officeDocument/2006/relationships/image" Target="../media/image34.wmf"/><Relationship Id="rId7" Type="http://schemas.openxmlformats.org/officeDocument/2006/relationships/image" Target="../media/image27.wmf"/><Relationship Id="rId12" Type="http://schemas.openxmlformats.org/officeDocument/2006/relationships/oleObject" Target="../embeddings/oleObject29.bin"/><Relationship Id="rId17" Type="http://schemas.openxmlformats.org/officeDocument/2006/relationships/image" Target="../media/image32.wmf"/><Relationship Id="rId2" Type="http://schemas.openxmlformats.org/officeDocument/2006/relationships/oleObject" Target="../embeddings/oleObject24.bin"/><Relationship Id="rId16" Type="http://schemas.openxmlformats.org/officeDocument/2006/relationships/oleObject" Target="../embeddings/oleObject31.bin"/><Relationship Id="rId20" Type="http://schemas.openxmlformats.org/officeDocument/2006/relationships/oleObject" Target="../embeddings/oleObject3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6.bin"/><Relationship Id="rId11" Type="http://schemas.openxmlformats.org/officeDocument/2006/relationships/image" Target="../media/image29.wmf"/><Relationship Id="rId24" Type="http://schemas.openxmlformats.org/officeDocument/2006/relationships/image" Target="../media/image36.wmf"/><Relationship Id="rId5" Type="http://schemas.openxmlformats.org/officeDocument/2006/relationships/image" Target="../media/image26.wmf"/><Relationship Id="rId15" Type="http://schemas.openxmlformats.org/officeDocument/2006/relationships/image" Target="../media/image31.wmf"/><Relationship Id="rId23" Type="http://schemas.openxmlformats.org/officeDocument/2006/relationships/image" Target="../media/image35.wmf"/><Relationship Id="rId10" Type="http://schemas.openxmlformats.org/officeDocument/2006/relationships/oleObject" Target="../embeddings/oleObject28.bin"/><Relationship Id="rId19" Type="http://schemas.openxmlformats.org/officeDocument/2006/relationships/image" Target="../media/image33.wmf"/><Relationship Id="rId4" Type="http://schemas.openxmlformats.org/officeDocument/2006/relationships/oleObject" Target="../embeddings/oleObject25.bin"/><Relationship Id="rId9" Type="http://schemas.openxmlformats.org/officeDocument/2006/relationships/image" Target="../media/image28.wmf"/><Relationship Id="rId14" Type="http://schemas.openxmlformats.org/officeDocument/2006/relationships/oleObject" Target="../embeddings/oleObject30.bin"/><Relationship Id="rId22" Type="http://schemas.openxmlformats.org/officeDocument/2006/relationships/oleObject" Target="../embeddings/oleObject34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8.bin"/><Relationship Id="rId13" Type="http://schemas.openxmlformats.org/officeDocument/2006/relationships/image" Target="../media/image42.wmf"/><Relationship Id="rId18" Type="http://schemas.openxmlformats.org/officeDocument/2006/relationships/oleObject" Target="../embeddings/oleObject43.bin"/><Relationship Id="rId3" Type="http://schemas.openxmlformats.org/officeDocument/2006/relationships/image" Target="../media/image37.wmf"/><Relationship Id="rId21" Type="http://schemas.openxmlformats.org/officeDocument/2006/relationships/image" Target="../media/image46.wmf"/><Relationship Id="rId7" Type="http://schemas.openxmlformats.org/officeDocument/2006/relationships/image" Target="../media/image39.wmf"/><Relationship Id="rId12" Type="http://schemas.openxmlformats.org/officeDocument/2006/relationships/oleObject" Target="../embeddings/oleObject40.bin"/><Relationship Id="rId17" Type="http://schemas.openxmlformats.org/officeDocument/2006/relationships/image" Target="../media/image44.wmf"/><Relationship Id="rId2" Type="http://schemas.openxmlformats.org/officeDocument/2006/relationships/oleObject" Target="../embeddings/oleObject35.bin"/><Relationship Id="rId16" Type="http://schemas.openxmlformats.org/officeDocument/2006/relationships/oleObject" Target="../embeddings/oleObject42.bin"/><Relationship Id="rId20" Type="http://schemas.openxmlformats.org/officeDocument/2006/relationships/oleObject" Target="../embeddings/oleObject4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7.bin"/><Relationship Id="rId11" Type="http://schemas.openxmlformats.org/officeDocument/2006/relationships/image" Target="../media/image41.wmf"/><Relationship Id="rId5" Type="http://schemas.openxmlformats.org/officeDocument/2006/relationships/image" Target="../media/image38.wmf"/><Relationship Id="rId15" Type="http://schemas.openxmlformats.org/officeDocument/2006/relationships/image" Target="../media/image43.wmf"/><Relationship Id="rId10" Type="http://schemas.openxmlformats.org/officeDocument/2006/relationships/oleObject" Target="../embeddings/oleObject39.bin"/><Relationship Id="rId19" Type="http://schemas.openxmlformats.org/officeDocument/2006/relationships/image" Target="../media/image45.wmf"/><Relationship Id="rId4" Type="http://schemas.openxmlformats.org/officeDocument/2006/relationships/oleObject" Target="../embeddings/oleObject36.bin"/><Relationship Id="rId9" Type="http://schemas.openxmlformats.org/officeDocument/2006/relationships/image" Target="../media/image40.wmf"/><Relationship Id="rId14" Type="http://schemas.openxmlformats.org/officeDocument/2006/relationships/oleObject" Target="../embeddings/oleObject41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8.bin"/><Relationship Id="rId13" Type="http://schemas.openxmlformats.org/officeDocument/2006/relationships/image" Target="../media/image52.wmf"/><Relationship Id="rId3" Type="http://schemas.openxmlformats.org/officeDocument/2006/relationships/image" Target="../media/image47.wmf"/><Relationship Id="rId7" Type="http://schemas.openxmlformats.org/officeDocument/2006/relationships/image" Target="../media/image49.wmf"/><Relationship Id="rId12" Type="http://schemas.openxmlformats.org/officeDocument/2006/relationships/oleObject" Target="../embeddings/oleObject50.bin"/><Relationship Id="rId2" Type="http://schemas.openxmlformats.org/officeDocument/2006/relationships/oleObject" Target="../embeddings/oleObject4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7.bin"/><Relationship Id="rId11" Type="http://schemas.openxmlformats.org/officeDocument/2006/relationships/image" Target="../media/image51.wmf"/><Relationship Id="rId5" Type="http://schemas.openxmlformats.org/officeDocument/2006/relationships/image" Target="../media/image48.wmf"/><Relationship Id="rId10" Type="http://schemas.openxmlformats.org/officeDocument/2006/relationships/oleObject" Target="../embeddings/oleObject49.bin"/><Relationship Id="rId4" Type="http://schemas.openxmlformats.org/officeDocument/2006/relationships/oleObject" Target="../embeddings/oleObject46.bin"/><Relationship Id="rId9" Type="http://schemas.openxmlformats.org/officeDocument/2006/relationships/image" Target="../media/image5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8.5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Order of Operations with    </a:t>
            </a:r>
            <a:br>
              <a:rPr lang="en-US" b="1" i="1" dirty="0">
                <a:solidFill>
                  <a:srgbClr val="1F497D"/>
                </a:solidFill>
              </a:rPr>
            </a:br>
            <a:r>
              <a:rPr lang="en-US" b="1" i="1" dirty="0">
                <a:solidFill>
                  <a:srgbClr val="1F497D"/>
                </a:solidFill>
              </a:rPr>
              <a:t>Real Numbers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Completion Example </a:t>
            </a:r>
            <a:r>
              <a:rPr lang="en-US" sz="3200" dirty="0">
                <a:solidFill>
                  <a:schemeClr val="accent1"/>
                </a:solidFill>
              </a:rPr>
              <a:t>5: </a:t>
            </a:r>
            <a:r>
              <a:rPr lang="en-US" dirty="0"/>
              <a:t>Using the Order of Operations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Simplify:</a:t>
            </a:r>
          </a:p>
          <a:p>
            <a:r>
              <a:rPr lang="en-US" b="1" dirty="0"/>
              <a:t>Solution</a:t>
            </a: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400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400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400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400" i="0" dirty="0"/>
          </a:p>
          <a:p>
            <a:pPr marL="0" indent="0">
              <a:buFont typeface="Courier New" pitchFamily="49" charset="0"/>
              <a:buNone/>
            </a:pPr>
            <a:endParaRPr lang="en-US" sz="2400" i="0" dirty="0"/>
          </a:p>
          <a:p>
            <a:pPr marL="0" indent="0">
              <a:buFont typeface="Courier New" pitchFamily="49" charset="0"/>
              <a:buNone/>
            </a:pPr>
            <a:endParaRPr lang="en-US" sz="2400" i="0" dirty="0"/>
          </a:p>
        </p:txBody>
      </p:sp>
      <p:graphicFrame>
        <p:nvGraphicFramePr>
          <p:cNvPr id="921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716774"/>
              </p:ext>
            </p:extLst>
          </p:nvPr>
        </p:nvGraphicFramePr>
        <p:xfrm>
          <a:off x="2038350" y="1270000"/>
          <a:ext cx="23749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58720" imgH="621360" progId="Equation.DSMT4">
                  <p:embed/>
                </p:oleObj>
              </mc:Choice>
              <mc:Fallback>
                <p:oleObj name="Equation" r:id="rId2" imgW="2358720" imgH="621360" progId="Equation.DSMT4">
                  <p:embed/>
                  <p:pic>
                    <p:nvPicPr>
                      <p:cNvPr id="0" name="Picture 6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8350" y="1270000"/>
                        <a:ext cx="23749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4944765"/>
              </p:ext>
            </p:extLst>
          </p:nvPr>
        </p:nvGraphicFramePr>
        <p:xfrm>
          <a:off x="996950" y="2362200"/>
          <a:ext cx="23241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23800" imgH="583920" progId="Equation.DSMT4">
                  <p:embed/>
                </p:oleObj>
              </mc:Choice>
              <mc:Fallback>
                <p:oleObj name="Equation" r:id="rId4" imgW="2323800" imgH="583920" progId="Equation.DSMT4">
                  <p:embed/>
                  <p:pic>
                    <p:nvPicPr>
                      <p:cNvPr id="0" name="Picture 6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6950" y="2362200"/>
                        <a:ext cx="23241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8890111"/>
              </p:ext>
            </p:extLst>
          </p:nvPr>
        </p:nvGraphicFramePr>
        <p:xfrm>
          <a:off x="1714500" y="3225800"/>
          <a:ext cx="33147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314520" imgH="482400" progId="Equation.DSMT4">
                  <p:embed/>
                </p:oleObj>
              </mc:Choice>
              <mc:Fallback>
                <p:oleObj name="Equation" r:id="rId6" imgW="3314520" imgH="482400" progId="Equation.DSMT4">
                  <p:embed/>
                  <p:pic>
                    <p:nvPicPr>
                      <p:cNvPr id="0" name="Picture 6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4500" y="3225800"/>
                        <a:ext cx="33147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588426"/>
              </p:ext>
            </p:extLst>
          </p:nvPr>
        </p:nvGraphicFramePr>
        <p:xfrm>
          <a:off x="1714500" y="5295900"/>
          <a:ext cx="8509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50680" imgH="266400" progId="Equation.DSMT4">
                  <p:embed/>
                </p:oleObj>
              </mc:Choice>
              <mc:Fallback>
                <p:oleObj name="Equation" r:id="rId8" imgW="850680" imgH="266400" progId="Equation.DSMT4">
                  <p:embed/>
                  <p:pic>
                    <p:nvPicPr>
                      <p:cNvPr id="0" name="Picture 6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4500" y="5295900"/>
                        <a:ext cx="8509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2692080"/>
              </p:ext>
            </p:extLst>
          </p:nvPr>
        </p:nvGraphicFramePr>
        <p:xfrm>
          <a:off x="1752600" y="3987800"/>
          <a:ext cx="2463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463480" imgH="482400" progId="Equation.DSMT4">
                  <p:embed/>
                </p:oleObj>
              </mc:Choice>
              <mc:Fallback>
                <p:oleObj name="Equation" r:id="rId10" imgW="2463480" imgH="482400" progId="Equation.DSMT4">
                  <p:embed/>
                  <p:pic>
                    <p:nvPicPr>
                      <p:cNvPr id="0" name="Picture 6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987800"/>
                        <a:ext cx="24638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8482865"/>
              </p:ext>
            </p:extLst>
          </p:nvPr>
        </p:nvGraphicFramePr>
        <p:xfrm>
          <a:off x="1714500" y="4749800"/>
          <a:ext cx="16637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663560" imgH="266400" progId="Equation.DSMT4">
                  <p:embed/>
                </p:oleObj>
              </mc:Choice>
              <mc:Fallback>
                <p:oleObj name="Equation" r:id="rId12" imgW="1663560" imgH="266400" progId="Equation.DSMT4">
                  <p:embed/>
                  <p:pic>
                    <p:nvPicPr>
                      <p:cNvPr id="0" name="Picture 6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4500" y="4749800"/>
                        <a:ext cx="16637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5222955"/>
              </p:ext>
            </p:extLst>
          </p:nvPr>
        </p:nvGraphicFramePr>
        <p:xfrm>
          <a:off x="5422900" y="4743450"/>
          <a:ext cx="952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52087" imgH="279279" progId="Equation.DSMT4">
                  <p:embed/>
                </p:oleObj>
              </mc:Choice>
              <mc:Fallback>
                <p:oleObj name="Equation" r:id="rId14" imgW="952087" imgH="279279" progId="Equation.DSMT4">
                  <p:embed/>
                  <p:pic>
                    <p:nvPicPr>
                      <p:cNvPr id="0" name="Picture 6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2900" y="4743450"/>
                        <a:ext cx="952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7870490"/>
              </p:ext>
            </p:extLst>
          </p:nvPr>
        </p:nvGraphicFramePr>
        <p:xfrm>
          <a:off x="5410200" y="5321300"/>
          <a:ext cx="9652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65160" imgH="241200" progId="Equation.DSMT4">
                  <p:embed/>
                </p:oleObj>
              </mc:Choice>
              <mc:Fallback>
                <p:oleObj name="Equation" r:id="rId16" imgW="965160" imgH="241200" progId="Equation.DSMT4">
                  <p:embed/>
                  <p:pic>
                    <p:nvPicPr>
                      <p:cNvPr id="0" name="Picture 6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5321300"/>
                        <a:ext cx="9652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7080097"/>
              </p:ext>
            </p:extLst>
          </p:nvPr>
        </p:nvGraphicFramePr>
        <p:xfrm>
          <a:off x="5410200" y="4089400"/>
          <a:ext cx="2971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971800" imgH="279360" progId="Equation.DSMT4">
                  <p:embed/>
                </p:oleObj>
              </mc:Choice>
              <mc:Fallback>
                <p:oleObj name="Equation" r:id="rId18" imgW="2971800" imgH="279360" progId="Equation.DSMT4">
                  <p:embed/>
                  <p:pic>
                    <p:nvPicPr>
                      <p:cNvPr id="0" name="Picture 6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4089400"/>
                        <a:ext cx="2971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7555815"/>
              </p:ext>
            </p:extLst>
          </p:nvPr>
        </p:nvGraphicFramePr>
        <p:xfrm>
          <a:off x="5410200" y="3448909"/>
          <a:ext cx="2120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120760" imgH="279360" progId="Equation.DSMT4">
                  <p:embed/>
                </p:oleObj>
              </mc:Choice>
              <mc:Fallback>
                <p:oleObj name="Equation" r:id="rId20" imgW="2120760" imgH="279360" progId="Equation.DSMT4">
                  <p:embed/>
                  <p:pic>
                    <p:nvPicPr>
                      <p:cNvPr id="0" name="Picture 6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3448909"/>
                        <a:ext cx="2120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2329832" y="3168032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25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148476" y="3156568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16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443876" y="3156568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27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590800" y="3921940"/>
            <a:ext cx="4248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981200" y="4539632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54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811308" y="4538284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54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101232" y="5069660"/>
            <a:ext cx="4133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0" grpId="0"/>
      <p:bldP spid="21" grpId="0"/>
      <p:bldP spid="22" grpId="0"/>
      <p:bldP spid="2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Using the Order of Operations with Real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1040285"/>
          </a:xfrm>
        </p:spPr>
        <p:txBody>
          <a:bodyPr>
            <a:spAutoFit/>
          </a:bodyPr>
          <a:lstStyle/>
          <a:p>
            <a:r>
              <a:rPr lang="en-US" dirty="0"/>
              <a:t>Simplify:</a:t>
            </a:r>
          </a:p>
          <a:p>
            <a:r>
              <a:rPr lang="en-US" b="1" dirty="0">
                <a:latin typeface="Calibri" pitchFamily="34" charset="0"/>
              </a:rPr>
              <a:t>Solution</a:t>
            </a:r>
            <a:endParaRPr lang="en-US" dirty="0"/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357803"/>
              </p:ext>
            </p:extLst>
          </p:nvPr>
        </p:nvGraphicFramePr>
        <p:xfrm>
          <a:off x="2019300" y="1354123"/>
          <a:ext cx="36957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695400" imgH="685800" progId="Equation.DSMT4">
                  <p:embed/>
                </p:oleObj>
              </mc:Choice>
              <mc:Fallback>
                <p:oleObj name="Equation" r:id="rId2" imgW="3695400" imgH="685800" progId="Equation.DSMT4">
                  <p:embed/>
                  <p:pic>
                    <p:nvPicPr>
                      <p:cNvPr id="0" name="Picture 7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9300" y="1354123"/>
                        <a:ext cx="36957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4969579"/>
              </p:ext>
            </p:extLst>
          </p:nvPr>
        </p:nvGraphicFramePr>
        <p:xfrm>
          <a:off x="1447800" y="3190240"/>
          <a:ext cx="3263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263760" imgH="482400" progId="Equation.DSMT4">
                  <p:embed/>
                </p:oleObj>
              </mc:Choice>
              <mc:Fallback>
                <p:oleObj name="Equation" r:id="rId4" imgW="3263760" imgH="482400" progId="Equation.DSMT4">
                  <p:embed/>
                  <p:pic>
                    <p:nvPicPr>
                      <p:cNvPr id="0" name="Picture 7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190240"/>
                        <a:ext cx="32639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1815999"/>
              </p:ext>
            </p:extLst>
          </p:nvPr>
        </p:nvGraphicFramePr>
        <p:xfrm>
          <a:off x="5129213" y="3313244"/>
          <a:ext cx="2095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95200" imgH="279360" progId="Equation.DSMT4">
                  <p:embed/>
                </p:oleObj>
              </mc:Choice>
              <mc:Fallback>
                <p:oleObj name="Equation" r:id="rId6" imgW="2095200" imgH="279360" progId="Equation.DSMT4">
                  <p:embed/>
                  <p:pic>
                    <p:nvPicPr>
                      <p:cNvPr id="0" name="Picture 7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9213" y="3313244"/>
                        <a:ext cx="2095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6809725"/>
              </p:ext>
            </p:extLst>
          </p:nvPr>
        </p:nvGraphicFramePr>
        <p:xfrm>
          <a:off x="5119184" y="5180102"/>
          <a:ext cx="18161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15840" imgH="241200" progId="Equation.DSMT4">
                  <p:embed/>
                </p:oleObj>
              </mc:Choice>
              <mc:Fallback>
                <p:oleObj name="Equation" r:id="rId8" imgW="1815840" imgH="241200" progId="Equation.DSMT4">
                  <p:embed/>
                  <p:pic>
                    <p:nvPicPr>
                      <p:cNvPr id="0" name="Picture 7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9184" y="5180102"/>
                        <a:ext cx="18161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1115082"/>
              </p:ext>
            </p:extLst>
          </p:nvPr>
        </p:nvGraphicFramePr>
        <p:xfrm>
          <a:off x="914400" y="2362200"/>
          <a:ext cx="36957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695400" imgH="685800" progId="Equation.DSMT4">
                  <p:embed/>
                </p:oleObj>
              </mc:Choice>
              <mc:Fallback>
                <p:oleObj name="Equation" r:id="rId10" imgW="3695400" imgH="685800" progId="Equation.DSMT4">
                  <p:embed/>
                  <p:pic>
                    <p:nvPicPr>
                      <p:cNvPr id="0" name="Picture 7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362200"/>
                        <a:ext cx="36957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8852853"/>
              </p:ext>
            </p:extLst>
          </p:nvPr>
        </p:nvGraphicFramePr>
        <p:xfrm>
          <a:off x="1447800" y="3815080"/>
          <a:ext cx="2794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793960" imgH="482400" progId="Equation.DSMT4">
                  <p:embed/>
                </p:oleObj>
              </mc:Choice>
              <mc:Fallback>
                <p:oleObj name="Equation" r:id="rId11" imgW="2793960" imgH="482400" progId="Equation.DSMT4">
                  <p:embed/>
                  <p:pic>
                    <p:nvPicPr>
                      <p:cNvPr id="0" name="Picture 7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815080"/>
                        <a:ext cx="27940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6843104"/>
              </p:ext>
            </p:extLst>
          </p:nvPr>
        </p:nvGraphicFramePr>
        <p:xfrm>
          <a:off x="1435100" y="4559300"/>
          <a:ext cx="2540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539800" imgH="291960" progId="Equation.DSMT4">
                  <p:embed/>
                </p:oleObj>
              </mc:Choice>
              <mc:Fallback>
                <p:oleObj name="Equation" r:id="rId13" imgW="2539800" imgH="291960" progId="Equation.DSMT4">
                  <p:embed/>
                  <p:pic>
                    <p:nvPicPr>
                      <p:cNvPr id="0" name="Picture 7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5100" y="4559300"/>
                        <a:ext cx="2540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9966291"/>
              </p:ext>
            </p:extLst>
          </p:nvPr>
        </p:nvGraphicFramePr>
        <p:xfrm>
          <a:off x="1447800" y="5180102"/>
          <a:ext cx="952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952200" imgH="291960" progId="Equation.DSMT4">
                  <p:embed/>
                </p:oleObj>
              </mc:Choice>
              <mc:Fallback>
                <p:oleObj name="Equation" r:id="rId15" imgW="952200" imgH="291960" progId="Equation.DSMT4">
                  <p:embed/>
                  <p:pic>
                    <p:nvPicPr>
                      <p:cNvPr id="0" name="Picture 7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5180102"/>
                        <a:ext cx="952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1176947"/>
              </p:ext>
            </p:extLst>
          </p:nvPr>
        </p:nvGraphicFramePr>
        <p:xfrm>
          <a:off x="5129213" y="3916680"/>
          <a:ext cx="2667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666880" imgH="279360" progId="Equation.DSMT4">
                  <p:embed/>
                </p:oleObj>
              </mc:Choice>
              <mc:Fallback>
                <p:oleObj name="Equation" r:id="rId17" imgW="2666880" imgH="279360" progId="Equation.DSMT4">
                  <p:embed/>
                  <p:pic>
                    <p:nvPicPr>
                      <p:cNvPr id="0" name="Picture 7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9213" y="3916680"/>
                        <a:ext cx="2667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7121137"/>
              </p:ext>
            </p:extLst>
          </p:nvPr>
        </p:nvGraphicFramePr>
        <p:xfrm>
          <a:off x="5129213" y="4572000"/>
          <a:ext cx="952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952087" imgH="279279" progId="Equation.DSMT4">
                  <p:embed/>
                </p:oleObj>
              </mc:Choice>
              <mc:Fallback>
                <p:oleObj name="Equation" r:id="rId19" imgW="952087" imgH="279279" progId="Equation.DSMT4">
                  <p:embed/>
                  <p:pic>
                    <p:nvPicPr>
                      <p:cNvPr id="0" name="Picture 7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9213" y="4572000"/>
                        <a:ext cx="952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Using the Order of Operations with Real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Simplify:</a:t>
            </a:r>
          </a:p>
          <a:p>
            <a:endParaRPr lang="af-ZA" dirty="0"/>
          </a:p>
          <a:p>
            <a:r>
              <a:rPr lang="en-US" b="1" dirty="0">
                <a:latin typeface="Calibri" pitchFamily="34" charset="0"/>
              </a:rPr>
              <a:t>Solution</a:t>
            </a:r>
            <a:endParaRPr lang="en-US" dirty="0"/>
          </a:p>
        </p:txBody>
      </p:sp>
      <p:graphicFrame>
        <p:nvGraphicFramePr>
          <p:cNvPr id="2253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0373522"/>
              </p:ext>
            </p:extLst>
          </p:nvPr>
        </p:nvGraphicFramePr>
        <p:xfrm>
          <a:off x="2076450" y="1060450"/>
          <a:ext cx="25019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01640" imgH="1002960" progId="Equation.DSMT4">
                  <p:embed/>
                </p:oleObj>
              </mc:Choice>
              <mc:Fallback>
                <p:oleObj name="Equation" r:id="rId2" imgW="2501640" imgH="1002960" progId="Equation.DSMT4">
                  <p:embed/>
                  <p:pic>
                    <p:nvPicPr>
                      <p:cNvPr id="0" name="Picture 2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6450" y="1060450"/>
                        <a:ext cx="25019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1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8291733"/>
              </p:ext>
            </p:extLst>
          </p:nvPr>
        </p:nvGraphicFramePr>
        <p:xfrm>
          <a:off x="1219200" y="4165600"/>
          <a:ext cx="28194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819160" imgH="939600" progId="Equation.DSMT4">
                  <p:embed/>
                </p:oleObj>
              </mc:Choice>
              <mc:Fallback>
                <p:oleObj name="Equation" r:id="rId4" imgW="2819160" imgH="939600" progId="Equation.DSMT4">
                  <p:embed/>
                  <p:pic>
                    <p:nvPicPr>
                      <p:cNvPr id="0" name="Picture 2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165600"/>
                        <a:ext cx="28194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4648200" y="4419600"/>
            <a:ext cx="227459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Evaluate exponents.</a:t>
            </a:r>
          </a:p>
        </p:txBody>
      </p:sp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9977995"/>
              </p:ext>
            </p:extLst>
          </p:nvPr>
        </p:nvGraphicFramePr>
        <p:xfrm>
          <a:off x="1066800" y="2882900"/>
          <a:ext cx="25019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01640" imgH="1002960" progId="Equation.DSMT4">
                  <p:embed/>
                </p:oleObj>
              </mc:Choice>
              <mc:Fallback>
                <p:oleObj name="Equation" r:id="rId6" imgW="2501640" imgH="1002960" progId="Equation.DSMT4">
                  <p:embed/>
                  <p:pic>
                    <p:nvPicPr>
                      <p:cNvPr id="0" name="Picture 2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882900"/>
                        <a:ext cx="25019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Using the Order of Operations with Real Numbers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22541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238488"/>
              </p:ext>
            </p:extLst>
          </p:nvPr>
        </p:nvGraphicFramePr>
        <p:xfrm>
          <a:off x="1295400" y="1066800"/>
          <a:ext cx="2336800" cy="127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36760" imgH="1269720" progId="Equation.DSMT4">
                  <p:embed/>
                </p:oleObj>
              </mc:Choice>
              <mc:Fallback>
                <p:oleObj name="Equation" r:id="rId2" imgW="2336760" imgH="1269720" progId="Equation.DSMT4">
                  <p:embed/>
                  <p:pic>
                    <p:nvPicPr>
                      <p:cNvPr id="0" name="Picture 8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066800"/>
                        <a:ext cx="2336800" cy="1270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6"/>
          <p:cNvSpPr/>
          <p:nvPr/>
        </p:nvSpPr>
        <p:spPr>
          <a:xfrm>
            <a:off x="3810000" y="1416050"/>
            <a:ext cx="365016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Divide, then multiply and reduce.</a:t>
            </a:r>
          </a:p>
        </p:txBody>
      </p:sp>
      <p:graphicFrame>
        <p:nvGraphicFramePr>
          <p:cNvPr id="23557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1313476"/>
              </p:ext>
            </p:extLst>
          </p:nvPr>
        </p:nvGraphicFramePr>
        <p:xfrm>
          <a:off x="1295400" y="2393950"/>
          <a:ext cx="15367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36480" imgH="939600" progId="Equation.DSMT4">
                  <p:embed/>
                </p:oleObj>
              </mc:Choice>
              <mc:Fallback>
                <p:oleObj name="Equation" r:id="rId4" imgW="1536480" imgH="939600" progId="Equation.DSMT4">
                  <p:embed/>
                  <p:pic>
                    <p:nvPicPr>
                      <p:cNvPr id="0" name="Picture 8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393950"/>
                        <a:ext cx="15367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4459631"/>
              </p:ext>
            </p:extLst>
          </p:nvPr>
        </p:nvGraphicFramePr>
        <p:xfrm>
          <a:off x="1295400" y="4286250"/>
          <a:ext cx="1422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22360" imgH="838080" progId="Equation.DSMT4">
                  <p:embed/>
                </p:oleObj>
              </mc:Choice>
              <mc:Fallback>
                <p:oleObj name="Equation" r:id="rId6" imgW="1422360" imgH="838080" progId="Equation.DSMT4">
                  <p:embed/>
                  <p:pic>
                    <p:nvPicPr>
                      <p:cNvPr id="0" name="Picture 8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286250"/>
                        <a:ext cx="1422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9158873"/>
              </p:ext>
            </p:extLst>
          </p:nvPr>
        </p:nvGraphicFramePr>
        <p:xfrm>
          <a:off x="1295400" y="5181600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11000" imgH="838080" progId="Equation.DSMT4">
                  <p:embed/>
                </p:oleObj>
              </mc:Choice>
              <mc:Fallback>
                <p:oleObj name="Equation" r:id="rId8" imgW="711000" imgH="838080" progId="Equation.DSMT4">
                  <p:embed/>
                  <p:pic>
                    <p:nvPicPr>
                      <p:cNvPr id="0" name="Picture 8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5181600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3810000" y="4552890"/>
            <a:ext cx="155286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Find the LCD.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810000" y="5410200"/>
            <a:ext cx="112562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Subtract.</a:t>
            </a:r>
          </a:p>
        </p:txBody>
      </p:sp>
      <p:graphicFrame>
        <p:nvGraphicFramePr>
          <p:cNvPr id="2356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6401110"/>
              </p:ext>
            </p:extLst>
          </p:nvPr>
        </p:nvGraphicFramePr>
        <p:xfrm>
          <a:off x="1816100" y="118745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17362" imgH="457002" progId="Equation.DSMT4">
                  <p:embed/>
                </p:oleObj>
              </mc:Choice>
              <mc:Fallback>
                <p:oleObj name="Equation" r:id="rId10" imgW="317362" imgH="457002" progId="Equation.DSMT4">
                  <p:embed/>
                  <p:pic>
                    <p:nvPicPr>
                      <p:cNvPr id="0" name="Picture 8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6100" y="118745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0587600"/>
              </p:ext>
            </p:extLst>
          </p:nvPr>
        </p:nvGraphicFramePr>
        <p:xfrm>
          <a:off x="2197100" y="1164872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17362" imgH="457002" progId="Equation.DSMT4">
                  <p:embed/>
                </p:oleObj>
              </mc:Choice>
              <mc:Fallback>
                <p:oleObj name="Equation" r:id="rId12" imgW="317362" imgH="457002" progId="Equation.DSMT4">
                  <p:embed/>
                  <p:pic>
                    <p:nvPicPr>
                      <p:cNvPr id="0" name="Picture 8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7100" y="1164872"/>
                        <a:ext cx="3175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8813834"/>
              </p:ext>
            </p:extLst>
          </p:nvPr>
        </p:nvGraphicFramePr>
        <p:xfrm>
          <a:off x="1816100" y="172085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17362" imgH="457002" progId="Equation.DSMT4">
                  <p:embed/>
                </p:oleObj>
              </mc:Choice>
              <mc:Fallback>
                <p:oleObj name="Equation" r:id="rId13" imgW="317362" imgH="457002" progId="Equation.DSMT4">
                  <p:embed/>
                  <p:pic>
                    <p:nvPicPr>
                      <p:cNvPr id="0" name="Picture 8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6100" y="172085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757559"/>
              </p:ext>
            </p:extLst>
          </p:nvPr>
        </p:nvGraphicFramePr>
        <p:xfrm>
          <a:off x="2197100" y="172085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17362" imgH="457002" progId="Equation.DSMT4">
                  <p:embed/>
                </p:oleObj>
              </mc:Choice>
              <mc:Fallback>
                <p:oleObj name="Equation" r:id="rId14" imgW="317362" imgH="457002" progId="Equation.DSMT4">
                  <p:embed/>
                  <p:pic>
                    <p:nvPicPr>
                      <p:cNvPr id="0" name="Picture 8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7100" y="172085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2213919"/>
              </p:ext>
            </p:extLst>
          </p:nvPr>
        </p:nvGraphicFramePr>
        <p:xfrm>
          <a:off x="2806700" y="1695450"/>
          <a:ext cx="3429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29040" imgH="493560" progId="Equation.DSMT4">
                  <p:embed/>
                </p:oleObj>
              </mc:Choice>
              <mc:Fallback>
                <p:oleObj name="Equation" r:id="rId15" imgW="329040" imgH="493560" progId="Equation.DSMT4">
                  <p:embed/>
                  <p:pic>
                    <p:nvPicPr>
                      <p:cNvPr id="0" name="Picture 8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6700" y="1695450"/>
                        <a:ext cx="3429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5998035"/>
              </p:ext>
            </p:extLst>
          </p:nvPr>
        </p:nvGraphicFramePr>
        <p:xfrm>
          <a:off x="3276600" y="118745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317362" imgH="457002" progId="Equation.DSMT4">
                  <p:embed/>
                </p:oleObj>
              </mc:Choice>
              <mc:Fallback>
                <p:oleObj name="Equation" r:id="rId17" imgW="317362" imgH="457002" progId="Equation.DSMT4">
                  <p:embed/>
                  <p:pic>
                    <p:nvPicPr>
                      <p:cNvPr id="0" name="Picture 8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18745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7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2892647"/>
              </p:ext>
            </p:extLst>
          </p:nvPr>
        </p:nvGraphicFramePr>
        <p:xfrm>
          <a:off x="2298700" y="213995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39639" imgH="190417" progId="Equation.DSMT4">
                  <p:embed/>
                </p:oleObj>
              </mc:Choice>
              <mc:Fallback>
                <p:oleObj name="Equation" r:id="rId18" imgW="139639" imgH="190417" progId="Equation.DSMT4">
                  <p:embed/>
                  <p:pic>
                    <p:nvPicPr>
                      <p:cNvPr id="0" name="Picture 8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8700" y="213995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2538072"/>
              </p:ext>
            </p:extLst>
          </p:nvPr>
        </p:nvGraphicFramePr>
        <p:xfrm>
          <a:off x="1295400" y="3390900"/>
          <a:ext cx="1231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231560" imgH="838080" progId="Equation.DSMT4">
                  <p:embed/>
                </p:oleObj>
              </mc:Choice>
              <mc:Fallback>
                <p:oleObj name="Equation" r:id="rId20" imgW="1231560" imgH="838080" progId="Equation.DSMT4">
                  <p:embed/>
                  <p:pic>
                    <p:nvPicPr>
                      <p:cNvPr id="0" name="Picture 8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390900"/>
                        <a:ext cx="1231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1"/>
          <p:cNvSpPr/>
          <p:nvPr/>
        </p:nvSpPr>
        <p:spPr>
          <a:xfrm>
            <a:off x="3810000" y="3638490"/>
            <a:ext cx="310822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Evaluate the absolute value.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2" grpId="0"/>
      <p:bldP spid="13" grpId="0"/>
      <p:bldP spid="2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Procedure: Rules for Order of Operations</a:t>
            </a:r>
          </a:p>
        </p:txBody>
      </p:sp>
      <p:sp>
        <p:nvSpPr>
          <p:cNvPr id="6147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3970318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 eaLnBrk="0" hangingPunct="0">
              <a:spcBef>
                <a:spcPts val="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Simplify within grouping symbols, such as parentheses (  ), brackets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[  ]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, and braces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{  }, 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working from the innermost grouping outward.</a:t>
            </a:r>
          </a:p>
          <a:p>
            <a:pPr marL="514350" indent="-514350" eaLnBrk="0" hangingPunct="0">
              <a:spcBef>
                <a:spcPts val="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Evaluate any exponential expressions.</a:t>
            </a:r>
          </a:p>
          <a:p>
            <a:pPr marL="514350" indent="-514350" eaLnBrk="0" hangingPunct="0">
              <a:spcBef>
                <a:spcPts val="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Moving from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left to right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, perform any multiplications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or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divisions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in the order they appear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.</a:t>
            </a:r>
          </a:p>
          <a:p>
            <a:pPr marL="514350" indent="-514350" eaLnBrk="0" hangingPunct="0">
              <a:spcBef>
                <a:spcPts val="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Moving from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left to right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, perform any additions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or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subtractions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in the order they appear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Box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280160"/>
            <a:ext cx="8229600" cy="245364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/>
          <a:lstStyle/>
          <a:p>
            <a:pPr marL="15875" indent="-15875"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r>
              <a:rPr lang="en-US" sz="2800" i="0" dirty="0">
                <a:solidFill>
                  <a:srgbClr val="000000"/>
                </a:solidFill>
              </a:rPr>
              <a:t>Other grouping symbols are the absolute value bars</a:t>
            </a:r>
          </a:p>
          <a:p>
            <a:pPr marL="15875" indent="-15875"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endParaRPr lang="en-US" sz="1000" i="0" dirty="0">
              <a:solidFill>
                <a:srgbClr val="000000"/>
              </a:solidFill>
            </a:endParaRPr>
          </a:p>
          <a:p>
            <a:pPr marL="15875" indent="-15875"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r>
              <a:rPr lang="en-US" sz="2800" i="0" dirty="0">
                <a:solidFill>
                  <a:srgbClr val="000000"/>
                </a:solidFill>
              </a:rPr>
              <a:t>(such as           ),  the fraction bar (as in            ), and the</a:t>
            </a:r>
          </a:p>
          <a:p>
            <a:pPr marL="15875" indent="-15875"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endParaRPr lang="en-US" sz="1000" i="0" dirty="0">
              <a:solidFill>
                <a:srgbClr val="000000"/>
              </a:solidFill>
            </a:endParaRPr>
          </a:p>
          <a:p>
            <a:pPr marL="15875" indent="-15875"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r>
              <a:rPr lang="en-US" sz="2800" i="0" dirty="0">
                <a:solidFill>
                  <a:srgbClr val="000000"/>
                </a:solidFill>
              </a:rPr>
              <a:t>square root symbol (such as               ).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Note</a:t>
            </a:r>
          </a:p>
        </p:txBody>
      </p:sp>
      <p:graphicFrame>
        <p:nvGraphicFramePr>
          <p:cNvPr id="7172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0342620"/>
              </p:ext>
            </p:extLst>
          </p:nvPr>
        </p:nvGraphicFramePr>
        <p:xfrm>
          <a:off x="1752600" y="2057400"/>
          <a:ext cx="787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87058" imgH="482391" progId="Equation.DSMT4">
                  <p:embed/>
                </p:oleObj>
              </mc:Choice>
              <mc:Fallback>
                <p:oleObj name="Equation" r:id="rId2" imgW="787058" imgH="482391" progId="Equation.DSMT4">
                  <p:embed/>
                  <p:pic>
                    <p:nvPicPr>
                      <p:cNvPr id="0" name="Picture 20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057400"/>
                        <a:ext cx="7874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Grp="1"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946830774"/>
              </p:ext>
            </p:extLst>
          </p:nvPr>
        </p:nvGraphicFramePr>
        <p:xfrm>
          <a:off x="6093177" y="1828800"/>
          <a:ext cx="889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89000" imgH="838200" progId="Equation.DSMT4">
                  <p:embed/>
                </p:oleObj>
              </mc:Choice>
              <mc:Fallback>
                <p:oleObj name="Equation" r:id="rId4" imgW="889000" imgH="838200" progId="Equation.DSMT4">
                  <p:embed/>
                  <p:pic>
                    <p:nvPicPr>
                      <p:cNvPr id="0" name="Picture 207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3177" y="1828800"/>
                        <a:ext cx="889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2887306"/>
              </p:ext>
            </p:extLst>
          </p:nvPr>
        </p:nvGraphicFramePr>
        <p:xfrm>
          <a:off x="4639733" y="2678289"/>
          <a:ext cx="1117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17115" imgH="444307" progId="Equation.DSMT4">
                  <p:embed/>
                </p:oleObj>
              </mc:Choice>
              <mc:Fallback>
                <p:oleObj name="Equation" r:id="rId6" imgW="1117115" imgH="444307" progId="Equation.DSMT4">
                  <p:embed/>
                  <p:pic>
                    <p:nvPicPr>
                      <p:cNvPr id="0" name="Picture 2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9733" y="2678289"/>
                        <a:ext cx="1117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Caution</a:t>
            </a:r>
            <a:endParaRPr lang="en-US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>
          <a:xfrm>
            <a:off x="457200" y="1280160"/>
            <a:ext cx="8229600" cy="451104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/>
          <a:lstStyle/>
          <a:p>
            <a:pPr marL="15875" indent="-15875">
              <a:spcBef>
                <a:spcPct val="0"/>
              </a:spcBef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Even though the mnemonic </a:t>
            </a:r>
            <a:r>
              <a:rPr lang="en-US" sz="2800" b="1" dirty="0">
                <a:solidFill>
                  <a:srgbClr val="000000"/>
                </a:solidFill>
              </a:rPr>
              <a:t>PEMDAS</a:t>
            </a:r>
            <a:r>
              <a:rPr lang="en-US" sz="2800" dirty="0">
                <a:solidFill>
                  <a:srgbClr val="000000"/>
                </a:solidFill>
              </a:rPr>
              <a:t> is helpful, remember that multiplication and division are performed as they appear, left to right.  Also, addition and subtraction are performed as they appear, left to right.</a:t>
            </a:r>
          </a:p>
          <a:p>
            <a:pPr marL="15875" indent="-15875"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For example,</a:t>
            </a:r>
          </a:p>
          <a:p>
            <a:pPr marL="15875" indent="-15875"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endParaRPr lang="en-US" sz="2800" dirty="0">
              <a:solidFill>
                <a:srgbClr val="000000"/>
              </a:solidFill>
            </a:endParaRPr>
          </a:p>
          <a:p>
            <a:pPr marL="15875" indent="-15875"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but</a:t>
            </a:r>
          </a:p>
          <a:p>
            <a:pPr marL="15875" indent="-15875" algn="just">
              <a:spcBef>
                <a:spcPct val="0"/>
              </a:spcBef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endParaRPr lang="en-US" sz="2800" dirty="0">
              <a:solidFill>
                <a:srgbClr val="000000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2211528"/>
              </p:ext>
            </p:extLst>
          </p:nvPr>
        </p:nvGraphicFramePr>
        <p:xfrm>
          <a:off x="2800350" y="3873500"/>
          <a:ext cx="28067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06700" imgH="330200" progId="Equation.DSMT4">
                  <p:embed/>
                </p:oleObj>
              </mc:Choice>
              <mc:Fallback>
                <p:oleObj name="Equation" r:id="rId2" imgW="2806700" imgH="330200" progId="Equation.DSMT4">
                  <p:embed/>
                  <p:pic>
                    <p:nvPicPr>
                      <p:cNvPr id="0" name="Picture 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0350" y="3873500"/>
                        <a:ext cx="28067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281633110"/>
              </p:ext>
            </p:extLst>
          </p:nvPr>
        </p:nvGraphicFramePr>
        <p:xfrm>
          <a:off x="2743200" y="4876800"/>
          <a:ext cx="292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921000" imgH="292100" progId="Equation.DSMT4">
                  <p:embed/>
                </p:oleObj>
              </mc:Choice>
              <mc:Fallback>
                <p:oleObj name="Equation" r:id="rId4" imgW="2921000" imgH="292100" progId="Equation.DSMT4">
                  <p:embed/>
                  <p:pic>
                    <p:nvPicPr>
                      <p:cNvPr id="0" name="Picture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4876800"/>
                        <a:ext cx="292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5803900" y="3854390"/>
            <a:ext cx="1600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Division first</a:t>
            </a:r>
          </a:p>
        </p:txBody>
      </p:sp>
      <p:sp>
        <p:nvSpPr>
          <p:cNvPr id="8" name="Rectangle 7"/>
          <p:cNvSpPr/>
          <p:nvPr/>
        </p:nvSpPr>
        <p:spPr>
          <a:xfrm>
            <a:off x="5803900" y="4844990"/>
            <a:ext cx="245966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Multiplication first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Using the Order of Operations with Real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10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dirty="0"/>
              <a:t>Simplify:</a:t>
            </a:r>
            <a:endParaRPr lang="en-US" i="0" dirty="0">
              <a:solidFill>
                <a:schemeClr val="tx1"/>
              </a:solidFill>
            </a:endParaRPr>
          </a:p>
          <a:p>
            <a:pPr marL="0" indent="0" algn="just">
              <a:spcBef>
                <a:spcPct val="0"/>
              </a:spcBef>
              <a:buFont typeface="Courier New" pitchFamily="49" charset="0"/>
              <a:buNone/>
            </a:pPr>
            <a:endParaRPr lang="en-US" sz="1000" i="0" dirty="0">
              <a:solidFill>
                <a:schemeClr val="tx1"/>
              </a:solidFill>
            </a:endParaRPr>
          </a:p>
          <a:p>
            <a:pPr marL="0" indent="0" algn="just">
              <a:spcBef>
                <a:spcPct val="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 algn="just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400" i="0" dirty="0">
              <a:solidFill>
                <a:schemeClr val="tx1"/>
              </a:solidFill>
            </a:endParaRPr>
          </a:p>
        </p:txBody>
      </p:sp>
      <p:graphicFrame>
        <p:nvGraphicFramePr>
          <p:cNvPr id="41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2825078"/>
              </p:ext>
            </p:extLst>
          </p:nvPr>
        </p:nvGraphicFramePr>
        <p:xfrm>
          <a:off x="2057400" y="1349826"/>
          <a:ext cx="1765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65080" imgH="380880" progId="Equation.DSMT4">
                  <p:embed/>
                </p:oleObj>
              </mc:Choice>
              <mc:Fallback>
                <p:oleObj name="Equation" r:id="rId2" imgW="1765080" imgH="380880" progId="Equation.DSMT4">
                  <p:embed/>
                  <p:pic>
                    <p:nvPicPr>
                      <p:cNvPr id="0" name="Picture 5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349826"/>
                        <a:ext cx="1765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5495247"/>
              </p:ext>
            </p:extLst>
          </p:nvPr>
        </p:nvGraphicFramePr>
        <p:xfrm>
          <a:off x="3832561" y="3105151"/>
          <a:ext cx="2120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20760" imgH="279360" progId="Equation.DSMT4">
                  <p:embed/>
                </p:oleObj>
              </mc:Choice>
              <mc:Fallback>
                <p:oleObj name="Equation" r:id="rId4" imgW="2120760" imgH="279360" progId="Equation.DSMT4">
                  <p:embed/>
                  <p:pic>
                    <p:nvPicPr>
                      <p:cNvPr id="0" name="Picture 5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2561" y="3105151"/>
                        <a:ext cx="2120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8418317"/>
              </p:ext>
            </p:extLst>
          </p:nvPr>
        </p:nvGraphicFramePr>
        <p:xfrm>
          <a:off x="3822700" y="3623734"/>
          <a:ext cx="3327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327400" imgH="304800" progId="Equation.DSMT4">
                  <p:embed/>
                </p:oleObj>
              </mc:Choice>
              <mc:Fallback>
                <p:oleObj name="Equation" r:id="rId6" imgW="3327400" imgH="304800" progId="Equation.DSMT4">
                  <p:embed/>
                  <p:pic>
                    <p:nvPicPr>
                      <p:cNvPr id="0" name="Picture 5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2700" y="3623734"/>
                        <a:ext cx="33274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8884426"/>
              </p:ext>
            </p:extLst>
          </p:nvPr>
        </p:nvGraphicFramePr>
        <p:xfrm>
          <a:off x="3822700" y="4127500"/>
          <a:ext cx="9652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65200" imgH="241300" progId="Equation.DSMT4">
                  <p:embed/>
                </p:oleObj>
              </mc:Choice>
              <mc:Fallback>
                <p:oleObj name="Equation" r:id="rId8" imgW="965200" imgH="241300" progId="Equation.DSMT4">
                  <p:embed/>
                  <p:pic>
                    <p:nvPicPr>
                      <p:cNvPr id="0" name="Picture 5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2700" y="4127500"/>
                        <a:ext cx="9652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5172628"/>
              </p:ext>
            </p:extLst>
          </p:nvPr>
        </p:nvGraphicFramePr>
        <p:xfrm>
          <a:off x="990600" y="2527300"/>
          <a:ext cx="1778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778000" imgH="381000" progId="Equation.DSMT4">
                  <p:embed/>
                </p:oleObj>
              </mc:Choice>
              <mc:Fallback>
                <p:oleObj name="Equation" r:id="rId10" imgW="1778000" imgH="381000" progId="Equation.DSMT4">
                  <p:embed/>
                  <p:pic>
                    <p:nvPicPr>
                      <p:cNvPr id="0" name="Picture 5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527300"/>
                        <a:ext cx="1778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5235118"/>
              </p:ext>
            </p:extLst>
          </p:nvPr>
        </p:nvGraphicFramePr>
        <p:xfrm>
          <a:off x="1371600" y="3119967"/>
          <a:ext cx="1968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968500" imgH="292100" progId="Equation.DSMT4">
                  <p:embed/>
                </p:oleObj>
              </mc:Choice>
              <mc:Fallback>
                <p:oleObj name="Equation" r:id="rId12" imgW="1968500" imgH="292100" progId="Equation.DSMT4">
                  <p:embed/>
                  <p:pic>
                    <p:nvPicPr>
                      <p:cNvPr id="0" name="Picture 5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3119967"/>
                        <a:ext cx="1968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4874638"/>
              </p:ext>
            </p:extLst>
          </p:nvPr>
        </p:nvGraphicFramePr>
        <p:xfrm>
          <a:off x="1371600" y="3623734"/>
          <a:ext cx="1143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143000" imgH="292100" progId="Equation.DSMT4">
                  <p:embed/>
                </p:oleObj>
              </mc:Choice>
              <mc:Fallback>
                <p:oleObj name="Equation" r:id="rId14" imgW="1143000" imgH="292100" progId="Equation.DSMT4">
                  <p:embed/>
                  <p:pic>
                    <p:nvPicPr>
                      <p:cNvPr id="0" name="Picture 5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3623734"/>
                        <a:ext cx="1143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1540867"/>
              </p:ext>
            </p:extLst>
          </p:nvPr>
        </p:nvGraphicFramePr>
        <p:xfrm>
          <a:off x="1371600" y="4127500"/>
          <a:ext cx="863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63225" imgH="291973" progId="Equation.DSMT4">
                  <p:embed/>
                </p:oleObj>
              </mc:Choice>
              <mc:Fallback>
                <p:oleObj name="Equation" r:id="rId16" imgW="863225" imgH="291973" progId="Equation.DSMT4">
                  <p:embed/>
                  <p:pic>
                    <p:nvPicPr>
                      <p:cNvPr id="0" name="Picture 5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127500"/>
                        <a:ext cx="863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Using the Order of Operations with Real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12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Simplify:</a:t>
            </a: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 Solution</a:t>
            </a:r>
          </a:p>
        </p:txBody>
      </p:sp>
      <p:graphicFrame>
        <p:nvGraphicFramePr>
          <p:cNvPr id="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3368898"/>
              </p:ext>
            </p:extLst>
          </p:nvPr>
        </p:nvGraphicFramePr>
        <p:xfrm>
          <a:off x="1981200" y="1295400"/>
          <a:ext cx="21336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33360" imgH="583920" progId="Equation.DSMT4">
                  <p:embed/>
                </p:oleObj>
              </mc:Choice>
              <mc:Fallback>
                <p:oleObj name="Equation" r:id="rId2" imgW="2133360" imgH="583920" progId="Equation.DSMT4">
                  <p:embed/>
                  <p:pic>
                    <p:nvPicPr>
                      <p:cNvPr id="0" name="Picture 7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1295400"/>
                        <a:ext cx="21336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8158984"/>
              </p:ext>
            </p:extLst>
          </p:nvPr>
        </p:nvGraphicFramePr>
        <p:xfrm>
          <a:off x="4094331" y="3213959"/>
          <a:ext cx="2120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20760" imgH="279360" progId="Equation.DSMT4">
                  <p:embed/>
                </p:oleObj>
              </mc:Choice>
              <mc:Fallback>
                <p:oleObj name="Equation" r:id="rId4" imgW="2120760" imgH="279360" progId="Equation.DSMT4">
                  <p:embed/>
                  <p:pic>
                    <p:nvPicPr>
                      <p:cNvPr id="0" name="Picture 7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4331" y="3213959"/>
                        <a:ext cx="2120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0700396"/>
              </p:ext>
            </p:extLst>
          </p:nvPr>
        </p:nvGraphicFramePr>
        <p:xfrm>
          <a:off x="4094331" y="4321083"/>
          <a:ext cx="952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52087" imgH="279279" progId="Equation.DSMT4">
                  <p:embed/>
                </p:oleObj>
              </mc:Choice>
              <mc:Fallback>
                <p:oleObj name="Equation" r:id="rId6" imgW="952087" imgH="279279" progId="Equation.DSMT4">
                  <p:embed/>
                  <p:pic>
                    <p:nvPicPr>
                      <p:cNvPr id="0" name="Picture 7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4331" y="4321083"/>
                        <a:ext cx="952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9662896"/>
              </p:ext>
            </p:extLst>
          </p:nvPr>
        </p:nvGraphicFramePr>
        <p:xfrm>
          <a:off x="4094331" y="4831117"/>
          <a:ext cx="3238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238500" imgH="304800" progId="Equation.DSMT4">
                  <p:embed/>
                </p:oleObj>
              </mc:Choice>
              <mc:Fallback>
                <p:oleObj name="Equation" r:id="rId8" imgW="3238500" imgH="304800" progId="Equation.DSMT4">
                  <p:embed/>
                  <p:pic>
                    <p:nvPicPr>
                      <p:cNvPr id="0" name="Picture 7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4331" y="4831117"/>
                        <a:ext cx="3238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5697768"/>
              </p:ext>
            </p:extLst>
          </p:nvPr>
        </p:nvGraphicFramePr>
        <p:xfrm>
          <a:off x="4098832" y="3769267"/>
          <a:ext cx="2717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717640" imgH="279360" progId="Equation.DSMT4">
                  <p:embed/>
                </p:oleObj>
              </mc:Choice>
              <mc:Fallback>
                <p:oleObj name="Equation" r:id="rId10" imgW="2717640" imgH="279360" progId="Equation.DSMT4">
                  <p:embed/>
                  <p:pic>
                    <p:nvPicPr>
                      <p:cNvPr id="0" name="Picture 7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8832" y="3769267"/>
                        <a:ext cx="2717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9389922"/>
              </p:ext>
            </p:extLst>
          </p:nvPr>
        </p:nvGraphicFramePr>
        <p:xfrm>
          <a:off x="977900" y="2438400"/>
          <a:ext cx="2120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120900" imgH="571500" progId="Equation.DSMT4">
                  <p:embed/>
                </p:oleObj>
              </mc:Choice>
              <mc:Fallback>
                <p:oleObj name="Equation" r:id="rId12" imgW="2120900" imgH="571500" progId="Equation.DSMT4">
                  <p:embed/>
                  <p:pic>
                    <p:nvPicPr>
                      <p:cNvPr id="0" name="Picture 7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7900" y="2438400"/>
                        <a:ext cx="21209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3381642"/>
              </p:ext>
            </p:extLst>
          </p:nvPr>
        </p:nvGraphicFramePr>
        <p:xfrm>
          <a:off x="1615831" y="3071446"/>
          <a:ext cx="22225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222500" imgH="495300" progId="Equation.DSMT4">
                  <p:embed/>
                </p:oleObj>
              </mc:Choice>
              <mc:Fallback>
                <p:oleObj name="Equation" r:id="rId14" imgW="2222500" imgH="495300" progId="Equation.DSMT4">
                  <p:embed/>
                  <p:pic>
                    <p:nvPicPr>
                      <p:cNvPr id="0" name="Picture 7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5831" y="3071446"/>
                        <a:ext cx="22225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4502673"/>
              </p:ext>
            </p:extLst>
          </p:nvPr>
        </p:nvGraphicFramePr>
        <p:xfrm>
          <a:off x="1615831" y="3668346"/>
          <a:ext cx="1701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701800" imgH="469900" progId="Equation.DSMT4">
                  <p:embed/>
                </p:oleObj>
              </mc:Choice>
              <mc:Fallback>
                <p:oleObj name="Equation" r:id="rId16" imgW="1701800" imgH="469900" progId="Equation.DSMT4">
                  <p:embed/>
                  <p:pic>
                    <p:nvPicPr>
                      <p:cNvPr id="0" name="Picture 7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5831" y="3668346"/>
                        <a:ext cx="1701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7177915"/>
              </p:ext>
            </p:extLst>
          </p:nvPr>
        </p:nvGraphicFramePr>
        <p:xfrm>
          <a:off x="1615831" y="4278923"/>
          <a:ext cx="1308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307532" imgH="291973" progId="Equation.DSMT4">
                  <p:embed/>
                </p:oleObj>
              </mc:Choice>
              <mc:Fallback>
                <p:oleObj name="Equation" r:id="rId18" imgW="1307532" imgH="291973" progId="Equation.DSMT4">
                  <p:embed/>
                  <p:pic>
                    <p:nvPicPr>
                      <p:cNvPr id="0" name="Picture 7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5831" y="4278923"/>
                        <a:ext cx="1308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5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5145775"/>
              </p:ext>
            </p:extLst>
          </p:nvPr>
        </p:nvGraphicFramePr>
        <p:xfrm>
          <a:off x="1615831" y="4800600"/>
          <a:ext cx="698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698197" imgH="291973" progId="Equation.DSMT4">
                  <p:embed/>
                </p:oleObj>
              </mc:Choice>
              <mc:Fallback>
                <p:oleObj name="Equation" r:id="rId20" imgW="698197" imgH="291973" progId="Equation.DSMT4">
                  <p:embed/>
                  <p:pic>
                    <p:nvPicPr>
                      <p:cNvPr id="0" name="Picture 7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5831" y="4800600"/>
                        <a:ext cx="698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Using the Order of Operations with Real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14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Simplify:</a:t>
            </a:r>
            <a:endParaRPr lang="en-US" sz="2800" b="1" i="0" dirty="0">
              <a:solidFill>
                <a:schemeClr val="tx1"/>
              </a:solidFill>
            </a:endParaRPr>
          </a:p>
          <a:p>
            <a:pPr>
              <a:spcBef>
                <a:spcPct val="700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5687"/>
              </p:ext>
            </p:extLst>
          </p:nvPr>
        </p:nvGraphicFramePr>
        <p:xfrm>
          <a:off x="1932432" y="1270000"/>
          <a:ext cx="27178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17640" imgH="583920" progId="Equation.DSMT4">
                  <p:embed/>
                </p:oleObj>
              </mc:Choice>
              <mc:Fallback>
                <p:oleObj name="Equation" r:id="rId2" imgW="2717640" imgH="583920" progId="Equation.DSMT4">
                  <p:embed/>
                  <p:pic>
                    <p:nvPicPr>
                      <p:cNvPr id="0" name="Picture 8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2432" y="1270000"/>
                        <a:ext cx="27178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5297808"/>
              </p:ext>
            </p:extLst>
          </p:nvPr>
        </p:nvGraphicFramePr>
        <p:xfrm>
          <a:off x="4514514" y="3118223"/>
          <a:ext cx="3365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365280" imgH="279360" progId="Equation.DSMT4">
                  <p:embed/>
                </p:oleObj>
              </mc:Choice>
              <mc:Fallback>
                <p:oleObj name="Equation" r:id="rId4" imgW="3365280" imgH="279360" progId="Equation.DSMT4">
                  <p:embed/>
                  <p:pic>
                    <p:nvPicPr>
                      <p:cNvPr id="0" name="Picture 8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514" y="3118223"/>
                        <a:ext cx="3365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3558423"/>
              </p:ext>
            </p:extLst>
          </p:nvPr>
        </p:nvGraphicFramePr>
        <p:xfrm>
          <a:off x="4546786" y="3683111"/>
          <a:ext cx="2120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20760" imgH="279360" progId="Equation.DSMT4">
                  <p:embed/>
                </p:oleObj>
              </mc:Choice>
              <mc:Fallback>
                <p:oleObj name="Equation" r:id="rId6" imgW="2120760" imgH="279360" progId="Equation.DSMT4">
                  <p:embed/>
                  <p:pic>
                    <p:nvPicPr>
                      <p:cNvPr id="0" name="Picture 8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6786" y="3683111"/>
                        <a:ext cx="2120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9292939"/>
              </p:ext>
            </p:extLst>
          </p:nvPr>
        </p:nvGraphicFramePr>
        <p:xfrm>
          <a:off x="4557545" y="4172212"/>
          <a:ext cx="41021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101840" imgH="241200" progId="Equation.DSMT4">
                  <p:embed/>
                </p:oleObj>
              </mc:Choice>
              <mc:Fallback>
                <p:oleObj name="Equation" r:id="rId8" imgW="4101840" imgH="241200" progId="Equation.DSMT4">
                  <p:embed/>
                  <p:pic>
                    <p:nvPicPr>
                      <p:cNvPr id="0" name="Picture 8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7545" y="4172212"/>
                        <a:ext cx="41021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7710405"/>
              </p:ext>
            </p:extLst>
          </p:nvPr>
        </p:nvGraphicFramePr>
        <p:xfrm>
          <a:off x="1295400" y="2514600"/>
          <a:ext cx="27178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717640" imgH="583920" progId="Equation.DSMT4">
                  <p:embed/>
                </p:oleObj>
              </mc:Choice>
              <mc:Fallback>
                <p:oleObj name="Equation" r:id="rId10" imgW="2717640" imgH="583920" progId="Equation.DSMT4">
                  <p:embed/>
                  <p:pic>
                    <p:nvPicPr>
                      <p:cNvPr id="0" name="Picture 8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514600"/>
                        <a:ext cx="27178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1634400"/>
              </p:ext>
            </p:extLst>
          </p:nvPr>
        </p:nvGraphicFramePr>
        <p:xfrm>
          <a:off x="1372731" y="3595092"/>
          <a:ext cx="2336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336760" imgH="482400" progId="Equation.DSMT4">
                  <p:embed/>
                </p:oleObj>
              </mc:Choice>
              <mc:Fallback>
                <p:oleObj name="Equation" r:id="rId12" imgW="2336760" imgH="482400" progId="Equation.DSMT4">
                  <p:embed/>
                  <p:pic>
                    <p:nvPicPr>
                      <p:cNvPr id="0" name="Picture 8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2731" y="3595092"/>
                        <a:ext cx="23368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1888538"/>
              </p:ext>
            </p:extLst>
          </p:nvPr>
        </p:nvGraphicFramePr>
        <p:xfrm>
          <a:off x="1372731" y="4103135"/>
          <a:ext cx="2108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108160" imgH="482400" progId="Equation.DSMT4">
                  <p:embed/>
                </p:oleObj>
              </mc:Choice>
              <mc:Fallback>
                <p:oleObj name="Equation" r:id="rId14" imgW="2108160" imgH="482400" progId="Equation.DSMT4">
                  <p:embed/>
                  <p:pic>
                    <p:nvPicPr>
                      <p:cNvPr id="0" name="Picture 8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2731" y="4103135"/>
                        <a:ext cx="21082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7284787"/>
              </p:ext>
            </p:extLst>
          </p:nvPr>
        </p:nvGraphicFramePr>
        <p:xfrm>
          <a:off x="1372731" y="5254625"/>
          <a:ext cx="698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698400" imgH="279360" progId="Equation.DSMT4">
                  <p:embed/>
                </p:oleObj>
              </mc:Choice>
              <mc:Fallback>
                <p:oleObj name="Equation" r:id="rId16" imgW="698400" imgH="279360" progId="Equation.DSMT4">
                  <p:embed/>
                  <p:pic>
                    <p:nvPicPr>
                      <p:cNvPr id="0" name="Picture 8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2731" y="5254625"/>
                        <a:ext cx="698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8452990"/>
              </p:ext>
            </p:extLst>
          </p:nvPr>
        </p:nvGraphicFramePr>
        <p:xfrm>
          <a:off x="4579059" y="4724251"/>
          <a:ext cx="29464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946240" imgH="241200" progId="Equation.DSMT4">
                  <p:embed/>
                </p:oleObj>
              </mc:Choice>
              <mc:Fallback>
                <p:oleObj name="Equation" r:id="rId18" imgW="2946240" imgH="241200" progId="Equation.DSMT4">
                  <p:embed/>
                  <p:pic>
                    <p:nvPicPr>
                      <p:cNvPr id="0" name="Picture 8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9059" y="4724251"/>
                        <a:ext cx="29464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7676528"/>
              </p:ext>
            </p:extLst>
          </p:nvPr>
        </p:nvGraphicFramePr>
        <p:xfrm>
          <a:off x="4581525" y="5206664"/>
          <a:ext cx="18796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879560" imgH="241200" progId="Equation.DSMT4">
                  <p:embed/>
                </p:oleObj>
              </mc:Choice>
              <mc:Fallback>
                <p:oleObj name="Equation" r:id="rId20" imgW="1879560" imgH="241200" progId="Equation.DSMT4">
                  <p:embed/>
                  <p:pic>
                    <p:nvPicPr>
                      <p:cNvPr id="0" name="Picture 8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1525" y="5206664"/>
                        <a:ext cx="18796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117750"/>
              </p:ext>
            </p:extLst>
          </p:nvPr>
        </p:nvGraphicFramePr>
        <p:xfrm>
          <a:off x="1372731" y="3048000"/>
          <a:ext cx="29210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920680" imgH="583920" progId="Equation.DSMT4">
                  <p:embed/>
                </p:oleObj>
              </mc:Choice>
              <mc:Fallback>
                <p:oleObj name="Equation" r:id="rId22" imgW="2920680" imgH="583920" progId="Equation.DSMT4">
                  <p:embed/>
                  <p:pic>
                    <p:nvPicPr>
                      <p:cNvPr id="0" name="Picture 8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2731" y="3048000"/>
                        <a:ext cx="29210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7D1C5235-C478-4D1D-9687-66D3DDE5772B}"/>
              </a:ext>
            </a:extLst>
          </p:cNvPr>
          <p:cNvPicPr>
            <a:picLocks noChangeAspect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2731" y="4705350"/>
            <a:ext cx="1727200" cy="317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Using the Order of Operations with Real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>
              <a:latin typeface="Calibri" pitchFamily="34" charset="0"/>
            </a:endParaRPr>
          </a:p>
          <a:p>
            <a:endParaRPr lang="en-US" b="1" dirty="0">
              <a:latin typeface="Calibri" pitchFamily="34" charset="0"/>
            </a:endParaRPr>
          </a:p>
          <a:p>
            <a:endParaRPr lang="en-US" b="1" dirty="0">
              <a:latin typeface="Calibri" pitchFamily="34" charset="0"/>
            </a:endParaRPr>
          </a:p>
          <a:p>
            <a:endParaRPr lang="en-US" b="1" dirty="0">
              <a:latin typeface="Calibri" pitchFamily="34" charset="0"/>
            </a:endParaRPr>
          </a:p>
          <a:p>
            <a:endParaRPr lang="en-US" b="1" dirty="0">
              <a:latin typeface="Calibri" pitchFamily="34" charset="0"/>
            </a:endParaRPr>
          </a:p>
          <a:p>
            <a:endParaRPr lang="en-US" dirty="0"/>
          </a:p>
        </p:txBody>
      </p:sp>
      <p:graphicFrame>
        <p:nvGraphicFramePr>
          <p:cNvPr id="717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7530448"/>
              </p:ext>
            </p:extLst>
          </p:nvPr>
        </p:nvGraphicFramePr>
        <p:xfrm>
          <a:off x="5310542" y="5432463"/>
          <a:ext cx="27432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43200" imgH="241300" progId="Equation.DSMT4">
                  <p:embed/>
                </p:oleObj>
              </mc:Choice>
              <mc:Fallback>
                <p:oleObj name="Equation" r:id="rId2" imgW="2743200" imgH="241300" progId="Equation.DSMT4">
                  <p:embed/>
                  <p:pic>
                    <p:nvPicPr>
                      <p:cNvPr id="0" name="Picture 7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0542" y="5432463"/>
                        <a:ext cx="27432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1674712"/>
              </p:ext>
            </p:extLst>
          </p:nvPr>
        </p:nvGraphicFramePr>
        <p:xfrm>
          <a:off x="1358900" y="3308350"/>
          <a:ext cx="36449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644640" imgH="520560" progId="Equation.DSMT4">
                  <p:embed/>
                </p:oleObj>
              </mc:Choice>
              <mc:Fallback>
                <p:oleObj name="Equation" r:id="rId4" imgW="3644640" imgH="520560" progId="Equation.DSMT4">
                  <p:embed/>
                  <p:pic>
                    <p:nvPicPr>
                      <p:cNvPr id="0" name="Picture 7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8900" y="3308350"/>
                        <a:ext cx="36449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1946478"/>
              </p:ext>
            </p:extLst>
          </p:nvPr>
        </p:nvGraphicFramePr>
        <p:xfrm>
          <a:off x="1333500" y="4622800"/>
          <a:ext cx="30480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047760" imgH="558720" progId="Equation.DSMT4">
                  <p:embed/>
                </p:oleObj>
              </mc:Choice>
              <mc:Fallback>
                <p:oleObj name="Equation" r:id="rId6" imgW="3047760" imgH="558720" progId="Equation.DSMT4">
                  <p:embed/>
                  <p:pic>
                    <p:nvPicPr>
                      <p:cNvPr id="0" name="Picture 7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3500" y="4622800"/>
                        <a:ext cx="30480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5473836"/>
              </p:ext>
            </p:extLst>
          </p:nvPr>
        </p:nvGraphicFramePr>
        <p:xfrm>
          <a:off x="5323989" y="3461796"/>
          <a:ext cx="2120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120760" imgH="279360" progId="Equation.DSMT4">
                  <p:embed/>
                </p:oleObj>
              </mc:Choice>
              <mc:Fallback>
                <p:oleObj name="Equation" r:id="rId8" imgW="2120760" imgH="279360" progId="Equation.DSMT4">
                  <p:embed/>
                  <p:pic>
                    <p:nvPicPr>
                      <p:cNvPr id="0" name="Picture 7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3989" y="3461796"/>
                        <a:ext cx="2120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0391142"/>
              </p:ext>
            </p:extLst>
          </p:nvPr>
        </p:nvGraphicFramePr>
        <p:xfrm>
          <a:off x="5321300" y="4114800"/>
          <a:ext cx="3352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352680" imgH="304560" progId="Equation.DSMT4">
                  <p:embed/>
                </p:oleObj>
              </mc:Choice>
              <mc:Fallback>
                <p:oleObj name="Equation" r:id="rId10" imgW="3352680" imgH="304560" progId="Equation.DSMT4">
                  <p:embed/>
                  <p:pic>
                    <p:nvPicPr>
                      <p:cNvPr id="0" name="Picture 7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1300" y="4114800"/>
                        <a:ext cx="33528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8266843"/>
              </p:ext>
            </p:extLst>
          </p:nvPr>
        </p:nvGraphicFramePr>
        <p:xfrm>
          <a:off x="5332058" y="4758466"/>
          <a:ext cx="3365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365280" imgH="304560" progId="Equation.DSMT4">
                  <p:embed/>
                </p:oleObj>
              </mc:Choice>
              <mc:Fallback>
                <p:oleObj name="Equation" r:id="rId12" imgW="3365280" imgH="304560" progId="Equation.DSMT4">
                  <p:embed/>
                  <p:pic>
                    <p:nvPicPr>
                      <p:cNvPr id="0" name="Picture 7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2058" y="4758466"/>
                        <a:ext cx="3365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/>
          <p:cNvSpPr/>
          <p:nvPr/>
        </p:nvSpPr>
        <p:spPr>
          <a:xfrm>
            <a:off x="533400" y="1143000"/>
            <a:ext cx="143994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Simplify:</a:t>
            </a:r>
            <a:endParaRPr lang="en-US" sz="2800" b="1" dirty="0"/>
          </a:p>
        </p:txBody>
      </p:sp>
      <p:graphicFrame>
        <p:nvGraphicFramePr>
          <p:cNvPr id="1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3557502"/>
              </p:ext>
            </p:extLst>
          </p:nvPr>
        </p:nvGraphicFramePr>
        <p:xfrm>
          <a:off x="1964944" y="1120712"/>
          <a:ext cx="34290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429000" imgH="622080" progId="Equation.DSMT4">
                  <p:embed/>
                </p:oleObj>
              </mc:Choice>
              <mc:Fallback>
                <p:oleObj name="Equation" r:id="rId14" imgW="3429000" imgH="622080" progId="Equation.DSMT4">
                  <p:embed/>
                  <p:pic>
                    <p:nvPicPr>
                      <p:cNvPr id="0" name="Picture 7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4944" y="1120712"/>
                        <a:ext cx="34290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/>
          <p:cNvSpPr/>
          <p:nvPr/>
        </p:nvSpPr>
        <p:spPr>
          <a:xfrm>
            <a:off x="533400" y="1905000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graphicFrame>
        <p:nvGraphicFramePr>
          <p:cNvPr id="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867953"/>
              </p:ext>
            </p:extLst>
          </p:nvPr>
        </p:nvGraphicFramePr>
        <p:xfrm>
          <a:off x="1144588" y="2552700"/>
          <a:ext cx="34290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429000" imgH="622080" progId="Equation.DSMT4">
                  <p:embed/>
                </p:oleObj>
              </mc:Choice>
              <mc:Fallback>
                <p:oleObj name="Equation" r:id="rId16" imgW="3429000" imgH="622080" progId="Equation.DSMT4">
                  <p:embed/>
                  <p:pic>
                    <p:nvPicPr>
                      <p:cNvPr id="0" name="Picture 7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4588" y="2552700"/>
                        <a:ext cx="34290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9667074"/>
              </p:ext>
            </p:extLst>
          </p:nvPr>
        </p:nvGraphicFramePr>
        <p:xfrm>
          <a:off x="1333500" y="4013200"/>
          <a:ext cx="34798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479760" imgH="558720" progId="Equation.DSMT4">
                  <p:embed/>
                </p:oleObj>
              </mc:Choice>
              <mc:Fallback>
                <p:oleObj name="Equation" r:id="rId18" imgW="3479760" imgH="558720" progId="Equation.DSMT4">
                  <p:embed/>
                  <p:pic>
                    <p:nvPicPr>
                      <p:cNvPr id="0" name="Picture 7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3500" y="4013200"/>
                        <a:ext cx="34798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0531293"/>
              </p:ext>
            </p:extLst>
          </p:nvPr>
        </p:nvGraphicFramePr>
        <p:xfrm>
          <a:off x="1333500" y="5384800"/>
          <a:ext cx="2222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222280" imgH="482400" progId="Equation.DSMT4">
                  <p:embed/>
                </p:oleObj>
              </mc:Choice>
              <mc:Fallback>
                <p:oleObj name="Equation" r:id="rId20" imgW="2222280" imgH="482400" progId="Equation.DSMT4">
                  <p:embed/>
                  <p:pic>
                    <p:nvPicPr>
                      <p:cNvPr id="0" name="Picture 7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3500" y="5384800"/>
                        <a:ext cx="22225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Using the Order of Operations with Real Numbers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09600" y="3389293"/>
            <a:ext cx="8229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Calibri" pitchFamily="34" charset="0"/>
              </a:rPr>
              <a:t>Note</a:t>
            </a:r>
            <a:r>
              <a:rPr lang="en-US" sz="2800" dirty="0">
                <a:latin typeface="Calibri" pitchFamily="34" charset="0"/>
              </a:rPr>
              <a:t>: </a:t>
            </a:r>
            <a:r>
              <a:rPr lang="en-US" sz="2800" dirty="0"/>
              <a:t>Because of the rules for order of operations at no time did we subtract</a:t>
            </a:r>
            <a:r>
              <a:rPr lang="en-US" sz="2800" dirty="0">
                <a:latin typeface="Calibri" pitchFamily="34" charset="0"/>
              </a:rPr>
              <a:t> 9 − 2.</a:t>
            </a:r>
          </a:p>
        </p:txBody>
      </p:sp>
      <p:graphicFrame>
        <p:nvGraphicFramePr>
          <p:cNvPr id="16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9005845"/>
              </p:ext>
            </p:extLst>
          </p:nvPr>
        </p:nvGraphicFramePr>
        <p:xfrm>
          <a:off x="1320800" y="1970210"/>
          <a:ext cx="1130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29810" imgH="291973" progId="Equation.DSMT4">
                  <p:embed/>
                </p:oleObj>
              </mc:Choice>
              <mc:Fallback>
                <p:oleObj name="Equation" r:id="rId2" imgW="1129810" imgH="291973" progId="Equation.DSMT4">
                  <p:embed/>
                  <p:pic>
                    <p:nvPicPr>
                      <p:cNvPr id="0" name="Picture 4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0800" y="1970210"/>
                        <a:ext cx="1130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9356125"/>
              </p:ext>
            </p:extLst>
          </p:nvPr>
        </p:nvGraphicFramePr>
        <p:xfrm>
          <a:off x="1320800" y="2492375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47700" imgH="292100" progId="Equation.DSMT4">
                  <p:embed/>
                </p:oleObj>
              </mc:Choice>
              <mc:Fallback>
                <p:oleObj name="Equation" r:id="rId4" imgW="647700" imgH="292100" progId="Equation.DSMT4">
                  <p:embed/>
                  <p:pic>
                    <p:nvPicPr>
                      <p:cNvPr id="0" name="Picture 4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0800" y="2492375"/>
                        <a:ext cx="647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5524131"/>
              </p:ext>
            </p:extLst>
          </p:nvPr>
        </p:nvGraphicFramePr>
        <p:xfrm>
          <a:off x="1320800" y="1371600"/>
          <a:ext cx="1727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26920" imgH="482400" progId="Equation.DSMT4">
                  <p:embed/>
                </p:oleObj>
              </mc:Choice>
              <mc:Fallback>
                <p:oleObj name="Equation" r:id="rId6" imgW="1726920" imgH="482400" progId="Equation.DSMT4">
                  <p:embed/>
                  <p:pic>
                    <p:nvPicPr>
                      <p:cNvPr id="0" name="Picture 4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0800" y="1371600"/>
                        <a:ext cx="17272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9193186"/>
              </p:ext>
            </p:extLst>
          </p:nvPr>
        </p:nvGraphicFramePr>
        <p:xfrm>
          <a:off x="3581400" y="2018254"/>
          <a:ext cx="952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52087" imgH="279279" progId="Equation.DSMT4">
                  <p:embed/>
                </p:oleObj>
              </mc:Choice>
              <mc:Fallback>
                <p:oleObj name="Equation" r:id="rId8" imgW="952087" imgH="279279" progId="Equation.DSMT4">
                  <p:embed/>
                  <p:pic>
                    <p:nvPicPr>
                      <p:cNvPr id="0" name="Picture 4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2018254"/>
                        <a:ext cx="952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2476447"/>
              </p:ext>
            </p:extLst>
          </p:nvPr>
        </p:nvGraphicFramePr>
        <p:xfrm>
          <a:off x="3581400" y="2578100"/>
          <a:ext cx="5207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20474" imgH="241195" progId="Equation.DSMT4">
                  <p:embed/>
                </p:oleObj>
              </mc:Choice>
              <mc:Fallback>
                <p:oleObj name="Equation" r:id="rId10" imgW="520474" imgH="241195" progId="Equation.DSMT4">
                  <p:embed/>
                  <p:pic>
                    <p:nvPicPr>
                      <p:cNvPr id="0" name="Picture 4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2578100"/>
                        <a:ext cx="5207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4026292"/>
              </p:ext>
            </p:extLst>
          </p:nvPr>
        </p:nvGraphicFramePr>
        <p:xfrm>
          <a:off x="3581400" y="1511300"/>
          <a:ext cx="25273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527200" imgH="241200" progId="Equation.DSMT4">
                  <p:embed/>
                </p:oleObj>
              </mc:Choice>
              <mc:Fallback>
                <p:oleObj name="Equation" r:id="rId12" imgW="2527200" imgH="241200" progId="Equation.DSMT4">
                  <p:embed/>
                  <p:pic>
                    <p:nvPicPr>
                      <p:cNvPr id="0" name="Picture 4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1511300"/>
                        <a:ext cx="25273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531</TotalTime>
  <Words>328</Words>
  <Application>Microsoft Office PowerPoint</Application>
  <PresentationFormat>On-screen Show (4:3)</PresentationFormat>
  <Paragraphs>66</Paragraphs>
  <Slides>13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Courier New</vt:lpstr>
      <vt:lpstr>Office Theme</vt:lpstr>
      <vt:lpstr>Equation</vt:lpstr>
      <vt:lpstr>Section 8.5</vt:lpstr>
      <vt:lpstr>Procedure: Rules for Order of Operations</vt:lpstr>
      <vt:lpstr>Note</vt:lpstr>
      <vt:lpstr>Caution</vt:lpstr>
      <vt:lpstr>Example 1: Using the Order of Operations with Real Numbers</vt:lpstr>
      <vt:lpstr>Example 2: Using the Order of Operations with Real Numbers</vt:lpstr>
      <vt:lpstr>Example 3: Using the Order of Operations with Real Numbers</vt:lpstr>
      <vt:lpstr>Example 4: Using the Order of Operations with Real Numbers</vt:lpstr>
      <vt:lpstr>Example 4: Using the Order of Operations with Real Numbers (cont.)</vt:lpstr>
      <vt:lpstr>Completion Example 5: Using the Order of Operations</vt:lpstr>
      <vt:lpstr>Example 6: Using the Order of Operations with Real Numbers</vt:lpstr>
      <vt:lpstr>Example 7: Using the Order of Operations with Real Numbers</vt:lpstr>
      <vt:lpstr>Example 7: Using the Order of Operations with Real Numbers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Mathematics, 3rd Edition</dc:title>
  <dc:creator>Hawkes Learning</dc:creator>
  <cp:lastModifiedBy>Allison Conger</cp:lastModifiedBy>
  <cp:revision>132</cp:revision>
  <dcterms:created xsi:type="dcterms:W3CDTF">2013-04-26T14:43:13Z</dcterms:created>
  <dcterms:modified xsi:type="dcterms:W3CDTF">2023-06-13T18:10:37Z</dcterms:modified>
</cp:coreProperties>
</file>