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2" r:id="rId4"/>
    <p:sldId id="263" r:id="rId5"/>
    <p:sldId id="282" r:id="rId6"/>
    <p:sldId id="283" r:id="rId7"/>
    <p:sldId id="265" r:id="rId8"/>
    <p:sldId id="266" r:id="rId9"/>
    <p:sldId id="269" r:id="rId10"/>
    <p:sldId id="270" r:id="rId11"/>
    <p:sldId id="272" r:id="rId12"/>
    <p:sldId id="284" r:id="rId13"/>
    <p:sldId id="274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3" autoAdjust="0"/>
    <p:restoredTop sz="94660"/>
  </p:normalViewPr>
  <p:slideViewPr>
    <p:cSldViewPr>
      <p:cViewPr varScale="1">
        <p:scale>
          <a:sx n="104" d="100"/>
          <a:sy n="104" d="100"/>
        </p:scale>
        <p:origin x="13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5" Type="http://schemas.openxmlformats.org/officeDocument/2006/relationships/image" Target="../media/image42.wmf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e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e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9.emf"/><Relationship Id="rId3" Type="http://schemas.openxmlformats.org/officeDocument/2006/relationships/image" Target="../media/image54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1.e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8.emf"/><Relationship Id="rId5" Type="http://schemas.openxmlformats.org/officeDocument/2006/relationships/image" Target="../media/image55.wmf"/><Relationship Id="rId15" Type="http://schemas.openxmlformats.org/officeDocument/2006/relationships/image" Target="../media/image60.e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7.wmf"/><Relationship Id="rId3" Type="http://schemas.openxmlformats.org/officeDocument/2006/relationships/image" Target="../media/image62.e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5.bin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6.e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5.emf"/><Relationship Id="rId1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9.wmf"/><Relationship Id="rId7" Type="http://schemas.openxmlformats.org/officeDocument/2006/relationships/image" Target="../media/image71.e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4.e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e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4.emf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emf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e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e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e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Algebraic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          and for   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90600" y="3340100"/>
          <a:ext cx="394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0560" imgH="694800" progId="Equation.DSMT4">
                  <p:embed/>
                </p:oleObj>
              </mc:Choice>
              <mc:Fallback>
                <p:oleObj name="Equation" r:id="rId2" imgW="3940560" imgH="69480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40100"/>
                        <a:ext cx="394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972016" y="2838450"/>
          <a:ext cx="3321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558720" progId="Equation.DSMT4">
                  <p:embed/>
                </p:oleObj>
              </mc:Choice>
              <mc:Fallback>
                <p:oleObj name="Equation" r:id="rId4" imgW="331452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16" y="2838450"/>
                        <a:ext cx="3321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  <a:tabLst>
                <a:tab pos="457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1041400" y="4927600"/>
          <a:ext cx="6121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07400" imgH="694800" progId="Equation.DSMT4">
                  <p:embed/>
                </p:oleObj>
              </mc:Choice>
              <mc:Fallback>
                <p:oleObj name="Equation" r:id="rId6" imgW="6107400" imgH="69480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27600"/>
                        <a:ext cx="6121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1020763" y="4364722"/>
          <a:ext cx="5227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19640" imgH="558720" progId="Equation.DSMT4">
                  <p:embed/>
                </p:oleObj>
              </mc:Choice>
              <mc:Fallback>
                <p:oleObj name="Equation" r:id="rId8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4722"/>
                        <a:ext cx="5227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ACB069-B4BD-4041-91DD-47A0BDC94A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853" y="1422826"/>
            <a:ext cx="762000" cy="292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E829F-6659-4FED-B5CA-47C72CF77B3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20" y="1962707"/>
            <a:ext cx="762000" cy="292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173A4-2BF1-44D1-8EFA-AA9EF7D7847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60" y="1962707"/>
            <a:ext cx="1041400" cy="279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BF48A26-DC6B-4035-AC9B-316023EDEBE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678" y="1408845"/>
            <a:ext cx="1041400" cy="27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</a:t>
            </a:r>
            <a:r>
              <a:rPr lang="en-US" i="0" dirty="0">
                <a:solidFill>
                  <a:srgbClr val="0000FF"/>
                </a:solidFill>
              </a:rPr>
              <a:t>                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</a:t>
            </a:r>
            <a:r>
              <a:rPr lang="en-US" sz="2400" i="0" dirty="0">
                <a:solidFill>
                  <a:schemeClr val="tx1"/>
                </a:solidFill>
              </a:rPr>
              <a:t>               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15220"/>
              </p:ext>
            </p:extLst>
          </p:nvPr>
        </p:nvGraphicFramePr>
        <p:xfrm>
          <a:off x="4572000" y="3276600"/>
          <a:ext cx="12715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17160" progId="Equation.DSMT4">
                  <p:embed/>
                </p:oleObj>
              </mc:Choice>
              <mc:Fallback>
                <p:oleObj name="Equation" r:id="rId2" imgW="1257120" imgH="3171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12715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81008"/>
              </p:ext>
            </p:extLst>
          </p:nvPr>
        </p:nvGraphicFramePr>
        <p:xfrm>
          <a:off x="2895023" y="2786063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0840" imgH="301680" progId="Equation.DSMT4">
                  <p:embed/>
                </p:oleObj>
              </mc:Choice>
              <mc:Fallback>
                <p:oleObj name="Equation" r:id="rId4" imgW="1590840" imgH="3016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023" y="2786063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77233"/>
              </p:ext>
            </p:extLst>
          </p:nvPr>
        </p:nvGraphicFramePr>
        <p:xfrm>
          <a:off x="4559300" y="2789411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1520" imgH="301680" progId="Equation.DSMT4">
                  <p:embed/>
                </p:oleObj>
              </mc:Choice>
              <mc:Fallback>
                <p:oleObj name="Equation" r:id="rId6" imgW="1901520" imgH="3016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789411"/>
                        <a:ext cx="1917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84640"/>
              </p:ext>
            </p:extLst>
          </p:nvPr>
        </p:nvGraphicFramePr>
        <p:xfrm>
          <a:off x="3732068" y="128270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90840" imgH="301680" progId="Equation.DSMT4">
                  <p:embed/>
                </p:oleObj>
              </mc:Choice>
              <mc:Fallback>
                <p:oleObj name="Equation" r:id="rId8" imgW="1590840" imgH="3016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068" y="1282700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415433"/>
              </p:ext>
            </p:extLst>
          </p:nvPr>
        </p:nvGraphicFramePr>
        <p:xfrm>
          <a:off x="6032500" y="1292225"/>
          <a:ext cx="11303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292225"/>
                        <a:ext cx="11303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 </a:t>
            </a:r>
            <a:r>
              <a:rPr lang="en-US" dirty="0"/>
              <a:t>(using parentheses around −3 to be sure the signs are correct), and evaluate this simplified expression by following the rules for order of operations.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12836"/>
              </p:ext>
            </p:extLst>
          </p:nvPr>
        </p:nvGraphicFramePr>
        <p:xfrm>
          <a:off x="3212306" y="3181350"/>
          <a:ext cx="27193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482400" progId="Equation.DSMT4">
                  <p:embed/>
                </p:oleObj>
              </mc:Choice>
              <mc:Fallback>
                <p:oleObj name="Equation" r:id="rId2" imgW="2705040" imgH="4824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306" y="3181350"/>
                        <a:ext cx="271938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98658"/>
              </p:ext>
            </p:extLst>
          </p:nvPr>
        </p:nvGraphicFramePr>
        <p:xfrm>
          <a:off x="4177002" y="3736225"/>
          <a:ext cx="15033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317160" progId="Equation.DSMT4">
                  <p:embed/>
                </p:oleObj>
              </mc:Choice>
              <mc:Fallback>
                <p:oleObj name="Equation" r:id="rId4" imgW="1485720" imgH="31716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3736225"/>
                        <a:ext cx="15033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833197"/>
              </p:ext>
            </p:extLst>
          </p:nvPr>
        </p:nvGraphicFramePr>
        <p:xfrm>
          <a:off x="4177002" y="4203281"/>
          <a:ext cx="9763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79360" progId="Equation.DSMT4">
                  <p:embed/>
                </p:oleObj>
              </mc:Choice>
              <mc:Fallback>
                <p:oleObj name="Equation" r:id="rId6" imgW="965160" imgH="27936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4203281"/>
                        <a:ext cx="9763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378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Algebraic 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Simplify and evaluate                                      for            </a:t>
            </a:r>
            <a:r>
              <a:rPr lang="en-US" i="0" dirty="0">
                <a:solidFill>
                  <a:schemeClr val="tx1"/>
                </a:solidFill>
              </a:rPr>
              <a:t>,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15324"/>
              </p:ext>
            </p:extLst>
          </p:nvPr>
        </p:nvGraphicFramePr>
        <p:xfrm>
          <a:off x="2419350" y="2857500"/>
          <a:ext cx="430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96960" imgH="329040" progId="Equation.DSMT4">
                  <p:embed/>
                </p:oleObj>
              </mc:Choice>
              <mc:Fallback>
                <p:oleObj name="Equation" r:id="rId2" imgW="4296960" imgH="32904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57500"/>
                        <a:ext cx="430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6785"/>
              </p:ext>
            </p:extLst>
          </p:nvPr>
        </p:nvGraphicFramePr>
        <p:xfrm>
          <a:off x="414338" y="4019550"/>
          <a:ext cx="42402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482400" progId="Equation.DSMT4">
                  <p:embed/>
                </p:oleObj>
              </mc:Choice>
              <mc:Fallback>
                <p:oleObj name="Equation" r:id="rId4" imgW="4228920" imgH="48240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4019550"/>
                        <a:ext cx="42402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95615"/>
              </p:ext>
            </p:extLst>
          </p:nvPr>
        </p:nvGraphicFramePr>
        <p:xfrm>
          <a:off x="1809750" y="4633912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9360" imgH="301680" progId="Equation.DSMT4">
                  <p:embed/>
                </p:oleObj>
              </mc:Choice>
              <mc:Fallback>
                <p:oleObj name="Equation" r:id="rId6" imgW="1179360" imgH="301680" progId="Equation.DSMT4">
                  <p:embed/>
                  <p:pic>
                    <p:nvPicPr>
                      <p:cNvPr id="0" name="Picture 1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33912"/>
                        <a:ext cx="119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64362"/>
              </p:ext>
            </p:extLst>
          </p:nvPr>
        </p:nvGraphicFramePr>
        <p:xfrm>
          <a:off x="1824038" y="5122863"/>
          <a:ext cx="695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0" name="Picture 1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5122863"/>
                        <a:ext cx="6953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50575"/>
              </p:ext>
            </p:extLst>
          </p:nvPr>
        </p:nvGraphicFramePr>
        <p:xfrm>
          <a:off x="5384800" y="4162425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2960" imgH="228240" progId="Equation.DSMT4">
                  <p:embed/>
                </p:oleObj>
              </mc:Choice>
              <mc:Fallback>
                <p:oleObj name="Equation" r:id="rId10" imgW="1992960" imgH="228240" progId="Equation.DSMT4">
                  <p:embed/>
                  <p:pic>
                    <p:nvPicPr>
                      <p:cNvPr id="0" name="Picture 1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162425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81842"/>
              </p:ext>
            </p:extLst>
          </p:nvPr>
        </p:nvGraphicFramePr>
        <p:xfrm>
          <a:off x="3352800" y="1371600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4680" imgH="329040" progId="Equation.DSMT4">
                  <p:embed/>
                </p:oleObj>
              </mc:Choice>
              <mc:Fallback>
                <p:oleObj name="Equation" r:id="rId12" imgW="2614680" imgH="32904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993303"/>
              </p:ext>
            </p:extLst>
          </p:nvPr>
        </p:nvGraphicFramePr>
        <p:xfrm>
          <a:off x="6642100" y="13970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0520" imgH="264960" progId="Equation.DSMT4">
                  <p:embed/>
                </p:oleObj>
              </mc:Choice>
              <mc:Fallback>
                <p:oleObj name="Equation" r:id="rId14" imgW="740520" imgH="26496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3970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7543800" y="1388534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8560" imgH="292320" progId="Equation.DSMT4">
                  <p:embed/>
                </p:oleObj>
              </mc:Choice>
              <mc:Fallback>
                <p:oleObj name="Equation" r:id="rId16" imgW="1078560" imgH="29232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388534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and Evaluating Algebraic Expressions 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819553"/>
              </p:ext>
            </p:extLst>
          </p:nvPr>
        </p:nvGraphicFramePr>
        <p:xfrm>
          <a:off x="3886200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03840" imgH="886680" progId="Equation.DSMT4">
                  <p:embed/>
                </p:oleObj>
              </mc:Choice>
              <mc:Fallback>
                <p:oleObj name="Equation" r:id="rId2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886680" progId="Equation.DSMT4">
                  <p:embed/>
                </p:oleObj>
              </mc:Choice>
              <mc:Fallback>
                <p:oleObj name="Equation" r:id="rId6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5800" imgH="264960" progId="Equation.DSMT4">
                  <p:embed/>
                </p:oleObj>
              </mc:Choice>
              <mc:Fallback>
                <p:oleObj name="Equation" r:id="rId8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4400" imgH="886680" progId="Equation.DSMT4">
                  <p:embed/>
                </p:oleObj>
              </mc:Choice>
              <mc:Fallback>
                <p:oleObj name="Equation" r:id="rId10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82400" progId="Equation.DSMT4">
                  <p:embed/>
                </p:oleObj>
              </mc:Choice>
              <mc:Fallback>
                <p:oleObj name="Equation" r:id="rId12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92002"/>
              </p:ext>
            </p:extLst>
          </p:nvPr>
        </p:nvGraphicFramePr>
        <p:xfrm>
          <a:off x="1295400" y="3516313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54880" imgH="444240" progId="Equation.DSMT4">
                  <p:embed/>
                </p:oleObj>
              </mc:Choice>
              <mc:Fallback>
                <p:oleObj name="Equation" r:id="rId2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16313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8657"/>
              </p:ext>
            </p:extLst>
          </p:nvPr>
        </p:nvGraphicFramePr>
        <p:xfrm>
          <a:off x="4789488" y="4184650"/>
          <a:ext cx="2371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44240" progId="Equation.DSMT4">
                  <p:embed/>
                </p:oleObj>
              </mc:Choice>
              <mc:Fallback>
                <p:oleObj name="Equation" r:id="rId4" imgW="2361960" imgH="4442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184650"/>
                        <a:ext cx="2371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399532"/>
              </p:ext>
            </p:extLst>
          </p:nvPr>
        </p:nvGraphicFramePr>
        <p:xfrm>
          <a:off x="3708400" y="1295400"/>
          <a:ext cx="505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46840" imgH="429480" progId="Equation.DSMT4">
                  <p:embed/>
                </p:oleObj>
              </mc:Choice>
              <mc:Fallback>
                <p:oleObj name="Equation" r:id="rId6" imgW="5046840" imgH="4294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295400"/>
                        <a:ext cx="505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5222060" y="346946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  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1   2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5224308" y="4199092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6438788" y="4191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9E217E-C835-461F-B19E-1BA85445EC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608" y="3686184"/>
            <a:ext cx="279400" cy="2398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3E3B78-0B51-4A1F-8C9F-1809236AF7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45" y="3716978"/>
            <a:ext cx="279400" cy="2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 (cont.)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32274"/>
              </p:ext>
            </p:extLst>
          </p:nvPr>
        </p:nvGraphicFramePr>
        <p:xfrm>
          <a:off x="3114675" y="1992313"/>
          <a:ext cx="40973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89240" imgH="444240" progId="Equation.DSMT4">
                  <p:embed/>
                </p:oleObj>
              </mc:Choice>
              <mc:Fallback>
                <p:oleObj name="Equation" r:id="rId2" imgW="408924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92313"/>
                        <a:ext cx="40973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4419600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319680" progId="Equation.DSMT4">
                  <p:embed/>
                </p:oleObj>
              </mc:Choice>
              <mc:Fallback>
                <p:oleObj name="Equation" r:id="rId4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4243388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880" imgH="380880" progId="Equation.DSMT4">
                  <p:embed/>
                </p:oleObj>
              </mc:Choice>
              <mc:Fallback>
                <p:oleObj name="Equation" r:id="rId6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4419600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7680" imgH="237600" progId="Equation.DSMT4">
                  <p:embed/>
                </p:oleObj>
              </mc:Choice>
              <mc:Fallback>
                <p:oleObj name="Equation" r:id="rId8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844432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8329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56711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5257800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6400800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6400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892984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97289"/>
              </p:ext>
            </p:extLst>
          </p:nvPr>
        </p:nvGraphicFramePr>
        <p:xfrm>
          <a:off x="554915" y="1718321"/>
          <a:ext cx="7446962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9320" imgH="825480" progId="Equation.DSMT4">
                  <p:embed/>
                </p:oleObj>
              </mc:Choice>
              <mc:Fallback>
                <p:oleObj name="Equation" r:id="rId2" imgW="7429320" imgH="82548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5" y="1718321"/>
                        <a:ext cx="7446962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808644"/>
              </p:ext>
            </p:extLst>
          </p:nvPr>
        </p:nvGraphicFramePr>
        <p:xfrm>
          <a:off x="467958" y="3858669"/>
          <a:ext cx="8229600" cy="860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825480" progId="Equation.DSMT4">
                  <p:embed/>
                </p:oleObj>
              </mc:Choice>
              <mc:Fallback>
                <p:oleObj name="Equation" r:id="rId4" imgW="8026200" imgH="825480" progId="Equation.DSMT4">
                  <p:embed/>
                  <p:pic>
                    <p:nvPicPr>
                      <p:cNvPr id="0" name="Picture 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58" y="3858669"/>
                        <a:ext cx="8229600" cy="860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3412" y="2916538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6, –10.1, and 0 are like terms; all are constants.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412" y="3439758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2.2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and –5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are like terms; all have the variable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Combining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005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55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Simplify each expression by combining like terms.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d.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e.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 f.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39986"/>
              </p:ext>
            </p:extLst>
          </p:nvPr>
        </p:nvGraphicFramePr>
        <p:xfrm>
          <a:off x="979715" y="1980365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15" y="1980365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84726"/>
              </p:ext>
            </p:extLst>
          </p:nvPr>
        </p:nvGraphicFramePr>
        <p:xfrm>
          <a:off x="960568" y="2705420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8" y="2705420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95510"/>
              </p:ext>
            </p:extLst>
          </p:nvPr>
        </p:nvGraphicFramePr>
        <p:xfrm>
          <a:off x="960569" y="3345302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640" imgH="429480" progId="Equation.DSMT4">
                  <p:embed/>
                </p:oleObj>
              </mc:Choice>
              <mc:Fallback>
                <p:oleObj name="Equation" r:id="rId6" imgW="2285640" imgH="42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9" y="3345302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37812"/>
              </p:ext>
            </p:extLst>
          </p:nvPr>
        </p:nvGraphicFramePr>
        <p:xfrm>
          <a:off x="3755189" y="1921009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2800" imgH="356400" progId="Equation.DSMT4">
                  <p:embed/>
                </p:oleObj>
              </mc:Choice>
              <mc:Fallback>
                <p:oleObj name="Equation" r:id="rId8" imgW="2422800" imgH="35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189" y="1921009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40992"/>
              </p:ext>
            </p:extLst>
          </p:nvPr>
        </p:nvGraphicFramePr>
        <p:xfrm>
          <a:off x="3778685" y="2615961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685" y="2615961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177430"/>
              </p:ext>
            </p:extLst>
          </p:nvPr>
        </p:nvGraphicFramePr>
        <p:xfrm>
          <a:off x="3991470" y="3188701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3120" imgH="886680" progId="Equation.DSMT4">
                  <p:embed/>
                </p:oleObj>
              </mc:Choice>
              <mc:Fallback>
                <p:oleObj name="Equation" r:id="rId12" imgW="1563120" imgH="88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470" y="3188701"/>
                        <a:ext cx="157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107923"/>
              </p:ext>
            </p:extLst>
          </p:nvPr>
        </p:nvGraphicFramePr>
        <p:xfrm>
          <a:off x="1124622" y="480834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622" y="4808348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925198"/>
              </p:ext>
            </p:extLst>
          </p:nvPr>
        </p:nvGraphicFramePr>
        <p:xfrm>
          <a:off x="2407322" y="473214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322" y="4732148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946266"/>
              </p:ext>
            </p:extLst>
          </p:nvPr>
        </p:nvGraphicFramePr>
        <p:xfrm>
          <a:off x="2383510" y="5251712"/>
          <a:ext cx="8493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10" y="5251712"/>
                        <a:ext cx="8493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023933"/>
              </p:ext>
            </p:extLst>
          </p:nvPr>
        </p:nvGraphicFramePr>
        <p:xfrm>
          <a:off x="5375985" y="4981753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0120" imgH="264960" progId="Equation.DSMT4">
                  <p:embed/>
                </p:oleObj>
              </mc:Choice>
              <mc:Fallback>
                <p:oleObj name="Equation" r:id="rId20" imgW="2130120" imgH="264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85" y="4981753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524622"/>
              </p:ext>
            </p:extLst>
          </p:nvPr>
        </p:nvGraphicFramePr>
        <p:xfrm>
          <a:off x="5368131" y="196064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131" y="196064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9688" y="1421934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688" y="1421934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44858"/>
              </p:ext>
            </p:extLst>
          </p:nvPr>
        </p:nvGraphicFramePr>
        <p:xfrm>
          <a:off x="1731963" y="1803325"/>
          <a:ext cx="246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0160" imgH="594000" progId="Equation.DSMT4">
                  <p:embed/>
                </p:oleObj>
              </mc:Choice>
              <mc:Fallback>
                <p:oleObj name="Equation" r:id="rId6" imgW="2450160" imgH="59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803325"/>
                        <a:ext cx="2463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677270"/>
              </p:ext>
            </p:extLst>
          </p:nvPr>
        </p:nvGraphicFramePr>
        <p:xfrm>
          <a:off x="1762294" y="2388210"/>
          <a:ext cx="15192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355320" progId="Equation.DSMT4">
                  <p:embed/>
                </p:oleObj>
              </mc:Choice>
              <mc:Fallback>
                <p:oleObj name="Equation" r:id="rId8" imgW="1511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294" y="2388210"/>
                        <a:ext cx="15192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77667" y="2854544"/>
          <a:ext cx="2476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06080" progId="Equation.DSMT4">
                  <p:embed/>
                </p:oleObj>
              </mc:Choice>
              <mc:Fallback>
                <p:oleObj name="Equation" r:id="rId10" imgW="246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667" y="2854544"/>
                        <a:ext cx="2476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371600" y="3301534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6120" imgH="429480" progId="Equation.DSMT4">
                  <p:embed/>
                </p:oleObj>
              </mc:Choice>
              <mc:Fallback>
                <p:oleObj name="Equation" r:id="rId12" imgW="270612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01534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409700" y="3834934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8800" imgH="594000" progId="Equation.DSMT4">
                  <p:embed/>
                </p:oleObj>
              </mc:Choice>
              <mc:Fallback>
                <p:oleObj name="Equation" r:id="rId14" imgW="29988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834934"/>
                        <a:ext cx="300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18800"/>
              </p:ext>
            </p:extLst>
          </p:nvPr>
        </p:nvGraphicFramePr>
        <p:xfrm>
          <a:off x="1430104" y="4745453"/>
          <a:ext cx="157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62040" imgH="406080" progId="Equation.DSMT4">
                  <p:embed/>
                </p:oleObj>
              </mc:Choice>
              <mc:Fallback>
                <p:oleObj name="Equation" r:id="rId16" imgW="15620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04" y="4745453"/>
                        <a:ext cx="15716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940300" y="3479334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19280" imgH="292320" progId="Equation.DSMT4">
                  <p:embed/>
                </p:oleObj>
              </mc:Choice>
              <mc:Fallback>
                <p:oleObj name="Equation" r:id="rId18" imgW="341928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479334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383943"/>
              </p:ext>
            </p:extLst>
          </p:nvPr>
        </p:nvGraphicFramePr>
        <p:xfrm>
          <a:off x="2963863" y="4290546"/>
          <a:ext cx="59515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930640" imgH="469800" progId="Equation.DSMT4">
                  <p:embed/>
                </p:oleObj>
              </mc:Choice>
              <mc:Fallback>
                <p:oleObj name="Equation" r:id="rId20" imgW="59306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290546"/>
                        <a:ext cx="59515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(cont.)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6693"/>
              </p:ext>
            </p:extLst>
          </p:nvPr>
        </p:nvGraphicFramePr>
        <p:xfrm>
          <a:off x="990381" y="1345734"/>
          <a:ext cx="2698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482400" progId="Equation.DSMT4">
                  <p:embed/>
                </p:oleObj>
              </mc:Choice>
              <mc:Fallback>
                <p:oleObj name="Equation" r:id="rId2" imgW="2692080" imgH="48240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381" y="1345734"/>
                        <a:ext cx="26987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561850"/>
              </p:ext>
            </p:extLst>
          </p:nvPr>
        </p:nvGraphicFramePr>
        <p:xfrm>
          <a:off x="4045059" y="2068398"/>
          <a:ext cx="50625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304560" progId="Equation.DSMT4">
                  <p:embed/>
                </p:oleObj>
              </mc:Choice>
              <mc:Fallback>
                <p:oleObj name="Equation" r:id="rId4" imgW="5041800" imgH="304560" progId="Equation.DSMT4">
                  <p:embed/>
                  <p:pic>
                    <p:nvPicPr>
                      <p:cNvPr id="0" name="Picture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059" y="2068398"/>
                        <a:ext cx="50625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7281"/>
              </p:ext>
            </p:extLst>
          </p:nvPr>
        </p:nvGraphicFramePr>
        <p:xfrm>
          <a:off x="1250731" y="20251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Picture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0251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513650"/>
              </p:ext>
            </p:extLst>
          </p:nvPr>
        </p:nvGraphicFramePr>
        <p:xfrm>
          <a:off x="4633867" y="2622084"/>
          <a:ext cx="35861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68680" imgH="304560" progId="Equation.DSMT4">
                  <p:embed/>
                </p:oleObj>
              </mc:Choice>
              <mc:Fallback>
                <p:oleObj name="Equation" r:id="rId8" imgW="3568680" imgH="304560" progId="Equation.DSMT4">
                  <p:embed/>
                  <p:pic>
                    <p:nvPicPr>
                      <p:cNvPr id="0" name="Picture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867" y="2622084"/>
                        <a:ext cx="358616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44557"/>
              </p:ext>
            </p:extLst>
          </p:nvPr>
        </p:nvGraphicFramePr>
        <p:xfrm>
          <a:off x="1250731" y="26220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Picture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6220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37526" name="Object 16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24485"/>
              </p:ext>
            </p:extLst>
          </p:nvPr>
        </p:nvGraphicFramePr>
        <p:xfrm>
          <a:off x="4686300" y="3793004"/>
          <a:ext cx="2109788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241200" progId="Equation.DSMT4">
                  <p:embed/>
                </p:oleObj>
              </mc:Choice>
              <mc:Fallback>
                <p:oleObj name="Equation" r:id="rId12" imgW="2095200" imgH="241200" progId="Equation.DSMT4">
                  <p:embed/>
                  <p:pic>
                    <p:nvPicPr>
                      <p:cNvPr id="0" name="Picture 1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793004"/>
                        <a:ext cx="2109788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7" name="Object 16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530742"/>
              </p:ext>
            </p:extLst>
          </p:nvPr>
        </p:nvGraphicFramePr>
        <p:xfrm>
          <a:off x="4711469" y="3277386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279360" progId="Equation.DSMT4">
                  <p:embed/>
                </p:oleObj>
              </mc:Choice>
              <mc:Fallback>
                <p:oleObj name="Equation" r:id="rId14" imgW="2197080" imgH="279360" progId="Equation.DSMT4">
                  <p:embed/>
                  <p:pic>
                    <p:nvPicPr>
                      <p:cNvPr id="0" name="Picture 1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469" y="3277386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8" name="Object 1688"/>
          <p:cNvGraphicFramePr>
            <a:graphicFrameLocks noChangeAspect="1"/>
          </p:cNvGraphicFramePr>
          <p:nvPr/>
        </p:nvGraphicFramePr>
        <p:xfrm>
          <a:off x="1270233" y="3843789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3880" imgH="264960" progId="Equation.DSMT4">
                  <p:embed/>
                </p:oleObj>
              </mc:Choice>
              <mc:Fallback>
                <p:oleObj name="Equation" r:id="rId16" imgW="1343880" imgH="264960" progId="Equation.DSMT4">
                  <p:embed/>
                  <p:pic>
                    <p:nvPicPr>
                      <p:cNvPr id="0" name="Picture 1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843789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9" name="Object 1689"/>
          <p:cNvGraphicFramePr>
            <a:graphicFrameLocks noChangeAspect="1"/>
          </p:cNvGraphicFramePr>
          <p:nvPr/>
        </p:nvGraphicFramePr>
        <p:xfrm>
          <a:off x="1270233" y="3145289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3960" imgH="594000" progId="Equation.DSMT4">
                  <p:embed/>
                </p:oleObj>
              </mc:Choice>
              <mc:Fallback>
                <p:oleObj name="Equation" r:id="rId18" imgW="3153960" imgH="594000" progId="Equation.DSMT4">
                  <p:embed/>
                  <p:pic>
                    <p:nvPicPr>
                      <p:cNvPr id="0" name="Picture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145289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83774"/>
              </p:ext>
            </p:extLst>
          </p:nvPr>
        </p:nvGraphicFramePr>
        <p:xfrm>
          <a:off x="930259" y="4387458"/>
          <a:ext cx="19288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17360" imgH="406080" progId="Equation.DSMT4">
                  <p:embed/>
                </p:oleObj>
              </mc:Choice>
              <mc:Fallback>
                <p:oleObj name="Equation" r:id="rId20" imgW="1917360" imgH="406080" progId="Equation.DSMT4">
                  <p:embed/>
                  <p:pic>
                    <p:nvPicPr>
                      <p:cNvPr id="0" name="Picture 1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59" y="4387458"/>
                        <a:ext cx="19288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8200" y="4887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Combining Like Terms (cont.)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381000" y="1210811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buFont typeface="+mj-lt"/>
              <a:buAutoNum type="alphaLcPeriod" startAt="6"/>
            </a:pPr>
            <a:r>
              <a:rPr lang="en-US" dirty="0"/>
              <a:t>A fraction bar represents division and is a grouping symbol, similar to parentheses. So, combine like terms in the numerator first.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5323" name="Object 1531"/>
          <p:cNvGraphicFramePr>
            <a:graphicFrameLocks noChangeAspect="1"/>
          </p:cNvGraphicFramePr>
          <p:nvPr/>
        </p:nvGraphicFramePr>
        <p:xfrm>
          <a:off x="1231900" y="2870200"/>
          <a:ext cx="166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4560" imgH="886680" progId="Equation.DSMT4">
                  <p:embed/>
                </p:oleObj>
              </mc:Choice>
              <mc:Fallback>
                <p:oleObj name="Equation" r:id="rId2" imgW="1654560" imgH="886680" progId="Equation.DSMT4">
                  <p:embed/>
                  <p:pic>
                    <p:nvPicPr>
                      <p:cNvPr id="0" name="Picture 1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870200"/>
                        <a:ext cx="166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4" name="Object 1532"/>
          <p:cNvGraphicFramePr>
            <a:graphicFrameLocks noChangeAspect="1"/>
          </p:cNvGraphicFramePr>
          <p:nvPr/>
        </p:nvGraphicFramePr>
        <p:xfrm>
          <a:off x="2971800" y="2908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838200" progId="Equation.DSMT4">
                  <p:embed/>
                </p:oleObj>
              </mc:Choice>
              <mc:Fallback>
                <p:oleObj name="Equation" r:id="rId4" imgW="1409700" imgH="838200" progId="Equation.DSMT4">
                  <p:embed/>
                  <p:pic>
                    <p:nvPicPr>
                      <p:cNvPr id="0" name="Picture 1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08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5" name="Object 1533"/>
          <p:cNvGraphicFramePr>
            <a:graphicFrameLocks noChangeAspect="1"/>
          </p:cNvGraphicFramePr>
          <p:nvPr/>
        </p:nvGraphicFramePr>
        <p:xfrm>
          <a:off x="2933700" y="3784600"/>
          <a:ext cx="1612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99840" imgH="886680" progId="Equation.DSMT4">
                  <p:embed/>
                </p:oleObj>
              </mc:Choice>
              <mc:Fallback>
                <p:oleObj name="Equation" r:id="rId6" imgW="1599840" imgH="886680" progId="Equation.DSMT4">
                  <p:embed/>
                  <p:pic>
                    <p:nvPicPr>
                      <p:cNvPr id="0" name="Picture 1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784600"/>
                        <a:ext cx="1612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6" name="Object 15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95701"/>
              </p:ext>
            </p:extLst>
          </p:nvPr>
        </p:nvGraphicFramePr>
        <p:xfrm>
          <a:off x="2971800" y="4800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1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7" name="Object 15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98032"/>
              </p:ext>
            </p:extLst>
          </p:nvPr>
        </p:nvGraphicFramePr>
        <p:xfrm>
          <a:off x="2957513" y="5275263"/>
          <a:ext cx="676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1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275263"/>
                        <a:ext cx="676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" name="Object 1536"/>
          <p:cNvGraphicFramePr>
            <a:graphicFrameLocks noChangeAspect="1"/>
          </p:cNvGraphicFramePr>
          <p:nvPr/>
        </p:nvGraphicFramePr>
        <p:xfrm>
          <a:off x="5651500" y="4826000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241300" progId="Equation.DSMT4">
                  <p:embed/>
                </p:oleObj>
              </mc:Choice>
              <mc:Fallback>
                <p:oleObj name="Equation" r:id="rId12" imgW="2120900" imgH="241300" progId="Equation.DSMT4">
                  <p:embed/>
                  <p:pic>
                    <p:nvPicPr>
                      <p:cNvPr id="0" name="Picture 1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826000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9" name="Object 1537"/>
          <p:cNvGraphicFramePr>
            <a:graphicFrameLocks noChangeAspect="1"/>
          </p:cNvGraphicFramePr>
          <p:nvPr/>
        </p:nvGraphicFramePr>
        <p:xfrm>
          <a:off x="5651500" y="52959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1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2959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Evaluating an Algebraic Expression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473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Office Theme</vt:lpstr>
      <vt:lpstr>Equation</vt:lpstr>
      <vt:lpstr>Section 8.7</vt:lpstr>
      <vt:lpstr>Definition: Like Terms</vt:lpstr>
      <vt:lpstr>Example 1: Identifying Like Terms</vt:lpstr>
      <vt:lpstr>Definition: Combining Like Terms</vt:lpstr>
      <vt:lpstr>Example 2: Combining Like Terms </vt:lpstr>
      <vt:lpstr>Example 2: Combining Like Terms (cont.)</vt:lpstr>
      <vt:lpstr>Example 2: Combining Like Terms (cont.)</vt:lpstr>
      <vt:lpstr>Example 2: Combining Like Terms (cont.)</vt:lpstr>
      <vt:lpstr>Procedure: Evaluating an Algebraic Expression</vt:lpstr>
      <vt:lpstr>Example 3: Evaluating Algebraic Expressions</vt:lpstr>
      <vt:lpstr>Example 4: Simplifying and Evaluating Algebraic Expressions </vt:lpstr>
      <vt:lpstr>Example 4: Simplifying and Evaluating Algebraic Expressions (cont.)</vt:lpstr>
      <vt:lpstr>Example 5: Simplifying and Evaluating Algebraic Expressions </vt:lpstr>
      <vt:lpstr>Example 6: Simplifying and Evaluating Algebraic Expressions </vt:lpstr>
      <vt:lpstr>Completion Example 7: Simplifying and Evaluating Expressions</vt:lpstr>
      <vt:lpstr>Completion Example 7: Simplifying and Evaluating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217</cp:revision>
  <dcterms:created xsi:type="dcterms:W3CDTF">2013-04-26T14:43:13Z</dcterms:created>
  <dcterms:modified xsi:type="dcterms:W3CDTF">2023-06-13T19:02:11Z</dcterms:modified>
</cp:coreProperties>
</file>