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60" r:id="rId3"/>
    <p:sldId id="261" r:id="rId4"/>
    <p:sldId id="262" r:id="rId5"/>
    <p:sldId id="263" r:id="rId6"/>
    <p:sldId id="264" r:id="rId7"/>
    <p:sldId id="265" r:id="rId8"/>
    <p:sldId id="266" r:id="rId9"/>
    <p:sldId id="267" r:id="rId10"/>
    <p:sldId id="273" r:id="rId11"/>
    <p:sldId id="268" r:id="rId12"/>
    <p:sldId id="276" r:id="rId13"/>
    <p:sldId id="269" r:id="rId14"/>
    <p:sldId id="274" r:id="rId15"/>
    <p:sldId id="27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00000"/>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94" autoAdjust="0"/>
    <p:restoredTop sz="94660"/>
  </p:normalViewPr>
  <p:slideViewPr>
    <p:cSldViewPr>
      <p:cViewPr varScale="1">
        <p:scale>
          <a:sx n="104" d="100"/>
          <a:sy n="104" d="100"/>
        </p:scale>
        <p:origin x="1188"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6/13/2023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9768083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2E3CBA-8CF2-46F0-ACAC-FA5AB1A17931}" type="datetimeFigureOut">
              <a:rPr lang="en-US" smtClean="0"/>
              <a:pPr/>
              <a:t>6/13/2023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242F91-A590-40C6-BD56-417FE16874FD}" type="slidenum">
              <a:rPr lang="en-US" smtClean="0"/>
              <a:pPr/>
              <a:t>‹#›</a:t>
            </a:fld>
            <a:endParaRPr lang="en-US"/>
          </a:p>
        </p:txBody>
      </p:sp>
    </p:spTree>
    <p:extLst>
      <p:ext uri="{BB962C8B-B14F-4D97-AF65-F5344CB8AC3E}">
        <p14:creationId xmlns:p14="http://schemas.microsoft.com/office/powerpoint/2010/main" val="2115955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33.bin"/><Relationship Id="rId3" Type="http://schemas.openxmlformats.org/officeDocument/2006/relationships/image" Target="../media/image21.emf"/><Relationship Id="rId7" Type="http://schemas.openxmlformats.org/officeDocument/2006/relationships/image" Target="../media/image23.wmf"/><Relationship Id="rId2" Type="http://schemas.openxmlformats.org/officeDocument/2006/relationships/oleObject" Target="../embeddings/oleObject30.bin"/><Relationship Id="rId1" Type="http://schemas.openxmlformats.org/officeDocument/2006/relationships/slideLayout" Target="../slideLayouts/slideLayout2.xml"/><Relationship Id="rId6" Type="http://schemas.openxmlformats.org/officeDocument/2006/relationships/oleObject" Target="../embeddings/oleObject32.bin"/><Relationship Id="rId5" Type="http://schemas.openxmlformats.org/officeDocument/2006/relationships/image" Target="../media/image22.emf"/><Relationship Id="rId4" Type="http://schemas.openxmlformats.org/officeDocument/2006/relationships/oleObject" Target="../embeddings/oleObject31.bin"/><Relationship Id="rId9" Type="http://schemas.openxmlformats.org/officeDocument/2006/relationships/image" Target="../media/image24.wmf"/></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7.bin"/><Relationship Id="rId3" Type="http://schemas.openxmlformats.org/officeDocument/2006/relationships/image" Target="../media/image20.wmf"/><Relationship Id="rId7" Type="http://schemas.openxmlformats.org/officeDocument/2006/relationships/image" Target="../media/image26.wmf"/><Relationship Id="rId2"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36.bin"/><Relationship Id="rId5" Type="http://schemas.openxmlformats.org/officeDocument/2006/relationships/image" Target="../media/image25.wmf"/><Relationship Id="rId4" Type="http://schemas.openxmlformats.org/officeDocument/2006/relationships/oleObject" Target="../embeddings/oleObject35.bin"/><Relationship Id="rId9" Type="http://schemas.openxmlformats.org/officeDocument/2006/relationships/image" Target="../media/image27.wmf"/></Relationships>
</file>

<file path=ppt/slides/_rels/slide12.xml.rels><?xml version="1.0" encoding="UTF-8" standalone="yes"?>
<Relationships xmlns="http://schemas.openxmlformats.org/package/2006/relationships"><Relationship Id="rId3" Type="http://schemas.openxmlformats.org/officeDocument/2006/relationships/image" Target="../media/image28.wmf"/><Relationship Id="rId7" Type="http://schemas.openxmlformats.org/officeDocument/2006/relationships/image" Target="../media/image30.wmf"/><Relationship Id="rId2" Type="http://schemas.openxmlformats.org/officeDocument/2006/relationships/oleObject" Target="../embeddings/oleObject38.bin"/><Relationship Id="rId1" Type="http://schemas.openxmlformats.org/officeDocument/2006/relationships/slideLayout" Target="../slideLayouts/slideLayout2.xml"/><Relationship Id="rId6" Type="http://schemas.openxmlformats.org/officeDocument/2006/relationships/oleObject" Target="../embeddings/oleObject40.bin"/><Relationship Id="rId5" Type="http://schemas.openxmlformats.org/officeDocument/2006/relationships/image" Target="../media/image29.wmf"/><Relationship Id="rId4" Type="http://schemas.openxmlformats.org/officeDocument/2006/relationships/oleObject" Target="../embeddings/oleObject39.bin"/></Relationships>
</file>

<file path=ppt/slides/_rels/slide13.x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oleObject" Target="../embeddings/oleObject41.bin"/><Relationship Id="rId1" Type="http://schemas.openxmlformats.org/officeDocument/2006/relationships/slideLayout" Target="../slideLayouts/slideLayout2.xml"/><Relationship Id="rId5" Type="http://schemas.openxmlformats.org/officeDocument/2006/relationships/image" Target="../media/image32.wmf"/><Relationship Id="rId4" Type="http://schemas.openxmlformats.org/officeDocument/2006/relationships/oleObject" Target="../embeddings/oleObject42.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image" Target="../media/image2.emf"/><Relationship Id="rId7"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3.emf"/><Relationship Id="rId4" Type="http://schemas.openxmlformats.org/officeDocument/2006/relationships/oleObject" Target="../embeddings/oleObject2.bin"/><Relationship Id="rId9" Type="http://schemas.openxmlformats.org/officeDocument/2006/relationships/image" Target="../media/image5.wmf"/></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image" Target="../media/image4.wmf"/><Relationship Id="rId7" Type="http://schemas.openxmlformats.org/officeDocument/2006/relationships/image" Target="../media/image6.wmf"/><Relationship Id="rId2" Type="http://schemas.openxmlformats.org/officeDocument/2006/relationships/oleObject" Target="../embeddings/oleObject5.bin"/><Relationship Id="rId1" Type="http://schemas.openxmlformats.org/officeDocument/2006/relationships/slideLayout" Target="../slideLayouts/slideLayout2.xml"/><Relationship Id="rId6" Type="http://schemas.openxmlformats.org/officeDocument/2006/relationships/oleObject" Target="../embeddings/oleObject7.bin"/><Relationship Id="rId5" Type="http://schemas.openxmlformats.org/officeDocument/2006/relationships/image" Target="../media/image5.wmf"/><Relationship Id="rId4" Type="http://schemas.openxmlformats.org/officeDocument/2006/relationships/oleObject" Target="../embeddings/oleObject6.bin"/><Relationship Id="rId9" Type="http://schemas.openxmlformats.org/officeDocument/2006/relationships/image" Target="../media/image7.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2.bin"/><Relationship Id="rId3" Type="http://schemas.openxmlformats.org/officeDocument/2006/relationships/image" Target="../media/image8.emf"/><Relationship Id="rId7" Type="http://schemas.openxmlformats.org/officeDocument/2006/relationships/image" Target="../media/image4.wmf"/><Relationship Id="rId2" Type="http://schemas.openxmlformats.org/officeDocument/2006/relationships/oleObject" Target="../embeddings/oleObject9.bin"/><Relationship Id="rId1" Type="http://schemas.openxmlformats.org/officeDocument/2006/relationships/slideLayout" Target="../slideLayouts/slideLayout2.xml"/><Relationship Id="rId6" Type="http://schemas.openxmlformats.org/officeDocument/2006/relationships/oleObject" Target="../embeddings/oleObject11.bin"/><Relationship Id="rId5" Type="http://schemas.openxmlformats.org/officeDocument/2006/relationships/image" Target="../media/image9.wmf"/><Relationship Id="rId4" Type="http://schemas.openxmlformats.org/officeDocument/2006/relationships/oleObject" Target="../embeddings/oleObject10.bin"/><Relationship Id="rId9" Type="http://schemas.openxmlformats.org/officeDocument/2006/relationships/image" Target="../media/image5.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image" Target="../media/image10.wmf"/><Relationship Id="rId7" Type="http://schemas.openxmlformats.org/officeDocument/2006/relationships/image" Target="../media/image4.wmf"/><Relationship Id="rId2" Type="http://schemas.openxmlformats.org/officeDocument/2006/relationships/oleObject" Target="../embeddings/oleObject13.bin"/><Relationship Id="rId1" Type="http://schemas.openxmlformats.org/officeDocument/2006/relationships/slideLayout" Target="../slideLayouts/slideLayout2.xml"/><Relationship Id="rId6" Type="http://schemas.openxmlformats.org/officeDocument/2006/relationships/oleObject" Target="../embeddings/oleObject15.bin"/><Relationship Id="rId5" Type="http://schemas.openxmlformats.org/officeDocument/2006/relationships/image" Target="../media/image11.wmf"/><Relationship Id="rId4" Type="http://schemas.openxmlformats.org/officeDocument/2006/relationships/oleObject" Target="../embeddings/oleObject14.bin"/><Relationship Id="rId9" Type="http://schemas.openxmlformats.org/officeDocument/2006/relationships/image" Target="../media/image5.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20.bin"/><Relationship Id="rId3" Type="http://schemas.openxmlformats.org/officeDocument/2006/relationships/image" Target="../media/image12.wmf"/><Relationship Id="rId7" Type="http://schemas.openxmlformats.org/officeDocument/2006/relationships/image" Target="../media/image4.wmf"/><Relationship Id="rId2"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9.bin"/><Relationship Id="rId5" Type="http://schemas.openxmlformats.org/officeDocument/2006/relationships/image" Target="../media/image13.wmf"/><Relationship Id="rId4" Type="http://schemas.openxmlformats.org/officeDocument/2006/relationships/oleObject" Target="../embeddings/oleObject18.bin"/><Relationship Id="rId9" Type="http://schemas.openxmlformats.org/officeDocument/2006/relationships/image" Target="../media/image5.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4.bin"/><Relationship Id="rId13" Type="http://schemas.openxmlformats.org/officeDocument/2006/relationships/image" Target="../media/image5.wmf"/><Relationship Id="rId3" Type="http://schemas.openxmlformats.org/officeDocument/2006/relationships/image" Target="../media/image14.emf"/><Relationship Id="rId7" Type="http://schemas.openxmlformats.org/officeDocument/2006/relationships/image" Target="../media/image16.wmf"/><Relationship Id="rId12" Type="http://schemas.openxmlformats.org/officeDocument/2006/relationships/oleObject" Target="../embeddings/oleObject26.bin"/><Relationship Id="rId17" Type="http://schemas.openxmlformats.org/officeDocument/2006/relationships/image" Target="../media/image19.wmf"/><Relationship Id="rId2" Type="http://schemas.openxmlformats.org/officeDocument/2006/relationships/oleObject" Target="../embeddings/oleObject21.bin"/><Relationship Id="rId16" Type="http://schemas.openxmlformats.org/officeDocument/2006/relationships/oleObject" Target="../embeddings/oleObject28.bin"/><Relationship Id="rId1" Type="http://schemas.openxmlformats.org/officeDocument/2006/relationships/slideLayout" Target="../slideLayouts/slideLayout2.xml"/><Relationship Id="rId6" Type="http://schemas.openxmlformats.org/officeDocument/2006/relationships/oleObject" Target="../embeddings/oleObject23.bin"/><Relationship Id="rId11" Type="http://schemas.openxmlformats.org/officeDocument/2006/relationships/image" Target="../media/image4.wmf"/><Relationship Id="rId5" Type="http://schemas.openxmlformats.org/officeDocument/2006/relationships/image" Target="../media/image15.wmf"/><Relationship Id="rId15" Type="http://schemas.openxmlformats.org/officeDocument/2006/relationships/image" Target="../media/image18.wmf"/><Relationship Id="rId10" Type="http://schemas.openxmlformats.org/officeDocument/2006/relationships/oleObject" Target="../embeddings/oleObject25.bin"/><Relationship Id="rId4" Type="http://schemas.openxmlformats.org/officeDocument/2006/relationships/oleObject" Target="../embeddings/oleObject22.bin"/><Relationship Id="rId9" Type="http://schemas.openxmlformats.org/officeDocument/2006/relationships/image" Target="../media/image17.wmf"/><Relationship Id="rId14" Type="http://schemas.openxmlformats.org/officeDocument/2006/relationships/oleObject" Target="../embeddings/oleObject27.bin"/></Relationships>
</file>

<file path=ppt/slides/_rels/slide8.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oleObject" Target="../embeddings/oleObject29.bin"/><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marL="0" indent="0" algn="ctr">
              <a:lnSpc>
                <a:spcPct val="90000"/>
              </a:lnSpc>
              <a:buNone/>
            </a:pPr>
            <a:r>
              <a:rPr lang="en-US" b="1" i="1" dirty="0">
                <a:solidFill>
                  <a:srgbClr val="1F497D"/>
                </a:solidFill>
              </a:rPr>
              <a:t>Translating English Phrases</a:t>
            </a:r>
          </a:p>
          <a:p>
            <a:pPr marL="0" indent="0" algn="ctr">
              <a:lnSpc>
                <a:spcPct val="90000"/>
              </a:lnSpc>
              <a:buNone/>
            </a:pPr>
            <a:r>
              <a:rPr lang="en-US" b="1" i="1" dirty="0">
                <a:solidFill>
                  <a:srgbClr val="1F497D"/>
                </a:solidFill>
              </a:rPr>
              <a:t>and Algebraic Expressions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a:t>
            </a:r>
            <a:r>
              <a:rPr lang="en-US" dirty="0"/>
              <a:t>Application: Translating English Phrases</a:t>
            </a:r>
          </a:p>
        </p:txBody>
      </p:sp>
      <p:sp>
        <p:nvSpPr>
          <p:cNvPr id="4" name="Content Placeholder 3"/>
          <p:cNvSpPr>
            <a:spLocks noGrp="1"/>
          </p:cNvSpPr>
          <p:nvPr>
            <p:ph idx="1"/>
          </p:nvPr>
        </p:nvSpPr>
        <p:spPr>
          <a:xfrm>
            <a:off x="457200" y="1280160"/>
            <a:ext cx="8229600" cy="3884140"/>
          </a:xfrm>
          <a:prstGeom prst="rect">
            <a:avLst/>
          </a:prstGeom>
        </p:spPr>
        <p:txBody>
          <a:bodyPr>
            <a:spAutoFit/>
          </a:bodyPr>
          <a:lstStyle/>
          <a:p>
            <a:pPr>
              <a:spcBef>
                <a:spcPts val="0"/>
              </a:spcBef>
            </a:pPr>
            <a:r>
              <a:rPr lang="en-US" i="0" dirty="0">
                <a:solidFill>
                  <a:schemeClr val="tx1"/>
                </a:solidFill>
              </a:rPr>
              <a:t>Change each phrase </a:t>
            </a:r>
            <a:r>
              <a:rPr lang="en-US" dirty="0"/>
              <a:t>into its equivalent algebraic expression.</a:t>
            </a:r>
            <a:r>
              <a:rPr lang="en-US" i="0" dirty="0">
                <a:solidFill>
                  <a:schemeClr val="tx1"/>
                </a:solidFill>
              </a:rPr>
              <a:t> </a:t>
            </a:r>
          </a:p>
          <a:p>
            <a:pPr marL="533400" indent="-533400">
              <a:buFont typeface="Courier New" pitchFamily="49" charset="0"/>
              <a:buNone/>
            </a:pPr>
            <a:r>
              <a:rPr lang="en-US" b="1" i="0" dirty="0">
                <a:solidFill>
                  <a:schemeClr val="tx1"/>
                </a:solidFill>
              </a:rPr>
              <a:t>English Phrase 			Algebraic Expression </a:t>
            </a:r>
          </a:p>
          <a:p>
            <a:pPr marL="533400" indent="-533400">
              <a:lnSpc>
                <a:spcPct val="200000"/>
              </a:lnSpc>
              <a:buFont typeface="+mj-lt"/>
              <a:buAutoNum type="alphaLcPeriod"/>
            </a:pPr>
            <a:r>
              <a:rPr lang="en-US" dirty="0">
                <a:solidFill>
                  <a:schemeClr val="tx1"/>
                </a:solidFill>
              </a:rPr>
              <a:t> </a:t>
            </a:r>
          </a:p>
          <a:p>
            <a:pPr marL="533400" indent="-533400">
              <a:lnSpc>
                <a:spcPct val="200000"/>
              </a:lnSpc>
              <a:buFont typeface="+mj-lt"/>
              <a:buAutoNum type="alphaLcPeriod"/>
            </a:pPr>
            <a:r>
              <a:rPr lang="en-US" dirty="0">
                <a:solidFill>
                  <a:schemeClr val="tx1"/>
                </a:solidFill>
              </a:rPr>
              <a:t> </a:t>
            </a:r>
          </a:p>
          <a:p>
            <a:pPr marL="533400" indent="-533400">
              <a:buFont typeface="Courier New" pitchFamily="49" charset="0"/>
              <a:buNone/>
            </a:pPr>
            <a:endParaRPr lang="en-US" i="0" dirty="0">
              <a:solidFill>
                <a:schemeClr val="tx1"/>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2882949018"/>
              </p:ext>
            </p:extLst>
          </p:nvPr>
        </p:nvGraphicFramePr>
        <p:xfrm>
          <a:off x="6375400" y="3136900"/>
          <a:ext cx="533400" cy="304800"/>
        </p:xfrm>
        <a:graphic>
          <a:graphicData uri="http://schemas.openxmlformats.org/presentationml/2006/ole">
            <mc:AlternateContent xmlns:mc="http://schemas.openxmlformats.org/markup-compatibility/2006">
              <mc:Choice xmlns:v="urn:schemas-microsoft-com:vml" Requires="v">
                <p:oleObj name="Equation" r:id="rId2" imgW="520920" imgH="292320" progId="Equation.DSMT4">
                  <p:embed/>
                </p:oleObj>
              </mc:Choice>
              <mc:Fallback>
                <p:oleObj name="Equation" r:id="rId2" imgW="520920" imgH="292320" progId="Equation.DSMT4">
                  <p:embed/>
                  <p:pic>
                    <p:nvPicPr>
                      <p:cNvPr id="0" name="Picture 24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75400" y="3136900"/>
                        <a:ext cx="5334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318628161"/>
              </p:ext>
            </p:extLst>
          </p:nvPr>
        </p:nvGraphicFramePr>
        <p:xfrm>
          <a:off x="5905500" y="5096474"/>
          <a:ext cx="1473200" cy="279400"/>
        </p:xfrm>
        <a:graphic>
          <a:graphicData uri="http://schemas.openxmlformats.org/presentationml/2006/ole">
            <mc:AlternateContent xmlns:mc="http://schemas.openxmlformats.org/markup-compatibility/2006">
              <mc:Choice xmlns:v="urn:schemas-microsoft-com:vml" Requires="v">
                <p:oleObj name="Equation" r:id="rId4" imgW="1462680" imgH="264960" progId="Equation.DSMT4">
                  <p:embed/>
                </p:oleObj>
              </mc:Choice>
              <mc:Fallback>
                <p:oleObj name="Equation" r:id="rId4" imgW="1462680" imgH="264960" progId="Equation.DSMT4">
                  <p:embed/>
                  <p:pic>
                    <p:nvPicPr>
                      <p:cNvPr id="0" name="Picture 24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05500" y="5096474"/>
                        <a:ext cx="147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1715723646"/>
              </p:ext>
            </p:extLst>
          </p:nvPr>
        </p:nvGraphicFramePr>
        <p:xfrm>
          <a:off x="1000809" y="3141430"/>
          <a:ext cx="4926013" cy="333375"/>
        </p:xfrm>
        <a:graphic>
          <a:graphicData uri="http://schemas.openxmlformats.org/presentationml/2006/ole">
            <mc:AlternateContent xmlns:mc="http://schemas.openxmlformats.org/markup-compatibility/2006">
              <mc:Choice xmlns:v="urn:schemas-microsoft-com:vml" Requires="v">
                <p:oleObj name="Equation" r:id="rId6" imgW="4914720" imgH="317160" progId="Equation.DSMT4">
                  <p:embed/>
                </p:oleObj>
              </mc:Choice>
              <mc:Fallback>
                <p:oleObj name="Equation" r:id="rId6" imgW="4914720" imgH="317160" progId="Equation.DSMT4">
                  <p:embed/>
                  <p:pic>
                    <p:nvPicPr>
                      <p:cNvPr id="0" name="Picture 24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0809" y="3141430"/>
                        <a:ext cx="4926013"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extLst>
              <p:ext uri="{D42A27DB-BD31-4B8C-83A1-F6EECF244321}">
                <p14:modId xmlns:p14="http://schemas.microsoft.com/office/powerpoint/2010/main" val="1632248647"/>
              </p:ext>
            </p:extLst>
          </p:nvPr>
        </p:nvGraphicFramePr>
        <p:xfrm>
          <a:off x="448127" y="4074443"/>
          <a:ext cx="5091112" cy="1751012"/>
        </p:xfrm>
        <a:graphic>
          <a:graphicData uri="http://schemas.openxmlformats.org/presentationml/2006/ole">
            <mc:AlternateContent xmlns:mc="http://schemas.openxmlformats.org/markup-compatibility/2006">
              <mc:Choice xmlns:v="urn:schemas-microsoft-com:vml" Requires="v">
                <p:oleObj name="Equation" r:id="rId8" imgW="5079960" imgH="1739880" progId="Equation.DSMT4">
                  <p:embed/>
                </p:oleObj>
              </mc:Choice>
              <mc:Fallback>
                <p:oleObj name="Equation" r:id="rId8" imgW="5079960" imgH="1739880" progId="Equation.DSMT4">
                  <p:embed/>
                  <p:pic>
                    <p:nvPicPr>
                      <p:cNvPr id="0" name="Picture 24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8127" y="4074443"/>
                        <a:ext cx="5091112" cy="175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236354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p:cNvSpPr>
          <p:nvPr>
            <p:ph idx="1"/>
          </p:nvPr>
        </p:nvSpPr>
        <p:spPr>
          <a:xfrm>
            <a:off x="489472" y="1252369"/>
            <a:ext cx="8229600" cy="3754874"/>
          </a:xfrm>
          <a:prstGeom prst="rect">
            <a:avLst/>
          </a:prstGeom>
        </p:spPr>
        <p:txBody>
          <a:bodyPr>
            <a:spAutoFit/>
          </a:bodyPr>
          <a:lstStyle/>
          <a:p>
            <a:pPr>
              <a:spcBef>
                <a:spcPts val="0"/>
              </a:spcBef>
            </a:pPr>
            <a:r>
              <a:rPr lang="en-US" dirty="0"/>
              <a:t>Change each algebraic expression into an equivalent English phrase. In each case translate the variable as </a:t>
            </a:r>
            <a:br>
              <a:rPr lang="en-US" dirty="0"/>
            </a:br>
            <a:r>
              <a:rPr lang="en-US" dirty="0"/>
              <a:t>“a number.”</a:t>
            </a:r>
          </a:p>
          <a:p>
            <a:pPr marL="514350" indent="-514350">
              <a:lnSpc>
                <a:spcPct val="150000"/>
              </a:lnSpc>
              <a:spcBef>
                <a:spcPts val="0"/>
              </a:spcBef>
              <a:buFont typeface="+mj-lt"/>
              <a:buAutoNum type="alphaLcPeriod"/>
            </a:pPr>
            <a:r>
              <a:rPr lang="en-US" i="0" dirty="0">
                <a:solidFill>
                  <a:schemeClr val="tx1"/>
                </a:solidFill>
              </a:rPr>
              <a:t> </a:t>
            </a:r>
          </a:p>
          <a:p>
            <a:pPr marL="514350" indent="-514350">
              <a:lnSpc>
                <a:spcPct val="150000"/>
              </a:lnSpc>
              <a:spcBef>
                <a:spcPts val="0"/>
              </a:spcBef>
              <a:buFont typeface="+mj-lt"/>
              <a:buAutoNum type="alphaLcPeriod"/>
            </a:pPr>
            <a:r>
              <a:rPr lang="en-US" dirty="0">
                <a:solidFill>
                  <a:schemeClr val="tx1"/>
                </a:solidFill>
              </a:rPr>
              <a:t> </a:t>
            </a:r>
          </a:p>
          <a:p>
            <a:pPr marL="514350" indent="-514350">
              <a:lnSpc>
                <a:spcPct val="150000"/>
              </a:lnSpc>
              <a:spcBef>
                <a:spcPts val="0"/>
              </a:spcBef>
              <a:buFont typeface="+mj-lt"/>
              <a:buAutoNum type="alphaLcPeriod"/>
            </a:pPr>
            <a:r>
              <a:rPr lang="en-US" dirty="0">
                <a:solidFill>
                  <a:schemeClr val="tx1"/>
                </a:solidFill>
              </a:rPr>
              <a:t> </a:t>
            </a:r>
          </a:p>
          <a:p>
            <a:pPr>
              <a:spcBef>
                <a:spcPts val="0"/>
              </a:spcBef>
            </a:pPr>
            <a:endParaRPr lang="en-US" dirty="0">
              <a:solidFill>
                <a:schemeClr val="tx1"/>
              </a:solidFill>
            </a:endParaRPr>
          </a:p>
        </p:txBody>
      </p:sp>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Translating Algebraic Expressions into English Phrases</a:t>
            </a:r>
            <a:endParaRPr lang="en-US" sz="3200" dirty="0">
              <a:solidFill>
                <a:schemeClr val="accent1"/>
              </a:solidFill>
            </a:endParaRPr>
          </a:p>
        </p:txBody>
      </p:sp>
      <p:graphicFrame>
        <p:nvGraphicFramePr>
          <p:cNvPr id="14341" name="Object 5"/>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name="Equation" r:id="rId2" imgW="457677" imgH="793306" progId="Equation.DSMT4">
                  <p:embed/>
                </p:oleObj>
              </mc:Choice>
              <mc:Fallback>
                <p:oleObj name="Equation" r:id="rId2" imgW="457677" imgH="793306" progId="Equation.DSMT4">
                  <p:embed/>
                  <p:pic>
                    <p:nvPicPr>
                      <p:cNvPr id="0" name="Picture 56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4"/>
          <p:cNvGraphicFramePr>
            <a:graphicFrameLocks noChangeAspect="1"/>
          </p:cNvGraphicFramePr>
          <p:nvPr>
            <p:extLst>
              <p:ext uri="{D42A27DB-BD31-4B8C-83A1-F6EECF244321}">
                <p14:modId xmlns:p14="http://schemas.microsoft.com/office/powerpoint/2010/main" val="3718572675"/>
              </p:ext>
            </p:extLst>
          </p:nvPr>
        </p:nvGraphicFramePr>
        <p:xfrm>
          <a:off x="1050022" y="2896299"/>
          <a:ext cx="381000" cy="292100"/>
        </p:xfrm>
        <a:graphic>
          <a:graphicData uri="http://schemas.openxmlformats.org/presentationml/2006/ole">
            <mc:AlternateContent xmlns:mc="http://schemas.openxmlformats.org/markup-compatibility/2006">
              <mc:Choice xmlns:v="urn:schemas-microsoft-com:vml" Requires="v">
                <p:oleObj name="Equation" r:id="rId4" imgW="380880" imgH="291960" progId="Equation.DSMT4">
                  <p:embed/>
                </p:oleObj>
              </mc:Choice>
              <mc:Fallback>
                <p:oleObj name="Equation" r:id="rId4" imgW="380880" imgH="291960" progId="Equation.DSMT4">
                  <p:embed/>
                  <p:pic>
                    <p:nvPicPr>
                      <p:cNvPr id="0" name="Picture 57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0022" y="2896299"/>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5"/>
          <p:cNvGraphicFramePr>
            <a:graphicFrameLocks noChangeAspect="1"/>
          </p:cNvGraphicFramePr>
          <p:nvPr>
            <p:extLst>
              <p:ext uri="{D42A27DB-BD31-4B8C-83A1-F6EECF244321}">
                <p14:modId xmlns:p14="http://schemas.microsoft.com/office/powerpoint/2010/main" val="1916731594"/>
              </p:ext>
            </p:extLst>
          </p:nvPr>
        </p:nvGraphicFramePr>
        <p:xfrm>
          <a:off x="1084277" y="3448995"/>
          <a:ext cx="876300" cy="292100"/>
        </p:xfrm>
        <a:graphic>
          <a:graphicData uri="http://schemas.openxmlformats.org/presentationml/2006/ole">
            <mc:AlternateContent xmlns:mc="http://schemas.openxmlformats.org/markup-compatibility/2006">
              <mc:Choice xmlns:v="urn:schemas-microsoft-com:vml" Requires="v">
                <p:oleObj name="Equation" r:id="rId6" imgW="876240" imgH="291960" progId="Equation.DSMT4">
                  <p:embed/>
                </p:oleObj>
              </mc:Choice>
              <mc:Fallback>
                <p:oleObj name="Equation" r:id="rId6" imgW="876240" imgH="291960" progId="Equation.DSMT4">
                  <p:embed/>
                  <p:pic>
                    <p:nvPicPr>
                      <p:cNvPr id="0" name="Picture 57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84277" y="3448995"/>
                        <a:ext cx="876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4"/>
          <p:cNvGraphicFramePr>
            <a:graphicFrameLocks noChangeAspect="1"/>
          </p:cNvGraphicFramePr>
          <p:nvPr>
            <p:extLst>
              <p:ext uri="{D42A27DB-BD31-4B8C-83A1-F6EECF244321}">
                <p14:modId xmlns:p14="http://schemas.microsoft.com/office/powerpoint/2010/main" val="1767741380"/>
              </p:ext>
            </p:extLst>
          </p:nvPr>
        </p:nvGraphicFramePr>
        <p:xfrm>
          <a:off x="1066800" y="4001845"/>
          <a:ext cx="1130300" cy="469900"/>
        </p:xfrm>
        <a:graphic>
          <a:graphicData uri="http://schemas.openxmlformats.org/presentationml/2006/ole">
            <mc:AlternateContent xmlns:mc="http://schemas.openxmlformats.org/markup-compatibility/2006">
              <mc:Choice xmlns:v="urn:schemas-microsoft-com:vml" Requires="v">
                <p:oleObj name="Equation" r:id="rId8" imgW="1130040" imgH="469800" progId="Equation.DSMT4">
                  <p:embed/>
                </p:oleObj>
              </mc:Choice>
              <mc:Fallback>
                <p:oleObj name="Equation" r:id="rId8" imgW="1130040" imgH="469800" progId="Equation.DSMT4">
                  <p:embed/>
                  <p:pic>
                    <p:nvPicPr>
                      <p:cNvPr id="0" name="Picture 57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66800" y="4001845"/>
                        <a:ext cx="113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39">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Translating Algebraic Expressions into English Phrases (cont.)</a:t>
            </a:r>
          </a:p>
        </p:txBody>
      </p:sp>
      <p:sp>
        <p:nvSpPr>
          <p:cNvPr id="3" name="Content Placeholder 2"/>
          <p:cNvSpPr>
            <a:spLocks noGrp="1"/>
          </p:cNvSpPr>
          <p:nvPr>
            <p:ph idx="1"/>
          </p:nvPr>
        </p:nvSpPr>
        <p:spPr>
          <a:xfrm>
            <a:off x="457200" y="1295400"/>
            <a:ext cx="8229600" cy="4572000"/>
          </a:xfrm>
        </p:spPr>
        <p:txBody>
          <a:bodyPr/>
          <a:lstStyle/>
          <a:p>
            <a:pPr>
              <a:spcBef>
                <a:spcPts val="0"/>
              </a:spcBef>
            </a:pPr>
            <a:r>
              <a:rPr lang="en-US" b="1" dirty="0">
                <a:solidFill>
                  <a:schemeClr val="tx1"/>
                </a:solidFill>
              </a:rPr>
              <a:t>Solution</a:t>
            </a:r>
          </a:p>
          <a:p>
            <a:pPr marL="533400" indent="-533400">
              <a:buFont typeface="Courier New" pitchFamily="49" charset="0"/>
              <a:buNone/>
              <a:tabLst>
                <a:tab pos="3409950" algn="l"/>
              </a:tabLst>
            </a:pPr>
            <a:r>
              <a:rPr lang="en-US" b="1" dirty="0">
                <a:solidFill>
                  <a:schemeClr val="tx1"/>
                </a:solidFill>
              </a:rPr>
              <a:t>  </a:t>
            </a:r>
            <a:r>
              <a:rPr lang="en-US" b="1" i="0" dirty="0">
                <a:solidFill>
                  <a:schemeClr val="tx1"/>
                </a:solidFill>
              </a:rPr>
              <a:t>Algebraic Expression	Possible English Phrase </a:t>
            </a:r>
          </a:p>
          <a:p>
            <a:pPr marL="533400" indent="-533400">
              <a:lnSpc>
                <a:spcPct val="150000"/>
              </a:lnSpc>
              <a:buFont typeface="+mj-lt"/>
              <a:buAutoNum type="alphaLcPeriod"/>
              <a:tabLst>
                <a:tab pos="3409950" algn="l"/>
              </a:tabLst>
            </a:pPr>
            <a:r>
              <a:rPr lang="en-US" dirty="0">
                <a:solidFill>
                  <a:schemeClr val="tx1"/>
                </a:solidFill>
              </a:rPr>
              <a:t> </a:t>
            </a:r>
          </a:p>
          <a:p>
            <a:pPr marL="533400" indent="-533400">
              <a:lnSpc>
                <a:spcPct val="150000"/>
              </a:lnSpc>
              <a:buFont typeface="+mj-lt"/>
              <a:buAutoNum type="alphaLcPeriod"/>
              <a:tabLst>
                <a:tab pos="3409950" algn="l"/>
              </a:tabLst>
            </a:pPr>
            <a:r>
              <a:rPr lang="en-US" dirty="0">
                <a:solidFill>
                  <a:schemeClr val="tx1"/>
                </a:solidFill>
              </a:rPr>
              <a:t> </a:t>
            </a:r>
            <a:endParaRPr lang="en-US" dirty="0"/>
          </a:p>
          <a:p>
            <a:pPr marL="514350" indent="-514350">
              <a:lnSpc>
                <a:spcPct val="150000"/>
              </a:lnSpc>
              <a:buFont typeface="+mj-lt"/>
              <a:buAutoNum type="alphaLcPeriod" startAt="3"/>
            </a:pPr>
            <a:r>
              <a:rPr lang="en-US" dirty="0"/>
              <a:t> </a:t>
            </a:r>
          </a:p>
        </p:txBody>
      </p:sp>
      <p:graphicFrame>
        <p:nvGraphicFramePr>
          <p:cNvPr id="4" name="Object 4"/>
          <p:cNvGraphicFramePr>
            <a:graphicFrameLocks noChangeAspect="1"/>
          </p:cNvGraphicFramePr>
          <p:nvPr>
            <p:extLst>
              <p:ext uri="{D42A27DB-BD31-4B8C-83A1-F6EECF244321}">
                <p14:modId xmlns:p14="http://schemas.microsoft.com/office/powerpoint/2010/main" val="2479752246"/>
              </p:ext>
            </p:extLst>
          </p:nvPr>
        </p:nvGraphicFramePr>
        <p:xfrm>
          <a:off x="1216510" y="4009592"/>
          <a:ext cx="1130300" cy="469900"/>
        </p:xfrm>
        <a:graphic>
          <a:graphicData uri="http://schemas.openxmlformats.org/presentationml/2006/ole">
            <mc:AlternateContent xmlns:mc="http://schemas.openxmlformats.org/markup-compatibility/2006">
              <mc:Choice xmlns:v="urn:schemas-microsoft-com:vml" Requires="v">
                <p:oleObj name="Equation" r:id="rId2" imgW="1130040" imgH="469800" progId="Equation.DSMT4">
                  <p:embed/>
                </p:oleObj>
              </mc:Choice>
              <mc:Fallback>
                <p:oleObj name="Equation" r:id="rId2" imgW="113004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6510" y="4009592"/>
                        <a:ext cx="113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Box 4"/>
          <p:cNvSpPr txBox="1"/>
          <p:nvPr/>
        </p:nvSpPr>
        <p:spPr>
          <a:xfrm>
            <a:off x="3789381" y="3801931"/>
            <a:ext cx="4243870" cy="954107"/>
          </a:xfrm>
          <a:prstGeom prst="rect">
            <a:avLst/>
          </a:prstGeom>
          <a:noFill/>
        </p:spPr>
        <p:txBody>
          <a:bodyPr wrap="none">
            <a:spAutoFit/>
          </a:bodyPr>
          <a:lstStyle/>
          <a:p>
            <a:pPr>
              <a:defRPr/>
            </a:pPr>
            <a:r>
              <a:rPr lang="en-US" sz="2800" dirty="0">
                <a:solidFill>
                  <a:srgbClr val="FF0000"/>
                </a:solidFill>
                <a:latin typeface="+mn-lt"/>
              </a:rPr>
              <a:t>three times the difference</a:t>
            </a:r>
          </a:p>
          <a:p>
            <a:pPr>
              <a:defRPr/>
            </a:pPr>
            <a:r>
              <a:rPr lang="en-US" sz="2800" dirty="0">
                <a:solidFill>
                  <a:srgbClr val="FF0000"/>
                </a:solidFill>
                <a:latin typeface="+mn-lt"/>
              </a:rPr>
              <a:t>between a number and </a:t>
            </a:r>
            <a:r>
              <a:rPr lang="en-US" sz="2800" dirty="0">
                <a:solidFill>
                  <a:srgbClr val="FF0000"/>
                </a:solidFill>
              </a:rPr>
              <a:t>two</a:t>
            </a:r>
          </a:p>
        </p:txBody>
      </p:sp>
      <p:sp>
        <p:nvSpPr>
          <p:cNvPr id="6" name="TextBox 5">
            <a:extLst>
              <a:ext uri="{FF2B5EF4-FFF2-40B4-BE49-F238E27FC236}">
                <a16:creationId xmlns:a16="http://schemas.microsoft.com/office/drawing/2014/main" id="{4E0A15A4-384F-4BA1-1037-BD595CA9C89D}"/>
              </a:ext>
            </a:extLst>
          </p:cNvPr>
          <p:cNvSpPr txBox="1"/>
          <p:nvPr/>
        </p:nvSpPr>
        <p:spPr>
          <a:xfrm>
            <a:off x="3767867" y="2386404"/>
            <a:ext cx="4419600" cy="954107"/>
          </a:xfrm>
          <a:prstGeom prst="rect">
            <a:avLst/>
          </a:prstGeom>
          <a:noFill/>
        </p:spPr>
        <p:txBody>
          <a:bodyPr wrap="square">
            <a:spAutoFit/>
          </a:bodyPr>
          <a:lstStyle/>
          <a:p>
            <a:pPr>
              <a:defRPr/>
            </a:pPr>
            <a:r>
              <a:rPr lang="en-US" sz="2800" dirty="0">
                <a:solidFill>
                  <a:srgbClr val="FF0000"/>
                </a:solidFill>
                <a:latin typeface="+mn-lt"/>
              </a:rPr>
              <a:t>the product of </a:t>
            </a:r>
            <a:r>
              <a:rPr lang="en-US" sz="2800" dirty="0">
                <a:solidFill>
                  <a:srgbClr val="FF0000"/>
                </a:solidFill>
              </a:rPr>
              <a:t>five</a:t>
            </a:r>
            <a:r>
              <a:rPr lang="en-US" sz="2800" dirty="0">
                <a:solidFill>
                  <a:srgbClr val="FF0000"/>
                </a:solidFill>
                <a:latin typeface="+mn-lt"/>
              </a:rPr>
              <a:t> and a </a:t>
            </a:r>
          </a:p>
          <a:p>
            <a:pPr>
              <a:defRPr/>
            </a:pPr>
            <a:r>
              <a:rPr lang="en-US" sz="2800" dirty="0">
                <a:solidFill>
                  <a:srgbClr val="FF0000"/>
                </a:solidFill>
                <a:latin typeface="+mn-lt"/>
              </a:rPr>
              <a:t>number</a:t>
            </a:r>
          </a:p>
        </p:txBody>
      </p:sp>
      <p:sp>
        <p:nvSpPr>
          <p:cNvPr id="7" name="TextBox 6">
            <a:extLst>
              <a:ext uri="{FF2B5EF4-FFF2-40B4-BE49-F238E27FC236}">
                <a16:creationId xmlns:a16="http://schemas.microsoft.com/office/drawing/2014/main" id="{9C876D80-5718-DC7D-95BE-ACB0B578B0F9}"/>
              </a:ext>
            </a:extLst>
          </p:cNvPr>
          <p:cNvSpPr txBox="1"/>
          <p:nvPr/>
        </p:nvSpPr>
        <p:spPr>
          <a:xfrm>
            <a:off x="3789381" y="3244911"/>
            <a:ext cx="5295315" cy="523220"/>
          </a:xfrm>
          <a:prstGeom prst="rect">
            <a:avLst/>
          </a:prstGeom>
          <a:noFill/>
        </p:spPr>
        <p:txBody>
          <a:bodyPr wrap="none">
            <a:spAutoFit/>
          </a:bodyPr>
          <a:lstStyle/>
          <a:p>
            <a:pPr>
              <a:defRPr/>
            </a:pPr>
            <a:r>
              <a:rPr lang="en-US" sz="2800" dirty="0">
                <a:solidFill>
                  <a:srgbClr val="FF0000"/>
                </a:solidFill>
                <a:latin typeface="+mn-lt"/>
              </a:rPr>
              <a:t>twice a number, increased by </a:t>
            </a:r>
            <a:r>
              <a:rPr lang="en-US" sz="2800" dirty="0">
                <a:solidFill>
                  <a:srgbClr val="FF0000"/>
                </a:solidFill>
              </a:rPr>
              <a:t>eight</a:t>
            </a:r>
          </a:p>
        </p:txBody>
      </p:sp>
      <p:graphicFrame>
        <p:nvGraphicFramePr>
          <p:cNvPr id="8" name="Object 4">
            <a:extLst>
              <a:ext uri="{FF2B5EF4-FFF2-40B4-BE49-F238E27FC236}">
                <a16:creationId xmlns:a16="http://schemas.microsoft.com/office/drawing/2014/main" id="{36824552-C7AC-8453-5C36-122223E7B0DF}"/>
              </a:ext>
            </a:extLst>
          </p:cNvPr>
          <p:cNvGraphicFramePr>
            <a:graphicFrameLocks noChangeAspect="1"/>
          </p:cNvGraphicFramePr>
          <p:nvPr>
            <p:extLst>
              <p:ext uri="{D42A27DB-BD31-4B8C-83A1-F6EECF244321}">
                <p14:modId xmlns:p14="http://schemas.microsoft.com/office/powerpoint/2010/main" val="1751905918"/>
              </p:ext>
            </p:extLst>
          </p:nvPr>
        </p:nvGraphicFramePr>
        <p:xfrm>
          <a:off x="1232199" y="2622086"/>
          <a:ext cx="381000" cy="292100"/>
        </p:xfrm>
        <a:graphic>
          <a:graphicData uri="http://schemas.openxmlformats.org/presentationml/2006/ole">
            <mc:AlternateContent xmlns:mc="http://schemas.openxmlformats.org/markup-compatibility/2006">
              <mc:Choice xmlns:v="urn:schemas-microsoft-com:vml" Requires="v">
                <p:oleObj name="Equation" r:id="rId4" imgW="380880" imgH="291960" progId="Equation.DSMT4">
                  <p:embed/>
                </p:oleObj>
              </mc:Choice>
              <mc:Fallback>
                <p:oleObj name="Equation" r:id="rId4" imgW="380880" imgH="291960" progId="Equation.DSMT4">
                  <p:embed/>
                  <p:pic>
                    <p:nvPicPr>
                      <p:cNvPr id="8196"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32199" y="2622086"/>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5">
            <a:extLst>
              <a:ext uri="{FF2B5EF4-FFF2-40B4-BE49-F238E27FC236}">
                <a16:creationId xmlns:a16="http://schemas.microsoft.com/office/drawing/2014/main" id="{D9627F6E-5526-02DF-1CAC-3BB804E2B28D}"/>
              </a:ext>
            </a:extLst>
          </p:cNvPr>
          <p:cNvGraphicFramePr>
            <a:graphicFrameLocks noChangeAspect="1"/>
          </p:cNvGraphicFramePr>
          <p:nvPr>
            <p:extLst>
              <p:ext uri="{D42A27DB-BD31-4B8C-83A1-F6EECF244321}">
                <p14:modId xmlns:p14="http://schemas.microsoft.com/office/powerpoint/2010/main" val="3372840527"/>
              </p:ext>
            </p:extLst>
          </p:nvPr>
        </p:nvGraphicFramePr>
        <p:xfrm>
          <a:off x="1220993" y="3372597"/>
          <a:ext cx="876300" cy="292100"/>
        </p:xfrm>
        <a:graphic>
          <a:graphicData uri="http://schemas.openxmlformats.org/presentationml/2006/ole">
            <mc:AlternateContent xmlns:mc="http://schemas.openxmlformats.org/markup-compatibility/2006">
              <mc:Choice xmlns:v="urn:schemas-microsoft-com:vml" Requires="v">
                <p:oleObj name="Equation" r:id="rId6" imgW="876240" imgH="291960" progId="Equation.DSMT4">
                  <p:embed/>
                </p:oleObj>
              </mc:Choice>
              <mc:Fallback>
                <p:oleObj name="Equation" r:id="rId6" imgW="876240" imgH="291960" progId="Equation.DSMT4">
                  <p:embed/>
                  <p:pic>
                    <p:nvPicPr>
                      <p:cNvPr id="8197"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20993" y="3372597"/>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Translating Equations into Word Problems</a:t>
            </a:r>
            <a:endParaRPr lang="en-US" sz="3200" dirty="0">
              <a:solidFill>
                <a:schemeClr val="accent1"/>
              </a:solidFill>
            </a:endParaRPr>
          </a:p>
        </p:txBody>
      </p:sp>
      <p:sp>
        <p:nvSpPr>
          <p:cNvPr id="15363" name="Rectangle 3"/>
          <p:cNvSpPr>
            <a:spLocks noGrp="1"/>
          </p:cNvSpPr>
          <p:nvPr>
            <p:ph idx="1"/>
          </p:nvPr>
        </p:nvSpPr>
        <p:spPr>
          <a:xfrm>
            <a:off x="457200" y="1280160"/>
            <a:ext cx="8229600" cy="4154984"/>
          </a:xfrm>
          <a:prstGeom prst="rect">
            <a:avLst/>
          </a:prstGeom>
        </p:spPr>
        <p:txBody>
          <a:bodyPr>
            <a:spAutoFit/>
          </a:bodyPr>
          <a:lstStyle/>
          <a:p>
            <a:pPr>
              <a:spcBef>
                <a:spcPts val="0"/>
              </a:spcBef>
            </a:pPr>
            <a:r>
              <a:rPr lang="en-US" dirty="0"/>
              <a:t>For each equation, make up your own word problem that might use the equation in its solution. Remember that the variable can be translated into something like</a:t>
            </a:r>
            <a:r>
              <a:rPr lang="en-US" i="0" dirty="0">
                <a:solidFill>
                  <a:schemeClr val="tx1"/>
                </a:solidFill>
              </a:rPr>
              <a:t> </a:t>
            </a:r>
          </a:p>
          <a:p>
            <a:pPr marL="533400" indent="-533400">
              <a:spcBef>
                <a:spcPts val="0"/>
              </a:spcBef>
            </a:pPr>
            <a:r>
              <a:rPr lang="en-US" dirty="0"/>
              <a:t>“a number” or “some number.”</a:t>
            </a:r>
            <a:r>
              <a:rPr lang="en-US" i="0" dirty="0">
                <a:solidFill>
                  <a:schemeClr val="tx1"/>
                </a:solidFill>
              </a:rPr>
              <a:t> </a:t>
            </a:r>
          </a:p>
          <a:p>
            <a:pPr marL="533400" indent="-533400">
              <a:spcBef>
                <a:spcPts val="0"/>
              </a:spcBef>
              <a:buFont typeface="+mj-lt"/>
              <a:buAutoNum type="alphaLcPeriod"/>
            </a:pPr>
            <a:r>
              <a:rPr lang="en-US" dirty="0">
                <a:solidFill>
                  <a:schemeClr val="tx1"/>
                </a:solidFill>
              </a:rPr>
              <a:t> </a:t>
            </a:r>
          </a:p>
          <a:p>
            <a:pPr marL="533400" indent="-533400">
              <a:spcBef>
                <a:spcPts val="0"/>
              </a:spcBef>
              <a:buFont typeface="+mj-lt"/>
              <a:buAutoNum type="alphaLcPeriod"/>
            </a:pPr>
            <a:endParaRPr lang="en-US" dirty="0">
              <a:solidFill>
                <a:schemeClr val="tx1"/>
              </a:solidFill>
            </a:endParaRPr>
          </a:p>
          <a:p>
            <a:pPr marL="533400" indent="-533400">
              <a:spcBef>
                <a:spcPts val="0"/>
              </a:spcBef>
              <a:buFont typeface="+mj-lt"/>
              <a:buAutoNum type="alphaLcPeriod"/>
            </a:pPr>
            <a:r>
              <a:rPr lang="en-US" i="0" dirty="0">
                <a:solidFill>
                  <a:schemeClr val="tx1"/>
                </a:solidFill>
              </a:rPr>
              <a:t> </a:t>
            </a:r>
          </a:p>
          <a:p>
            <a:pPr marL="533400" indent="-533400">
              <a:spcBef>
                <a:spcPts val="0"/>
              </a:spcBef>
            </a:pPr>
            <a:endParaRPr lang="en-US" sz="1200" dirty="0">
              <a:solidFill>
                <a:schemeClr val="tx1"/>
              </a:solidFill>
            </a:endParaRPr>
          </a:p>
          <a:p>
            <a:pPr marL="533400" indent="-533400">
              <a:spcBef>
                <a:spcPts val="0"/>
              </a:spcBef>
            </a:pPr>
            <a:endParaRPr lang="en-US" dirty="0">
              <a:solidFill>
                <a:schemeClr val="tx1"/>
              </a:solidFill>
            </a:endParaRPr>
          </a:p>
          <a:p>
            <a:pPr marL="533400" indent="-533400">
              <a:spcBef>
                <a:spcPts val="0"/>
              </a:spcBef>
            </a:pPr>
            <a:endParaRPr lang="en-US" dirty="0"/>
          </a:p>
        </p:txBody>
      </p:sp>
      <p:graphicFrame>
        <p:nvGraphicFramePr>
          <p:cNvPr id="10" name="Object 4"/>
          <p:cNvGraphicFramePr>
            <a:graphicFrameLocks noChangeAspect="1"/>
          </p:cNvGraphicFramePr>
          <p:nvPr>
            <p:extLst>
              <p:ext uri="{D42A27DB-BD31-4B8C-83A1-F6EECF244321}">
                <p14:modId xmlns:p14="http://schemas.microsoft.com/office/powerpoint/2010/main" val="1104936725"/>
              </p:ext>
            </p:extLst>
          </p:nvPr>
        </p:nvGraphicFramePr>
        <p:xfrm>
          <a:off x="997117" y="3145715"/>
          <a:ext cx="1941513" cy="301625"/>
        </p:xfrm>
        <a:graphic>
          <a:graphicData uri="http://schemas.openxmlformats.org/presentationml/2006/ole">
            <mc:AlternateContent xmlns:mc="http://schemas.openxmlformats.org/markup-compatibility/2006">
              <mc:Choice xmlns:v="urn:schemas-microsoft-com:vml" Requires="v">
                <p:oleObj name="Equation" r:id="rId2" imgW="1930320" imgH="291960" progId="Equation.DSMT4">
                  <p:embed/>
                </p:oleObj>
              </mc:Choice>
              <mc:Fallback>
                <p:oleObj name="Equation" r:id="rId2" imgW="1930320" imgH="291960" progId="Equation.DSMT4">
                  <p:embed/>
                  <p:pic>
                    <p:nvPicPr>
                      <p:cNvPr id="0" name="Picture 49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7117" y="3145715"/>
                        <a:ext cx="1941513"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5"/>
          <p:cNvGraphicFramePr>
            <a:graphicFrameLocks noChangeAspect="1"/>
          </p:cNvGraphicFramePr>
          <p:nvPr>
            <p:extLst>
              <p:ext uri="{D42A27DB-BD31-4B8C-83A1-F6EECF244321}">
                <p14:modId xmlns:p14="http://schemas.microsoft.com/office/powerpoint/2010/main" val="2370922166"/>
              </p:ext>
            </p:extLst>
          </p:nvPr>
        </p:nvGraphicFramePr>
        <p:xfrm>
          <a:off x="965433" y="3894589"/>
          <a:ext cx="2489200" cy="477837"/>
        </p:xfrm>
        <a:graphic>
          <a:graphicData uri="http://schemas.openxmlformats.org/presentationml/2006/ole">
            <mc:AlternateContent xmlns:mc="http://schemas.openxmlformats.org/markup-compatibility/2006">
              <mc:Choice xmlns:v="urn:schemas-microsoft-com:vml" Requires="v">
                <p:oleObj name="Equation" r:id="rId4" imgW="2476440" imgH="469800" progId="Equation.DSMT4">
                  <p:embed/>
                </p:oleObj>
              </mc:Choice>
              <mc:Fallback>
                <p:oleObj name="Equation" r:id="rId4" imgW="2476440" imgH="469800" progId="Equation.DSMT4">
                  <p:embed/>
                  <p:pic>
                    <p:nvPicPr>
                      <p:cNvPr id="0" name="Picture 49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5433" y="3894589"/>
                        <a:ext cx="2489200" cy="477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36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Translating Equations into Word Problems (cont.)</a:t>
            </a:r>
            <a:endParaRPr lang="en-US" sz="3200" dirty="0">
              <a:solidFill>
                <a:schemeClr val="accent1"/>
              </a:solidFill>
            </a:endParaRPr>
          </a:p>
        </p:txBody>
      </p:sp>
      <p:sp>
        <p:nvSpPr>
          <p:cNvPr id="15363" name="Rectangle 3"/>
          <p:cNvSpPr>
            <a:spLocks noGrp="1"/>
          </p:cNvSpPr>
          <p:nvPr>
            <p:ph idx="1"/>
          </p:nvPr>
        </p:nvSpPr>
        <p:spPr>
          <a:xfrm>
            <a:off x="457200" y="1280160"/>
            <a:ext cx="8229600" cy="3108543"/>
          </a:xfrm>
          <a:prstGeom prst="rect">
            <a:avLst/>
          </a:prstGeom>
        </p:spPr>
        <p:txBody>
          <a:bodyPr>
            <a:spAutoFit/>
          </a:bodyPr>
          <a:lstStyle/>
          <a:p>
            <a:pPr marL="533400" indent="-533400">
              <a:spcBef>
                <a:spcPts val="0"/>
              </a:spcBef>
            </a:pPr>
            <a:r>
              <a:rPr lang="en-US" b="1" dirty="0"/>
              <a:t>Solution</a:t>
            </a:r>
          </a:p>
          <a:p>
            <a:pPr marL="538163" indent="-538163">
              <a:spcBef>
                <a:spcPts val="0"/>
              </a:spcBef>
              <a:buFont typeface="+mj-lt"/>
              <a:buAutoNum type="alphaLcPeriod"/>
            </a:pPr>
            <a:r>
              <a:rPr lang="en-US" dirty="0"/>
              <a:t>Some number is multiplied by 5 and the product is increased by 10. If the result is equal to </a:t>
            </a:r>
            <a:r>
              <a:rPr lang="en-US" dirty="0">
                <a:latin typeface="Symbol" charset="2"/>
                <a:cs typeface="Symbol" charset="2"/>
              </a:rPr>
              <a:t>-</a:t>
            </a:r>
            <a:r>
              <a:rPr lang="en-US" dirty="0"/>
              <a:t>10, what is the number?</a:t>
            </a:r>
            <a:endParaRPr lang="en-US" b="1" dirty="0"/>
          </a:p>
          <a:p>
            <a:pPr marL="538163" indent="-538163">
              <a:spcBef>
                <a:spcPts val="0"/>
              </a:spcBef>
              <a:buFont typeface="+mj-lt"/>
              <a:buAutoNum type="alphaLcPeriod"/>
            </a:pPr>
            <a:r>
              <a:rPr lang="en-US" dirty="0"/>
              <a:t>If 25 is added to the product of 3 and a number, the result will be equal to twice the sum of the same number and 6. What is the number?</a:t>
            </a:r>
            <a:endParaRPr lang="en-US" b="1" i="0" dirty="0">
              <a:solidFill>
                <a:schemeClr val="tx1"/>
              </a:solidFill>
            </a:endParaRPr>
          </a:p>
        </p:txBody>
      </p:sp>
    </p:spTree>
    <p:extLst>
      <p:ext uri="{BB962C8B-B14F-4D97-AF65-F5344CB8AC3E}">
        <p14:creationId xmlns:p14="http://schemas.microsoft.com/office/powerpoint/2010/main" val="4041028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7"/>
          <p:cNvSpPr>
            <a:spLocks noGrp="1"/>
          </p:cNvSpPr>
          <p:nvPr>
            <p:ph idx="1"/>
          </p:nvPr>
        </p:nvSpPr>
        <p:spPr>
          <a:xfrm>
            <a:off x="457200" y="1280160"/>
            <a:ext cx="8229600" cy="3139440"/>
          </a:xfrm>
          <a:noFill/>
          <a:ln w="28575">
            <a:solidFill>
              <a:srgbClr val="FF0000"/>
            </a:solidFill>
          </a:ln>
        </p:spPr>
        <p:txBody>
          <a:bodyPr>
            <a:normAutofit/>
          </a:bodyPr>
          <a:lstStyle/>
          <a:p>
            <a:r>
              <a:rPr lang="en-US" dirty="0">
                <a:solidFill>
                  <a:srgbClr val="000000"/>
                </a:solidFill>
              </a:rPr>
              <a:t>In Example 4, the translations are not unique. In fact, there are many ways to make up a problem for each equation. However, all word problems should result in the same equation. You should be able to show your word problem to your classmates and have them agree that the related equation will give the solution to the problem.</a:t>
            </a:r>
            <a:endParaRPr lang="en-US" b="1" dirty="0">
              <a:solidFill>
                <a:srgbClr val="000000"/>
              </a:solidFill>
              <a:latin typeface="Calibri" pitchFamily="34" charset="0"/>
            </a:endParaRPr>
          </a:p>
        </p:txBody>
      </p:sp>
    </p:spTree>
    <p:extLst>
      <p:ext uri="{BB962C8B-B14F-4D97-AF65-F5344CB8AC3E}">
        <p14:creationId xmlns:p14="http://schemas.microsoft.com/office/powerpoint/2010/main" val="3331999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Example 1: Translating English Phrases into Algebraic Expressions</a:t>
            </a:r>
          </a:p>
        </p:txBody>
      </p:sp>
      <p:graphicFrame>
        <p:nvGraphicFramePr>
          <p:cNvPr id="6148" name="Object 4"/>
          <p:cNvGraphicFramePr>
            <a:graphicFrameLocks noChangeAspect="1"/>
          </p:cNvGraphicFramePr>
          <p:nvPr>
            <p:extLst>
              <p:ext uri="{D42A27DB-BD31-4B8C-83A1-F6EECF244321}">
                <p14:modId xmlns:p14="http://schemas.microsoft.com/office/powerpoint/2010/main" val="3247329159"/>
              </p:ext>
            </p:extLst>
          </p:nvPr>
        </p:nvGraphicFramePr>
        <p:xfrm>
          <a:off x="1160631" y="3148555"/>
          <a:ext cx="4025900" cy="2349500"/>
        </p:xfrm>
        <a:graphic>
          <a:graphicData uri="http://schemas.openxmlformats.org/presentationml/2006/ole">
            <mc:AlternateContent xmlns:mc="http://schemas.openxmlformats.org/markup-compatibility/2006">
              <mc:Choice xmlns:v="urn:schemas-microsoft-com:vml" Requires="v">
                <p:oleObj name="Equation" r:id="rId2" imgW="4013640" imgH="2340360" progId="Equation.DSMT4">
                  <p:embed/>
                </p:oleObj>
              </mc:Choice>
              <mc:Fallback>
                <p:oleObj name="Equation" r:id="rId2" imgW="4013640" imgH="2340360" progId="Equation.DSMT4">
                  <p:embed/>
                  <p:pic>
                    <p:nvPicPr>
                      <p:cNvPr id="0" name="Picture 4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60631" y="3148555"/>
                        <a:ext cx="4025900" cy="2349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5"/>
          <p:cNvGraphicFramePr>
            <a:graphicFrameLocks noChangeAspect="1"/>
          </p:cNvGraphicFramePr>
          <p:nvPr>
            <p:extLst>
              <p:ext uri="{D42A27DB-BD31-4B8C-83A1-F6EECF244321}">
                <p14:modId xmlns:p14="http://schemas.microsoft.com/office/powerpoint/2010/main" val="3654812684"/>
              </p:ext>
            </p:extLst>
          </p:nvPr>
        </p:nvGraphicFramePr>
        <p:xfrm>
          <a:off x="6462881" y="4183605"/>
          <a:ext cx="647700" cy="279400"/>
        </p:xfrm>
        <a:graphic>
          <a:graphicData uri="http://schemas.openxmlformats.org/presentationml/2006/ole">
            <mc:AlternateContent xmlns:mc="http://schemas.openxmlformats.org/markup-compatibility/2006">
              <mc:Choice xmlns:v="urn:schemas-microsoft-com:vml" Requires="v">
                <p:oleObj name="Equation" r:id="rId4" imgW="639720" imgH="264960" progId="Equation.DSMT4">
                  <p:embed/>
                </p:oleObj>
              </mc:Choice>
              <mc:Fallback>
                <p:oleObj name="Equation" r:id="rId4" imgW="639720" imgH="264960" progId="Equation.DSMT4">
                  <p:embed/>
                  <p:pic>
                    <p:nvPicPr>
                      <p:cNvPr id="0" name="Picture 4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62881" y="4183605"/>
                        <a:ext cx="6477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6"/>
          <p:cNvSpPr/>
          <p:nvPr/>
        </p:nvSpPr>
        <p:spPr>
          <a:xfrm>
            <a:off x="510988" y="3101640"/>
            <a:ext cx="785793" cy="523220"/>
          </a:xfrm>
          <a:prstGeom prst="rect">
            <a:avLst/>
          </a:prstGeom>
        </p:spPr>
        <p:txBody>
          <a:bodyPr wrap="none">
            <a:spAutoFit/>
          </a:bodyPr>
          <a:lstStyle/>
          <a:p>
            <a:pPr marL="514350" indent="-514350">
              <a:buFont typeface="+mj-lt"/>
              <a:buAutoNum type="alphaLcPeriod"/>
            </a:pPr>
            <a:r>
              <a:rPr lang="en-US" sz="2800" dirty="0"/>
              <a:t> </a:t>
            </a:r>
          </a:p>
        </p:txBody>
      </p:sp>
      <p:graphicFrame>
        <p:nvGraphicFramePr>
          <p:cNvPr id="9" name="Object 8"/>
          <p:cNvGraphicFramePr>
            <a:graphicFrameLocks noChangeAspect="1"/>
          </p:cNvGraphicFramePr>
          <p:nvPr>
            <p:extLst>
              <p:ext uri="{D42A27DB-BD31-4B8C-83A1-F6EECF244321}">
                <p14:modId xmlns:p14="http://schemas.microsoft.com/office/powerpoint/2010/main" val="2597689769"/>
              </p:ext>
            </p:extLst>
          </p:nvPr>
        </p:nvGraphicFramePr>
        <p:xfrm>
          <a:off x="1795631" y="2373855"/>
          <a:ext cx="2146300" cy="368300"/>
        </p:xfrm>
        <a:graphic>
          <a:graphicData uri="http://schemas.openxmlformats.org/presentationml/2006/ole">
            <mc:AlternateContent xmlns:mc="http://schemas.openxmlformats.org/markup-compatibility/2006">
              <mc:Choice xmlns:v="urn:schemas-microsoft-com:vml" Requires="v">
                <p:oleObj name="Equation" r:id="rId6" imgW="2146300" imgH="368300" progId="Equation.DSMT4">
                  <p:embed/>
                </p:oleObj>
              </mc:Choice>
              <mc:Fallback>
                <p:oleObj name="Equation" r:id="rId6" imgW="2146300" imgH="368300" progId="Equation.DSMT4">
                  <p:embed/>
                  <p:pic>
                    <p:nvPicPr>
                      <p:cNvPr id="0" name="Picture 4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95631" y="2373855"/>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2582938730"/>
              </p:ext>
            </p:extLst>
          </p:nvPr>
        </p:nvGraphicFramePr>
        <p:xfrm>
          <a:off x="5986631" y="2221455"/>
          <a:ext cx="1600200" cy="800100"/>
        </p:xfrm>
        <a:graphic>
          <a:graphicData uri="http://schemas.openxmlformats.org/presentationml/2006/ole">
            <mc:AlternateContent xmlns:mc="http://schemas.openxmlformats.org/markup-compatibility/2006">
              <mc:Choice xmlns:v="urn:schemas-microsoft-com:vml" Requires="v">
                <p:oleObj name="Equation" r:id="rId8" imgW="1600200" imgH="800100" progId="Equation.DSMT4">
                  <p:embed/>
                </p:oleObj>
              </mc:Choice>
              <mc:Fallback>
                <p:oleObj name="Equation" r:id="rId8" imgW="1600200" imgH="800100" progId="Equation.DSMT4">
                  <p:embed/>
                  <p:pic>
                    <p:nvPicPr>
                      <p:cNvPr id="0" name="Picture 4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86631" y="2221455"/>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Content Placeholder 3">
            <a:extLst>
              <a:ext uri="{FF2B5EF4-FFF2-40B4-BE49-F238E27FC236}">
                <a16:creationId xmlns:a16="http://schemas.microsoft.com/office/drawing/2014/main" id="{31F5C1CA-7D34-8CCC-C8A4-E938A0C2E148}"/>
              </a:ext>
            </a:extLst>
          </p:cNvPr>
          <p:cNvSpPr>
            <a:spLocks noGrp="1"/>
          </p:cNvSpPr>
          <p:nvPr>
            <p:ph idx="1"/>
          </p:nvPr>
        </p:nvSpPr>
        <p:spPr>
          <a:xfrm>
            <a:off x="457200" y="1280160"/>
            <a:ext cx="8229600" cy="954107"/>
          </a:xfrm>
          <a:prstGeom prst="rect">
            <a:avLst/>
          </a:prstGeom>
        </p:spPr>
        <p:txBody>
          <a:bodyPr>
            <a:spAutoFit/>
          </a:bodyPr>
          <a:lstStyle/>
          <a:p>
            <a:pPr>
              <a:spcBef>
                <a:spcPts val="0"/>
              </a:spcBef>
            </a:pPr>
            <a:r>
              <a:rPr lang="en-US" dirty="0">
                <a:solidFill>
                  <a:schemeClr val="tx1"/>
                </a:solidFill>
              </a:rPr>
              <a:t>Change each phrase into its equivalent algebraic expression.</a:t>
            </a:r>
            <a:endParaRPr lang="en-US"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4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Translating English Phrases into Algebraic Expressions (cont.)</a:t>
            </a:r>
          </a:p>
        </p:txBody>
      </p:sp>
      <p:graphicFrame>
        <p:nvGraphicFramePr>
          <p:cNvPr id="2052"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name="Equation" r:id="rId2" imgW="2146300" imgH="368300" progId="Equation.DSMT4">
                  <p:embed/>
                </p:oleObj>
              </mc:Choice>
              <mc:Fallback>
                <p:oleObj name="Equation" r:id="rId2" imgW="2146300" imgH="368300" progId="Equation.DSMT4">
                  <p:embed/>
                  <p:pic>
                    <p:nvPicPr>
                      <p:cNvPr id="0" name="Picture 4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name="Equation" r:id="rId4" imgW="1600200" imgH="800100" progId="Equation.DSMT4">
                  <p:embed/>
                </p:oleObj>
              </mc:Choice>
              <mc:Fallback>
                <p:oleObj name="Equation" r:id="rId4" imgW="1600200" imgH="800100" progId="Equation.DSMT4">
                  <p:embed/>
                  <p:pic>
                    <p:nvPicPr>
                      <p:cNvPr id="0" name="Picture 4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4"/>
          <p:cNvGraphicFramePr>
            <a:graphicFrameLocks noChangeAspect="1"/>
          </p:cNvGraphicFramePr>
          <p:nvPr>
            <p:extLst>
              <p:ext uri="{D42A27DB-BD31-4B8C-83A1-F6EECF244321}">
                <p14:modId xmlns:p14="http://schemas.microsoft.com/office/powerpoint/2010/main" val="780855526"/>
              </p:ext>
            </p:extLst>
          </p:nvPr>
        </p:nvGraphicFramePr>
        <p:xfrm>
          <a:off x="1047750" y="2333625"/>
          <a:ext cx="4073525" cy="1789113"/>
        </p:xfrm>
        <a:graphic>
          <a:graphicData uri="http://schemas.openxmlformats.org/presentationml/2006/ole">
            <mc:AlternateContent xmlns:mc="http://schemas.openxmlformats.org/markup-compatibility/2006">
              <mc:Choice xmlns:v="urn:schemas-microsoft-com:vml" Requires="v">
                <p:oleObj name="Equation" r:id="rId6" imgW="4063680" imgH="1777680" progId="Equation.DSMT4">
                  <p:embed/>
                </p:oleObj>
              </mc:Choice>
              <mc:Fallback>
                <p:oleObj name="Equation" r:id="rId6" imgW="4063680" imgH="1777680" progId="Equation.DSMT4">
                  <p:embed/>
                  <p:pic>
                    <p:nvPicPr>
                      <p:cNvPr id="0" name="Picture 418"/>
                      <p:cNvPicPr>
                        <a:picLocks noChangeAspect="1" noChangeArrowheads="1"/>
                      </p:cNvPicPr>
                      <p:nvPr/>
                    </p:nvPicPr>
                    <p:blipFill>
                      <a:blip r:embed="rId7"/>
                      <a:srcRect/>
                      <a:stretch>
                        <a:fillRect/>
                      </a:stretch>
                    </p:blipFill>
                    <p:spPr bwMode="auto">
                      <a:xfrm>
                        <a:off x="1047750" y="2333625"/>
                        <a:ext cx="4073525" cy="1789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5"/>
          <p:cNvGraphicFramePr>
            <a:graphicFrameLocks noChangeAspect="1"/>
          </p:cNvGraphicFramePr>
          <p:nvPr/>
        </p:nvGraphicFramePr>
        <p:xfrm>
          <a:off x="6553200" y="3082572"/>
          <a:ext cx="381000" cy="292100"/>
        </p:xfrm>
        <a:graphic>
          <a:graphicData uri="http://schemas.openxmlformats.org/presentationml/2006/ole">
            <mc:AlternateContent xmlns:mc="http://schemas.openxmlformats.org/markup-compatibility/2006">
              <mc:Choice xmlns:v="urn:schemas-microsoft-com:vml" Requires="v">
                <p:oleObj name="Equation" r:id="rId8" imgW="380835" imgH="291973" progId="Equation.DSMT4">
                  <p:embed/>
                </p:oleObj>
              </mc:Choice>
              <mc:Fallback>
                <p:oleObj name="Equation" r:id="rId8" imgW="380835" imgH="291973" progId="Equation.DSMT4">
                  <p:embed/>
                  <p:pic>
                    <p:nvPicPr>
                      <p:cNvPr id="0" name="Picture 4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53200" y="3082572"/>
                        <a:ext cx="381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Rectangle 10"/>
          <p:cNvSpPr/>
          <p:nvPr/>
        </p:nvSpPr>
        <p:spPr>
          <a:xfrm>
            <a:off x="457200" y="2273300"/>
            <a:ext cx="867545" cy="523220"/>
          </a:xfrm>
          <a:prstGeom prst="rect">
            <a:avLst/>
          </a:prstGeom>
        </p:spPr>
        <p:txBody>
          <a:bodyPr wrap="none">
            <a:spAutoFit/>
          </a:bodyPr>
          <a:lstStyle/>
          <a:p>
            <a:pPr marL="514350" indent="-514350">
              <a:buFont typeface="+mj-lt"/>
              <a:buAutoNum type="alphaLcPeriod" startAt="2"/>
            </a:pPr>
            <a:r>
              <a:rPr lang="en-US" sz="2800" dirty="0"/>
              <a:t> </a:t>
            </a:r>
            <a:r>
              <a:rPr lang="en-US" sz="2800" b="1" dirty="0"/>
              <a: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Translating English Phrases into Algebraic Expressions (cont.)</a:t>
            </a:r>
          </a:p>
        </p:txBody>
      </p:sp>
      <p:sp>
        <p:nvSpPr>
          <p:cNvPr id="8195" name="Rectangle 3"/>
          <p:cNvSpPr>
            <a:spLocks noGrp="1"/>
          </p:cNvSpPr>
          <p:nvPr>
            <p:ph idx="1"/>
          </p:nvPr>
        </p:nvSpPr>
        <p:spPr>
          <a:xfrm>
            <a:off x="457200" y="2219980"/>
            <a:ext cx="8229600" cy="523220"/>
          </a:xfrm>
          <a:prstGeom prst="rect">
            <a:avLst/>
          </a:prstGeom>
        </p:spPr>
        <p:txBody>
          <a:bodyPr>
            <a:spAutoFit/>
          </a:bodyPr>
          <a:lstStyle/>
          <a:p>
            <a:pPr marL="533400" indent="-533400" algn="just">
              <a:buFont typeface="+mj-lt"/>
              <a:buAutoNum type="alphaLcPeriod" startAt="3"/>
            </a:pPr>
            <a:r>
              <a:rPr lang="en-US" dirty="0">
                <a:solidFill>
                  <a:schemeClr val="tx1"/>
                </a:solidFill>
              </a:rPr>
              <a:t> </a:t>
            </a:r>
            <a:r>
              <a:rPr lang="en-US" b="1" i="0" dirty="0">
                <a:solidFill>
                  <a:schemeClr val="tx1"/>
                </a:solidFill>
              </a:rPr>
              <a:t> 	 </a:t>
            </a:r>
          </a:p>
        </p:txBody>
      </p:sp>
      <p:graphicFrame>
        <p:nvGraphicFramePr>
          <p:cNvPr id="8196" name="Object 6"/>
          <p:cNvGraphicFramePr>
            <a:graphicFrameLocks noChangeAspect="1"/>
          </p:cNvGraphicFramePr>
          <p:nvPr>
            <p:extLst>
              <p:ext uri="{D42A27DB-BD31-4B8C-83A1-F6EECF244321}">
                <p14:modId xmlns:p14="http://schemas.microsoft.com/office/powerpoint/2010/main" val="1198713092"/>
              </p:ext>
            </p:extLst>
          </p:nvPr>
        </p:nvGraphicFramePr>
        <p:xfrm>
          <a:off x="1120118" y="2233613"/>
          <a:ext cx="4430713" cy="2347912"/>
        </p:xfrm>
        <a:graphic>
          <a:graphicData uri="http://schemas.openxmlformats.org/presentationml/2006/ole">
            <mc:AlternateContent xmlns:mc="http://schemas.openxmlformats.org/markup-compatibility/2006">
              <mc:Choice xmlns:v="urn:schemas-microsoft-com:vml" Requires="v">
                <p:oleObj name="Equation" r:id="rId2" imgW="4415760" imgH="2340360" progId="Equation.DSMT4">
                  <p:embed/>
                </p:oleObj>
              </mc:Choice>
              <mc:Fallback>
                <p:oleObj name="Equation" r:id="rId2" imgW="4415760" imgH="2340360" progId="Equation.DSMT4">
                  <p:embed/>
                  <p:pic>
                    <p:nvPicPr>
                      <p:cNvPr id="0" name="Picture 4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0118" y="2233613"/>
                        <a:ext cx="4430713" cy="2347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9" name="Object 7"/>
          <p:cNvGraphicFramePr>
            <a:graphicFrameLocks noChangeAspect="1"/>
          </p:cNvGraphicFramePr>
          <p:nvPr/>
        </p:nvGraphicFramePr>
        <p:xfrm>
          <a:off x="6197600" y="3172795"/>
          <a:ext cx="1092200" cy="469900"/>
        </p:xfrm>
        <a:graphic>
          <a:graphicData uri="http://schemas.openxmlformats.org/presentationml/2006/ole">
            <mc:AlternateContent xmlns:mc="http://schemas.openxmlformats.org/markup-compatibility/2006">
              <mc:Choice xmlns:v="urn:schemas-microsoft-com:vml" Requires="v">
                <p:oleObj name="Equation" r:id="rId4" imgW="1091726" imgH="469696" progId="Equation.DSMT4">
                  <p:embed/>
                </p:oleObj>
              </mc:Choice>
              <mc:Fallback>
                <p:oleObj name="Equation" r:id="rId4" imgW="1091726" imgH="469696" progId="Equation.DSMT4">
                  <p:embed/>
                  <p:pic>
                    <p:nvPicPr>
                      <p:cNvPr id="0" name="Picture 4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97600" y="3172795"/>
                        <a:ext cx="10922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name="Equation" r:id="rId6" imgW="2146300" imgH="368300" progId="Equation.DSMT4">
                  <p:embed/>
                </p:oleObj>
              </mc:Choice>
              <mc:Fallback>
                <p:oleObj name="Equation" r:id="rId6" imgW="2146300" imgH="368300" progId="Equation.DSMT4">
                  <p:embed/>
                  <p:pic>
                    <p:nvPicPr>
                      <p:cNvPr id="0" name="Picture 4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7"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name="Equation" r:id="rId8" imgW="1600200" imgH="800100" progId="Equation.DSMT4">
                  <p:embed/>
                </p:oleObj>
              </mc:Choice>
              <mc:Fallback>
                <p:oleObj name="Equation" r:id="rId8" imgW="1600200" imgH="800100" progId="Equation.DSMT4">
                  <p:embed/>
                  <p:pic>
                    <p:nvPicPr>
                      <p:cNvPr id="0" name="Picture 4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Translating English Phrases into Algebraic Expressions (cont.)</a:t>
            </a:r>
          </a:p>
        </p:txBody>
      </p:sp>
      <p:sp>
        <p:nvSpPr>
          <p:cNvPr id="9219" name="Rectangle 3"/>
          <p:cNvSpPr>
            <a:spLocks noGrp="1"/>
          </p:cNvSpPr>
          <p:nvPr>
            <p:ph idx="1"/>
          </p:nvPr>
        </p:nvSpPr>
        <p:spPr>
          <a:xfrm>
            <a:off x="457200" y="2263069"/>
            <a:ext cx="8229600" cy="480131"/>
          </a:xfrm>
          <a:prstGeom prst="rect">
            <a:avLst/>
          </a:prstGeom>
        </p:spPr>
        <p:txBody>
          <a:bodyPr>
            <a:spAutoFit/>
          </a:bodyPr>
          <a:lstStyle/>
          <a:p>
            <a:pPr marL="533400" indent="-533400" algn="just" eaLnBrk="0" hangingPunct="0">
              <a:lnSpc>
                <a:spcPct val="90000"/>
              </a:lnSpc>
              <a:buFont typeface="+mj-lt"/>
              <a:buAutoNum type="alphaLcPeriod" startAt="4"/>
            </a:pPr>
            <a:r>
              <a:rPr lang="en-US" dirty="0">
                <a:latin typeface="Calibri" pitchFamily="34" charset="0"/>
              </a:rPr>
              <a:t> </a:t>
            </a:r>
            <a:endParaRPr lang="en-US" dirty="0">
              <a:solidFill>
                <a:schemeClr val="tx1"/>
              </a:solidFill>
            </a:endParaRPr>
          </a:p>
        </p:txBody>
      </p:sp>
      <p:graphicFrame>
        <p:nvGraphicFramePr>
          <p:cNvPr id="4104" name="Object 5"/>
          <p:cNvGraphicFramePr>
            <a:graphicFrameLocks noChangeAspect="1"/>
          </p:cNvGraphicFramePr>
          <p:nvPr>
            <p:extLst>
              <p:ext uri="{D42A27DB-BD31-4B8C-83A1-F6EECF244321}">
                <p14:modId xmlns:p14="http://schemas.microsoft.com/office/powerpoint/2010/main" val="1275942709"/>
              </p:ext>
            </p:extLst>
          </p:nvPr>
        </p:nvGraphicFramePr>
        <p:xfrm>
          <a:off x="1016000" y="2309813"/>
          <a:ext cx="4572000" cy="2243137"/>
        </p:xfrm>
        <a:graphic>
          <a:graphicData uri="http://schemas.openxmlformats.org/presentationml/2006/ole">
            <mc:AlternateContent xmlns:mc="http://schemas.openxmlformats.org/markup-compatibility/2006">
              <mc:Choice xmlns:v="urn:schemas-microsoft-com:vml" Requires="v">
                <p:oleObj name="Equation" r:id="rId2" imgW="4559040" imgH="2234880" progId="Equation.DSMT4">
                  <p:embed/>
                </p:oleObj>
              </mc:Choice>
              <mc:Fallback>
                <p:oleObj name="Equation" r:id="rId2" imgW="4559040" imgH="2234880" progId="Equation.DSMT4">
                  <p:embed/>
                  <p:pic>
                    <p:nvPicPr>
                      <p:cNvPr id="0" name="Picture 422"/>
                      <p:cNvPicPr>
                        <a:picLocks noChangeAspect="1" noChangeArrowheads="1"/>
                      </p:cNvPicPr>
                      <p:nvPr/>
                    </p:nvPicPr>
                    <p:blipFill>
                      <a:blip r:embed="rId3"/>
                      <a:srcRect/>
                      <a:stretch>
                        <a:fillRect/>
                      </a:stretch>
                    </p:blipFill>
                    <p:spPr bwMode="auto">
                      <a:xfrm>
                        <a:off x="1016000" y="2309813"/>
                        <a:ext cx="4572000" cy="22431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6"/>
          <p:cNvGraphicFramePr>
            <a:graphicFrameLocks noChangeAspect="1"/>
          </p:cNvGraphicFramePr>
          <p:nvPr/>
        </p:nvGraphicFramePr>
        <p:xfrm>
          <a:off x="6330950" y="3234178"/>
          <a:ext cx="825500" cy="279400"/>
        </p:xfrm>
        <a:graphic>
          <a:graphicData uri="http://schemas.openxmlformats.org/presentationml/2006/ole">
            <mc:AlternateContent xmlns:mc="http://schemas.openxmlformats.org/markup-compatibility/2006">
              <mc:Choice xmlns:v="urn:schemas-microsoft-com:vml" Requires="v">
                <p:oleObj name="Equation" r:id="rId4" imgW="825500" imgH="279400" progId="Equation.DSMT4">
                  <p:embed/>
                </p:oleObj>
              </mc:Choice>
              <mc:Fallback>
                <p:oleObj name="Equation" r:id="rId4" imgW="825500" imgH="279400" progId="Equation.DSMT4">
                  <p:embed/>
                  <p:pic>
                    <p:nvPicPr>
                      <p:cNvPr id="0" name="Picture 42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30950" y="3234178"/>
                        <a:ext cx="825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6" name="Object 10"/>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name="Equation" r:id="rId6" imgW="2146300" imgH="368300" progId="Equation.DSMT4">
                  <p:embed/>
                </p:oleObj>
              </mc:Choice>
              <mc:Fallback>
                <p:oleObj name="Equation" r:id="rId6" imgW="2146300" imgH="368300" progId="Equation.DSMT4">
                  <p:embed/>
                  <p:pic>
                    <p:nvPicPr>
                      <p:cNvPr id="0" name="Picture 42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7" name="Object 11"/>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name="Equation" r:id="rId8" imgW="1600200" imgH="800100" progId="Equation.DSMT4">
                  <p:embed/>
                </p:oleObj>
              </mc:Choice>
              <mc:Fallback>
                <p:oleObj name="Equation" r:id="rId8" imgW="1600200" imgH="800100" progId="Equation.DSMT4">
                  <p:embed/>
                  <p:pic>
                    <p:nvPicPr>
                      <p:cNvPr id="0" name="Picture 42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Translating English Phrases into Algebraic Expressions (cont.)</a:t>
            </a:r>
          </a:p>
        </p:txBody>
      </p:sp>
      <p:sp>
        <p:nvSpPr>
          <p:cNvPr id="10243" name="Rectangle 3"/>
          <p:cNvSpPr>
            <a:spLocks noGrp="1"/>
          </p:cNvSpPr>
          <p:nvPr>
            <p:ph idx="1"/>
          </p:nvPr>
        </p:nvSpPr>
        <p:spPr>
          <a:xfrm>
            <a:off x="457200" y="2219980"/>
            <a:ext cx="8229600" cy="523220"/>
          </a:xfrm>
          <a:prstGeom prst="rect">
            <a:avLst/>
          </a:prstGeom>
        </p:spPr>
        <p:txBody>
          <a:bodyPr>
            <a:spAutoFit/>
          </a:bodyPr>
          <a:lstStyle/>
          <a:p>
            <a:pPr marL="514350" indent="-514350" algn="just">
              <a:buFont typeface="+mj-lt"/>
              <a:buAutoNum type="alphaLcPeriod" startAt="5"/>
            </a:pPr>
            <a:r>
              <a:rPr lang="en-US" dirty="0">
                <a:solidFill>
                  <a:schemeClr val="tx1"/>
                </a:solidFill>
              </a:rPr>
              <a:t> </a:t>
            </a:r>
          </a:p>
        </p:txBody>
      </p:sp>
      <p:graphicFrame>
        <p:nvGraphicFramePr>
          <p:cNvPr id="10244" name="Object 4"/>
          <p:cNvGraphicFramePr>
            <a:graphicFrameLocks noChangeAspect="1"/>
          </p:cNvGraphicFramePr>
          <p:nvPr>
            <p:extLst>
              <p:ext uri="{D42A27DB-BD31-4B8C-83A1-F6EECF244321}">
                <p14:modId xmlns:p14="http://schemas.microsoft.com/office/powerpoint/2010/main" val="1803726218"/>
              </p:ext>
            </p:extLst>
          </p:nvPr>
        </p:nvGraphicFramePr>
        <p:xfrm>
          <a:off x="1046163" y="2276475"/>
          <a:ext cx="5256212" cy="3562350"/>
        </p:xfrm>
        <a:graphic>
          <a:graphicData uri="http://schemas.openxmlformats.org/presentationml/2006/ole">
            <mc:AlternateContent xmlns:mc="http://schemas.openxmlformats.org/markup-compatibility/2006">
              <mc:Choice xmlns:v="urn:schemas-microsoft-com:vml" Requires="v">
                <p:oleObj name="Equation" r:id="rId2" imgW="5244840" imgH="3555720" progId="Equation.DSMT4">
                  <p:embed/>
                </p:oleObj>
              </mc:Choice>
              <mc:Fallback>
                <p:oleObj name="Equation" r:id="rId2" imgW="5244840" imgH="3555720" progId="Equation.DSMT4">
                  <p:embed/>
                  <p:pic>
                    <p:nvPicPr>
                      <p:cNvPr id="0" name="Picture 416"/>
                      <p:cNvPicPr>
                        <a:picLocks noChangeAspect="1" noChangeArrowheads="1"/>
                      </p:cNvPicPr>
                      <p:nvPr/>
                    </p:nvPicPr>
                    <p:blipFill>
                      <a:blip r:embed="rId3"/>
                      <a:srcRect/>
                      <a:stretch>
                        <a:fillRect/>
                      </a:stretch>
                    </p:blipFill>
                    <p:spPr bwMode="auto">
                      <a:xfrm>
                        <a:off x="1046163" y="2276475"/>
                        <a:ext cx="5256212" cy="3562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6"/>
          <p:cNvGraphicFramePr>
            <a:graphicFrameLocks noChangeAspect="1"/>
          </p:cNvGraphicFramePr>
          <p:nvPr/>
        </p:nvGraphicFramePr>
        <p:xfrm>
          <a:off x="6311900" y="3720306"/>
          <a:ext cx="863600" cy="292100"/>
        </p:xfrm>
        <a:graphic>
          <a:graphicData uri="http://schemas.openxmlformats.org/presentationml/2006/ole">
            <mc:AlternateContent xmlns:mc="http://schemas.openxmlformats.org/markup-compatibility/2006">
              <mc:Choice xmlns:v="urn:schemas-microsoft-com:vml" Requires="v">
                <p:oleObj name="Equation" r:id="rId4" imgW="863225" imgH="291973" progId="Equation.DSMT4">
                  <p:embed/>
                </p:oleObj>
              </mc:Choice>
              <mc:Fallback>
                <p:oleObj name="Equation" r:id="rId4" imgW="863225" imgH="291973" progId="Equation.DSMT4">
                  <p:embed/>
                  <p:pic>
                    <p:nvPicPr>
                      <p:cNvPr id="0" name="Picture 4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11900" y="3720306"/>
                        <a:ext cx="863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name="Equation" r:id="rId6" imgW="2146300" imgH="368300" progId="Equation.DSMT4">
                  <p:embed/>
                </p:oleObj>
              </mc:Choice>
              <mc:Fallback>
                <p:oleObj name="Equation" r:id="rId6" imgW="2146300" imgH="368300" progId="Equation.DSMT4">
                  <p:embed/>
                  <p:pic>
                    <p:nvPicPr>
                      <p:cNvPr id="0" name="Picture 4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5"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name="Equation" r:id="rId8" imgW="1600200" imgH="800100" progId="Equation.DSMT4">
                  <p:embed/>
                </p:oleObj>
              </mc:Choice>
              <mc:Fallback>
                <p:oleObj name="Equation" r:id="rId8" imgW="1600200" imgH="800100" progId="Equation.DSMT4">
                  <p:embed/>
                  <p:pic>
                    <p:nvPicPr>
                      <p:cNvPr id="0" name="Picture 4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1: Translating English Phrases into Algebraic Expressions (cont.)</a:t>
            </a:r>
          </a:p>
        </p:txBody>
      </p:sp>
      <p:sp>
        <p:nvSpPr>
          <p:cNvPr id="11267" name="Rectangle 3"/>
          <p:cNvSpPr>
            <a:spLocks noGrp="1"/>
          </p:cNvSpPr>
          <p:nvPr>
            <p:ph idx="1"/>
          </p:nvPr>
        </p:nvSpPr>
        <p:spPr>
          <a:xfrm>
            <a:off x="457200" y="2225457"/>
            <a:ext cx="8229600" cy="3625608"/>
          </a:xfrm>
          <a:prstGeom prst="rect">
            <a:avLst/>
          </a:prstGeom>
        </p:spPr>
        <p:txBody>
          <a:bodyPr>
            <a:spAutoFit/>
          </a:bodyPr>
          <a:lstStyle/>
          <a:p>
            <a:pPr marL="514350" indent="-514350" algn="just">
              <a:buFont typeface="+mj-lt"/>
              <a:buAutoNum type="alphaLcPeriod" startAt="6"/>
            </a:pPr>
            <a:r>
              <a:rPr lang="en-US" dirty="0">
                <a:solidFill>
                  <a:schemeClr val="tx1"/>
                </a:solidFill>
              </a:rPr>
              <a:t> </a:t>
            </a:r>
            <a:endParaRPr lang="en-US" i="0" dirty="0">
              <a:solidFill>
                <a:schemeClr val="tx1"/>
              </a:solidFill>
            </a:endParaRPr>
          </a:p>
          <a:p>
            <a:pPr algn="just">
              <a:buFont typeface="Courier New" pitchFamily="49" charset="0"/>
              <a:buNone/>
            </a:pPr>
            <a:endParaRPr lang="en-US" b="1" i="0" dirty="0">
              <a:solidFill>
                <a:schemeClr val="tx1"/>
              </a:solidFill>
            </a:endParaRPr>
          </a:p>
          <a:p>
            <a:pPr algn="just">
              <a:buFont typeface="Courier New" pitchFamily="49" charset="0"/>
              <a:buNone/>
            </a:pPr>
            <a:endParaRPr lang="en-US" b="1" i="0" dirty="0">
              <a:solidFill>
                <a:schemeClr val="tx1"/>
              </a:solidFill>
            </a:endParaRPr>
          </a:p>
          <a:p>
            <a:pPr marL="514350" indent="-514350" algn="just">
              <a:buFont typeface="+mj-lt"/>
              <a:buAutoNum type="alphaLcPeriod" startAt="7"/>
            </a:pPr>
            <a:r>
              <a:rPr lang="en-US" dirty="0">
                <a:solidFill>
                  <a:schemeClr val="tx1"/>
                </a:solidFill>
              </a:rPr>
              <a:t> </a:t>
            </a:r>
            <a:endParaRPr lang="en-US" i="0" dirty="0">
              <a:solidFill>
                <a:schemeClr val="tx1"/>
              </a:solidFill>
            </a:endParaRPr>
          </a:p>
          <a:p>
            <a:pPr algn="just">
              <a:buFont typeface="Courier New" pitchFamily="49" charset="0"/>
              <a:buNone/>
            </a:pPr>
            <a:endParaRPr lang="en-US" b="1" i="0" dirty="0">
              <a:solidFill>
                <a:schemeClr val="tx1"/>
              </a:solidFill>
            </a:endParaRPr>
          </a:p>
          <a:p>
            <a:pPr marL="514350" indent="-514350" algn="just">
              <a:buFont typeface="+mj-lt"/>
              <a:buAutoNum type="alphaLcPeriod" startAt="8"/>
            </a:pPr>
            <a:r>
              <a:rPr lang="en-US" dirty="0">
                <a:solidFill>
                  <a:schemeClr val="tx1"/>
                </a:solidFill>
              </a:rPr>
              <a:t> </a:t>
            </a:r>
          </a:p>
          <a:p>
            <a:pPr algn="just">
              <a:buFont typeface="Courier New" pitchFamily="49" charset="0"/>
              <a:buNone/>
            </a:pPr>
            <a:r>
              <a:rPr lang="en-US" dirty="0">
                <a:solidFill>
                  <a:schemeClr val="tx1"/>
                </a:solidFill>
              </a:rPr>
              <a:t>	 </a:t>
            </a:r>
          </a:p>
        </p:txBody>
      </p:sp>
      <p:graphicFrame>
        <p:nvGraphicFramePr>
          <p:cNvPr id="34821" name="Object 5"/>
          <p:cNvGraphicFramePr>
            <a:graphicFrameLocks noChangeAspect="1"/>
          </p:cNvGraphicFramePr>
          <p:nvPr>
            <p:extLst>
              <p:ext uri="{D42A27DB-BD31-4B8C-83A1-F6EECF244321}">
                <p14:modId xmlns:p14="http://schemas.microsoft.com/office/powerpoint/2010/main" val="488255081"/>
              </p:ext>
            </p:extLst>
          </p:nvPr>
        </p:nvGraphicFramePr>
        <p:xfrm>
          <a:off x="6610350" y="2552700"/>
          <a:ext cx="266700" cy="901700"/>
        </p:xfrm>
        <a:graphic>
          <a:graphicData uri="http://schemas.openxmlformats.org/presentationml/2006/ole">
            <mc:AlternateContent xmlns:mc="http://schemas.openxmlformats.org/markup-compatibility/2006">
              <mc:Choice xmlns:v="urn:schemas-microsoft-com:vml" Requires="v">
                <p:oleObj name="Equation" r:id="rId2" imgW="255960" imgH="886680" progId="Equation.DSMT4">
                  <p:embed/>
                </p:oleObj>
              </mc:Choice>
              <mc:Fallback>
                <p:oleObj name="Equation" r:id="rId2" imgW="255960" imgH="886680" progId="Equation.DSMT4">
                  <p:embed/>
                  <p:pic>
                    <p:nvPicPr>
                      <p:cNvPr id="0" name="Picture 79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10350" y="2552700"/>
                        <a:ext cx="2667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9" name="Object 7"/>
          <p:cNvGraphicFramePr>
            <a:graphicFrameLocks noChangeAspect="1"/>
          </p:cNvGraphicFramePr>
          <p:nvPr>
            <p:extLst>
              <p:ext uri="{D42A27DB-BD31-4B8C-83A1-F6EECF244321}">
                <p14:modId xmlns:p14="http://schemas.microsoft.com/office/powerpoint/2010/main" val="614372528"/>
              </p:ext>
            </p:extLst>
          </p:nvPr>
        </p:nvGraphicFramePr>
        <p:xfrm>
          <a:off x="1027511" y="2271305"/>
          <a:ext cx="5003532" cy="1382520"/>
        </p:xfrm>
        <a:graphic>
          <a:graphicData uri="http://schemas.openxmlformats.org/presentationml/2006/ole">
            <mc:AlternateContent xmlns:mc="http://schemas.openxmlformats.org/markup-compatibility/2006">
              <mc:Choice xmlns:v="urn:schemas-microsoft-com:vml" Requires="v">
                <p:oleObj name="Equation" r:id="rId4" imgW="4940280" imgH="1346040" progId="Equation.DSMT4">
                  <p:embed/>
                </p:oleObj>
              </mc:Choice>
              <mc:Fallback>
                <p:oleObj name="Equation" r:id="rId4" imgW="4940280" imgH="1346040" progId="Equation.DSMT4">
                  <p:embed/>
                  <p:pic>
                    <p:nvPicPr>
                      <p:cNvPr id="0" name="Picture 791"/>
                      <p:cNvPicPr>
                        <a:picLocks noChangeAspect="1" noChangeArrowheads="1"/>
                      </p:cNvPicPr>
                      <p:nvPr/>
                    </p:nvPicPr>
                    <p:blipFill>
                      <a:blip r:embed="rId5"/>
                      <a:srcRect/>
                      <a:stretch>
                        <a:fillRect/>
                      </a:stretch>
                    </p:blipFill>
                    <p:spPr bwMode="auto">
                      <a:xfrm>
                        <a:off x="1027511" y="2271305"/>
                        <a:ext cx="5003532" cy="1382520"/>
                      </a:xfrm>
                      <a:prstGeom prst="rect">
                        <a:avLst/>
                      </a:prstGeom>
                      <a:noFill/>
                    </p:spPr>
                  </p:pic>
                </p:oleObj>
              </mc:Fallback>
            </mc:AlternateContent>
          </a:graphicData>
        </a:graphic>
      </p:graphicFrame>
      <p:graphicFrame>
        <p:nvGraphicFramePr>
          <p:cNvPr id="11270" name="Object 4"/>
          <p:cNvGraphicFramePr>
            <a:graphicFrameLocks noChangeAspect="1"/>
          </p:cNvGraphicFramePr>
          <p:nvPr>
            <p:extLst>
              <p:ext uri="{D42A27DB-BD31-4B8C-83A1-F6EECF244321}">
                <p14:modId xmlns:p14="http://schemas.microsoft.com/office/powerpoint/2010/main" val="3958288824"/>
              </p:ext>
            </p:extLst>
          </p:nvPr>
        </p:nvGraphicFramePr>
        <p:xfrm>
          <a:off x="1052643" y="4838346"/>
          <a:ext cx="4978400" cy="889000"/>
        </p:xfrm>
        <a:graphic>
          <a:graphicData uri="http://schemas.openxmlformats.org/presentationml/2006/ole">
            <mc:AlternateContent xmlns:mc="http://schemas.openxmlformats.org/markup-compatibility/2006">
              <mc:Choice xmlns:v="urn:schemas-microsoft-com:vml" Requires="v">
                <p:oleObj name="Equation" r:id="rId6" imgW="4978080" imgH="888840" progId="Equation.DSMT4">
                  <p:embed/>
                </p:oleObj>
              </mc:Choice>
              <mc:Fallback>
                <p:oleObj name="Equation" r:id="rId6" imgW="4978080" imgH="888840" progId="Equation.DSMT4">
                  <p:embed/>
                  <p:pic>
                    <p:nvPicPr>
                      <p:cNvPr id="0" name="Picture 792"/>
                      <p:cNvPicPr>
                        <a:picLocks noChangeAspect="1" noChangeArrowheads="1"/>
                      </p:cNvPicPr>
                      <p:nvPr/>
                    </p:nvPicPr>
                    <p:blipFill>
                      <a:blip r:embed="rId7"/>
                      <a:srcRect/>
                      <a:stretch>
                        <a:fillRect/>
                      </a:stretch>
                    </p:blipFill>
                    <p:spPr bwMode="auto">
                      <a:xfrm>
                        <a:off x="1052643" y="4838346"/>
                        <a:ext cx="49784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5" name="Object 5"/>
          <p:cNvGraphicFramePr>
            <a:graphicFrameLocks noChangeAspect="1"/>
          </p:cNvGraphicFramePr>
          <p:nvPr>
            <p:extLst>
              <p:ext uri="{D42A27DB-BD31-4B8C-83A1-F6EECF244321}">
                <p14:modId xmlns:p14="http://schemas.microsoft.com/office/powerpoint/2010/main" val="2226271545"/>
              </p:ext>
            </p:extLst>
          </p:nvPr>
        </p:nvGraphicFramePr>
        <p:xfrm>
          <a:off x="6584950" y="5124450"/>
          <a:ext cx="317500" cy="381000"/>
        </p:xfrm>
        <a:graphic>
          <a:graphicData uri="http://schemas.openxmlformats.org/presentationml/2006/ole">
            <mc:AlternateContent xmlns:mc="http://schemas.openxmlformats.org/markup-compatibility/2006">
              <mc:Choice xmlns:v="urn:schemas-microsoft-com:vml" Requires="v">
                <p:oleObj name="Equation" r:id="rId8" imgW="317225" imgH="380670" progId="Equation.DSMT4">
                  <p:embed/>
                </p:oleObj>
              </mc:Choice>
              <mc:Fallback>
                <p:oleObj name="Equation" r:id="rId8" imgW="317225" imgH="380670" progId="Equation.DSMT4">
                  <p:embed/>
                  <p:pic>
                    <p:nvPicPr>
                      <p:cNvPr id="0" name="Picture 79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84950" y="5124450"/>
                        <a:ext cx="317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name="Equation" r:id="rId10" imgW="2146300" imgH="368300" progId="Equation.DSMT4">
                  <p:embed/>
                </p:oleObj>
              </mc:Choice>
              <mc:Fallback>
                <p:oleObj name="Equation" r:id="rId10" imgW="2146300" imgH="368300" progId="Equation.DSMT4">
                  <p:embed/>
                  <p:pic>
                    <p:nvPicPr>
                      <p:cNvPr id="0" name="Picture 79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1" name="Object 7"/>
          <p:cNvGraphicFramePr>
            <a:graphicFrameLocks noChangeAspect="1"/>
          </p:cNvGraphicFramePr>
          <p:nvPr>
            <p:extLst>
              <p:ext uri="{D42A27DB-BD31-4B8C-83A1-F6EECF244321}">
                <p14:modId xmlns:p14="http://schemas.microsoft.com/office/powerpoint/2010/main" val="376308641"/>
              </p:ext>
            </p:extLst>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name="Equation" r:id="rId12" imgW="1600200" imgH="800100" progId="Equation.DSMT4">
                  <p:embed/>
                </p:oleObj>
              </mc:Choice>
              <mc:Fallback>
                <p:oleObj name="Equation" r:id="rId12" imgW="1600200" imgH="800100" progId="Equation.DSMT4">
                  <p:embed/>
                  <p:pic>
                    <p:nvPicPr>
                      <p:cNvPr id="0" name="Picture 79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5"/>
          <p:cNvGraphicFramePr>
            <a:graphicFrameLocks noChangeAspect="1"/>
          </p:cNvGraphicFramePr>
          <p:nvPr>
            <p:extLst>
              <p:ext uri="{D42A27DB-BD31-4B8C-83A1-F6EECF244321}">
                <p14:modId xmlns:p14="http://schemas.microsoft.com/office/powerpoint/2010/main" val="1141998240"/>
              </p:ext>
            </p:extLst>
          </p:nvPr>
        </p:nvGraphicFramePr>
        <p:xfrm>
          <a:off x="6578600" y="4095750"/>
          <a:ext cx="330200" cy="381000"/>
        </p:xfrm>
        <a:graphic>
          <a:graphicData uri="http://schemas.openxmlformats.org/presentationml/2006/ole">
            <mc:AlternateContent xmlns:mc="http://schemas.openxmlformats.org/markup-compatibility/2006">
              <mc:Choice xmlns:v="urn:schemas-microsoft-com:vml" Requires="v">
                <p:oleObj name="Equation" r:id="rId14" imgW="330057" imgH="380835" progId="Equation.DSMT4">
                  <p:embed/>
                </p:oleObj>
              </mc:Choice>
              <mc:Fallback>
                <p:oleObj name="Equation" r:id="rId14" imgW="330057" imgH="380835" progId="Equation.DSMT4">
                  <p:embed/>
                  <p:pic>
                    <p:nvPicPr>
                      <p:cNvPr id="0" name="Picture 79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578600" y="4095750"/>
                        <a:ext cx="3302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7"/>
          <p:cNvGraphicFramePr>
            <a:graphicFrameLocks noChangeAspect="1"/>
          </p:cNvGraphicFramePr>
          <p:nvPr>
            <p:extLst>
              <p:ext uri="{D42A27DB-BD31-4B8C-83A1-F6EECF244321}">
                <p14:modId xmlns:p14="http://schemas.microsoft.com/office/powerpoint/2010/main" val="2868781964"/>
              </p:ext>
            </p:extLst>
          </p:nvPr>
        </p:nvGraphicFramePr>
        <p:xfrm>
          <a:off x="1085327" y="3820403"/>
          <a:ext cx="4914900" cy="889000"/>
        </p:xfrm>
        <a:graphic>
          <a:graphicData uri="http://schemas.openxmlformats.org/presentationml/2006/ole">
            <mc:AlternateContent xmlns:mc="http://schemas.openxmlformats.org/markup-compatibility/2006">
              <mc:Choice xmlns:v="urn:schemas-microsoft-com:vml" Requires="v">
                <p:oleObj name="Equation" r:id="rId16" imgW="4914720" imgH="888840" progId="Equation.DSMT4">
                  <p:embed/>
                </p:oleObj>
              </mc:Choice>
              <mc:Fallback>
                <p:oleObj name="Equation" r:id="rId16" imgW="4914720" imgH="888840" progId="Equation.DSMT4">
                  <p:embed/>
                  <p:pic>
                    <p:nvPicPr>
                      <p:cNvPr id="0" name="Picture 797"/>
                      <p:cNvPicPr>
                        <a:picLocks noChangeAspect="1" noChangeArrowheads="1"/>
                      </p:cNvPicPr>
                      <p:nvPr/>
                    </p:nvPicPr>
                    <p:blipFill>
                      <a:blip r:embed="rId17"/>
                      <a:srcRect/>
                      <a:stretch>
                        <a:fillRect/>
                      </a:stretch>
                    </p:blipFill>
                    <p:spPr bwMode="auto">
                      <a:xfrm>
                        <a:off x="1085327" y="3820403"/>
                        <a:ext cx="49149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67">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2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48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Attention!</a:t>
            </a:r>
          </a:p>
        </p:txBody>
      </p:sp>
      <p:sp>
        <p:nvSpPr>
          <p:cNvPr id="12291" name="Rectangle 3"/>
          <p:cNvSpPr>
            <a:spLocks noGrp="1"/>
          </p:cNvSpPr>
          <p:nvPr>
            <p:ph idx="1"/>
          </p:nvPr>
        </p:nvSpPr>
        <p:spPr>
          <a:xfrm>
            <a:off x="457200" y="1280160"/>
            <a:ext cx="8229600" cy="3596640"/>
          </a:xfrm>
          <a:prstGeom prst="rect">
            <a:avLst/>
          </a:prstGeom>
          <a:ln w="28575">
            <a:solidFill>
              <a:srgbClr val="FF0000"/>
            </a:solidFill>
          </a:ln>
        </p:spPr>
        <p:txBody>
          <a:bodyPr>
            <a:noAutofit/>
          </a:bodyPr>
          <a:lstStyle/>
          <a:p>
            <a:pPr marL="533400" indent="-533400" algn="just" eaLnBrk="0" hangingPunct="0">
              <a:spcBef>
                <a:spcPts val="0"/>
              </a:spcBef>
              <a:tabLst>
                <a:tab pos="457200" algn="l"/>
              </a:tabLst>
            </a:pPr>
            <a:r>
              <a:rPr lang="en-US" dirty="0">
                <a:solidFill>
                  <a:srgbClr val="000000"/>
                </a:solidFill>
                <a:latin typeface="Calibri" pitchFamily="34" charset="0"/>
              </a:rPr>
              <a:t>In Example </a:t>
            </a:r>
            <a:r>
              <a:rPr lang="en-US" b="1" dirty="0">
                <a:solidFill>
                  <a:srgbClr val="C00000"/>
                </a:solidFill>
                <a:latin typeface="Calibri" pitchFamily="34" charset="0"/>
              </a:rPr>
              <a:t>1a</a:t>
            </a:r>
            <a:r>
              <a:rPr lang="en-US" dirty="0">
                <a:solidFill>
                  <a:srgbClr val="000000"/>
                </a:solidFill>
                <a:latin typeface="Calibri" pitchFamily="34" charset="0"/>
              </a:rPr>
              <a:t>, the phrase “the sum of </a:t>
            </a:r>
            <a:r>
              <a:rPr lang="en-US" i="1" dirty="0">
                <a:solidFill>
                  <a:srgbClr val="000000"/>
                </a:solidFill>
                <a:latin typeface="Calibri" pitchFamily="34" charset="0"/>
              </a:rPr>
              <a:t>z </a:t>
            </a:r>
            <a:r>
              <a:rPr lang="en-US" dirty="0">
                <a:solidFill>
                  <a:srgbClr val="000000"/>
                </a:solidFill>
                <a:latin typeface="Calibri" pitchFamily="34" charset="0"/>
              </a:rPr>
              <a:t>and </a:t>
            </a:r>
            <a:r>
              <a:rPr lang="en-US" dirty="0">
                <a:solidFill>
                  <a:srgbClr val="000000"/>
                </a:solidFill>
              </a:rPr>
              <a:t>three</a:t>
            </a:r>
            <a:r>
              <a:rPr lang="en-US" dirty="0">
                <a:solidFill>
                  <a:srgbClr val="000000"/>
                </a:solidFill>
                <a:latin typeface="Calibri" pitchFamily="34" charset="0"/>
              </a:rPr>
              <a:t>” was </a:t>
            </a:r>
          </a:p>
          <a:p>
            <a:pPr marL="533400" indent="-533400" algn="just" eaLnBrk="0" hangingPunct="0">
              <a:spcBef>
                <a:spcPts val="0"/>
              </a:spcBef>
              <a:tabLst>
                <a:tab pos="457200" algn="l"/>
              </a:tabLst>
            </a:pPr>
            <a:r>
              <a:rPr lang="en-US" dirty="0">
                <a:solidFill>
                  <a:srgbClr val="000000"/>
                </a:solidFill>
                <a:latin typeface="Calibri" pitchFamily="34" charset="0"/>
              </a:rPr>
              <a:t>translated as </a:t>
            </a:r>
            <a:r>
              <a:rPr lang="en-US" i="1" dirty="0">
                <a:solidFill>
                  <a:srgbClr val="000000"/>
                </a:solidFill>
                <a:latin typeface="Calibri" pitchFamily="34" charset="0"/>
              </a:rPr>
              <a:t>z </a:t>
            </a:r>
            <a:r>
              <a:rPr lang="en-US" dirty="0">
                <a:solidFill>
                  <a:srgbClr val="000000"/>
                </a:solidFill>
                <a:latin typeface="Calibri" pitchFamily="34" charset="0"/>
              </a:rPr>
              <a:t>+ 3. If the expression had been </a:t>
            </a:r>
          </a:p>
          <a:p>
            <a:pPr marL="533400" indent="-533400" algn="just" eaLnBrk="0" hangingPunct="0">
              <a:spcBef>
                <a:spcPts val="0"/>
              </a:spcBef>
              <a:tabLst>
                <a:tab pos="457200" algn="l"/>
              </a:tabLst>
            </a:pPr>
            <a:r>
              <a:rPr lang="en-US" dirty="0">
                <a:solidFill>
                  <a:srgbClr val="000000"/>
                </a:solidFill>
                <a:latin typeface="Calibri" pitchFamily="34" charset="0"/>
              </a:rPr>
              <a:t>translated as 3 + </a:t>
            </a:r>
            <a:r>
              <a:rPr lang="en-US" i="1" dirty="0">
                <a:solidFill>
                  <a:srgbClr val="000000"/>
                </a:solidFill>
                <a:latin typeface="Calibri" pitchFamily="34" charset="0"/>
              </a:rPr>
              <a:t>z</a:t>
            </a:r>
            <a:r>
              <a:rPr lang="en-US" dirty="0">
                <a:solidFill>
                  <a:srgbClr val="000000"/>
                </a:solidFill>
                <a:latin typeface="Calibri" pitchFamily="34" charset="0"/>
              </a:rPr>
              <a:t>, there would have been no </a:t>
            </a:r>
          </a:p>
          <a:p>
            <a:pPr marL="533400" indent="-533400" algn="just" eaLnBrk="0" hangingPunct="0">
              <a:spcBef>
                <a:spcPts val="0"/>
              </a:spcBef>
              <a:tabLst>
                <a:tab pos="457200" algn="l"/>
              </a:tabLst>
            </a:pPr>
            <a:r>
              <a:rPr lang="en-US" dirty="0">
                <a:solidFill>
                  <a:srgbClr val="000000"/>
                </a:solidFill>
                <a:latin typeface="Calibri" pitchFamily="34" charset="0"/>
              </a:rPr>
              <a:t>mathematical error because addition is commutative. </a:t>
            </a:r>
          </a:p>
          <a:p>
            <a:pPr eaLnBrk="0" hangingPunct="0">
              <a:spcBef>
                <a:spcPts val="0"/>
              </a:spcBef>
            </a:pPr>
            <a:r>
              <a:rPr lang="en-US" dirty="0">
                <a:solidFill>
                  <a:srgbClr val="000000"/>
                </a:solidFill>
                <a:latin typeface="Calibri" pitchFamily="34" charset="0"/>
              </a:rPr>
              <a:t>That is, </a:t>
            </a:r>
            <a:r>
              <a:rPr lang="en-US" i="1" dirty="0">
                <a:solidFill>
                  <a:srgbClr val="000000"/>
                </a:solidFill>
                <a:latin typeface="Calibri" pitchFamily="34" charset="0"/>
              </a:rPr>
              <a:t>z </a:t>
            </a:r>
            <a:r>
              <a:rPr lang="en-US" dirty="0">
                <a:solidFill>
                  <a:srgbClr val="000000"/>
                </a:solidFill>
                <a:latin typeface="Calibri" pitchFamily="34" charset="0"/>
              </a:rPr>
              <a:t>+ 3 = 3 + </a:t>
            </a:r>
            <a:r>
              <a:rPr lang="en-US" i="1" dirty="0">
                <a:solidFill>
                  <a:srgbClr val="000000"/>
                </a:solidFill>
                <a:latin typeface="Calibri" pitchFamily="34" charset="0"/>
              </a:rPr>
              <a:t>z</a:t>
            </a:r>
            <a:r>
              <a:rPr lang="en-US" dirty="0">
                <a:solidFill>
                  <a:srgbClr val="000000"/>
                </a:solidFill>
                <a:latin typeface="Calibri" pitchFamily="34" charset="0"/>
              </a:rPr>
              <a:t>. However, in Part </a:t>
            </a:r>
            <a:r>
              <a:rPr lang="en-US" b="1" dirty="0">
                <a:solidFill>
                  <a:srgbClr val="C00000"/>
                </a:solidFill>
                <a:latin typeface="Calibri" pitchFamily="34" charset="0"/>
              </a:rPr>
              <a:t>e</a:t>
            </a:r>
            <a:r>
              <a:rPr lang="en-US" dirty="0">
                <a:solidFill>
                  <a:srgbClr val="000000"/>
                </a:solidFill>
                <a:latin typeface="Calibri" pitchFamily="34" charset="0"/>
              </a:rPr>
              <a:t>, the phrase “</a:t>
            </a:r>
            <a:r>
              <a:rPr lang="en-US" dirty="0">
                <a:solidFill>
                  <a:srgbClr val="000000"/>
                </a:solidFill>
              </a:rPr>
              <a:t>three</a:t>
            </a:r>
            <a:r>
              <a:rPr lang="en-US" dirty="0">
                <a:solidFill>
                  <a:srgbClr val="000000"/>
                </a:solidFill>
                <a:latin typeface="Calibri" pitchFamily="34" charset="0"/>
              </a:rPr>
              <a:t> less than the product of a number and </a:t>
            </a:r>
            <a:r>
              <a:rPr lang="en-US" dirty="0">
                <a:solidFill>
                  <a:srgbClr val="000000"/>
                </a:solidFill>
              </a:rPr>
              <a:t>five</a:t>
            </a:r>
            <a:r>
              <a:rPr lang="en-US" dirty="0">
                <a:solidFill>
                  <a:srgbClr val="000000"/>
                </a:solidFill>
                <a:latin typeface="Calibri" pitchFamily="34" charset="0"/>
              </a:rPr>
              <a:t>” must be translated as it was because subtraction is </a:t>
            </a:r>
            <a:r>
              <a:rPr lang="en-US" b="1" dirty="0">
                <a:solidFill>
                  <a:srgbClr val="C00000"/>
                </a:solidFill>
                <a:latin typeface="Calibri" pitchFamily="34" charset="0"/>
              </a:rPr>
              <a:t>not</a:t>
            </a:r>
            <a:r>
              <a:rPr lang="en-US" b="1" dirty="0">
                <a:solidFill>
                  <a:srgbClr val="000000"/>
                </a:solidFill>
                <a:latin typeface="Calibri" pitchFamily="34" charset="0"/>
              </a:rPr>
              <a:t> </a:t>
            </a:r>
          </a:p>
          <a:p>
            <a:pPr marL="533400" indent="-533400" algn="just" eaLnBrk="0" hangingPunct="0">
              <a:spcBef>
                <a:spcPts val="0"/>
              </a:spcBef>
              <a:tabLst>
                <a:tab pos="457200" algn="l"/>
              </a:tabLst>
            </a:pPr>
            <a:r>
              <a:rPr lang="en-US" dirty="0">
                <a:solidFill>
                  <a:srgbClr val="000000"/>
                </a:solidFill>
                <a:latin typeface="Calibri" pitchFamily="34" charset="0"/>
              </a:rPr>
              <a:t>commutative. </a:t>
            </a:r>
            <a:endParaRPr lang="en-US" dirty="0"/>
          </a:p>
        </p:txBody>
      </p:sp>
      <p:graphicFrame>
        <p:nvGraphicFramePr>
          <p:cNvPr id="12292"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name="Equation" r:id="rId2" imgW="457677" imgH="793306" progId="Equation.DSMT4">
                  <p:embed/>
                </p:oleObj>
              </mc:Choice>
              <mc:Fallback>
                <p:oleObj name="Equation" r:id="rId2" imgW="457677" imgH="793306" progId="Equation.DSMT4">
                  <p:embed/>
                  <p:pic>
                    <p:nvPicPr>
                      <p:cNvPr id="0" name="Picture 10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Attention! (cont.)</a:t>
            </a:r>
          </a:p>
        </p:txBody>
      </p:sp>
      <p:sp>
        <p:nvSpPr>
          <p:cNvPr id="13315" name="Rectangle 3"/>
          <p:cNvSpPr>
            <a:spLocks noGrp="1"/>
          </p:cNvSpPr>
          <p:nvPr>
            <p:ph idx="1"/>
          </p:nvPr>
        </p:nvSpPr>
        <p:spPr>
          <a:xfrm>
            <a:off x="457200" y="1280160"/>
            <a:ext cx="8229600" cy="3749040"/>
          </a:xfrm>
          <a:prstGeom prst="rect">
            <a:avLst/>
          </a:prstGeom>
          <a:ln w="28575">
            <a:solidFill>
              <a:srgbClr val="FF0000"/>
            </a:solidFill>
          </a:ln>
        </p:spPr>
        <p:txBody>
          <a:bodyPr>
            <a:normAutofit/>
          </a:bodyPr>
          <a:lstStyle/>
          <a:p>
            <a:pPr marL="533400" indent="-533400" eaLnBrk="0" hangingPunct="0">
              <a:spcBef>
                <a:spcPts val="0"/>
              </a:spcBef>
              <a:tabLst>
                <a:tab pos="457200" algn="l"/>
              </a:tabLst>
            </a:pPr>
            <a:r>
              <a:rPr lang="en-US" dirty="0">
                <a:solidFill>
                  <a:srgbClr val="000000"/>
                </a:solidFill>
                <a:latin typeface="Calibri" pitchFamily="34" charset="0"/>
              </a:rPr>
              <a:t>Thus,</a:t>
            </a:r>
          </a:p>
          <a:p>
            <a:pPr marL="533400" indent="-533400" eaLnBrk="0" hangingPunct="0">
              <a:spcBef>
                <a:spcPts val="0"/>
              </a:spcBef>
              <a:tabLst>
                <a:tab pos="457200" algn="l"/>
              </a:tabLst>
            </a:pPr>
            <a:endParaRPr lang="en-US" dirty="0">
              <a:solidFill>
                <a:srgbClr val="000000"/>
              </a:solidFill>
              <a:latin typeface="Calibri" pitchFamily="34" charset="0"/>
            </a:endParaRPr>
          </a:p>
          <a:p>
            <a:pPr marL="533400" indent="-533400" algn="ctr" eaLnBrk="0" hangingPunct="0">
              <a:spcBef>
                <a:spcPts val="0"/>
              </a:spcBef>
              <a:tabLst>
                <a:tab pos="457200" algn="l"/>
              </a:tabLst>
            </a:pPr>
            <a:r>
              <a:rPr lang="en-US" dirty="0">
                <a:solidFill>
                  <a:srgbClr val="000000"/>
                </a:solidFill>
                <a:latin typeface="Calibri" pitchFamily="34" charset="0"/>
              </a:rPr>
              <a:t>“</a:t>
            </a:r>
            <a:r>
              <a:rPr lang="en-US" dirty="0">
                <a:solidFill>
                  <a:srgbClr val="000000"/>
                </a:solidFill>
              </a:rPr>
              <a:t>three</a:t>
            </a:r>
            <a:r>
              <a:rPr lang="en-US" dirty="0">
                <a:solidFill>
                  <a:srgbClr val="000000"/>
                </a:solidFill>
                <a:latin typeface="Calibri" pitchFamily="34" charset="0"/>
              </a:rPr>
              <a:t> less than </a:t>
            </a:r>
            <a:r>
              <a:rPr lang="en-US" dirty="0">
                <a:solidFill>
                  <a:srgbClr val="000000"/>
                </a:solidFill>
              </a:rPr>
              <a:t>five</a:t>
            </a:r>
            <a:r>
              <a:rPr lang="en-US" dirty="0">
                <a:solidFill>
                  <a:srgbClr val="000000"/>
                </a:solidFill>
                <a:latin typeface="Calibri" pitchFamily="34" charset="0"/>
              </a:rPr>
              <a:t> times a number” means 5</a:t>
            </a:r>
            <a:r>
              <a:rPr lang="en-US" i="1" dirty="0">
                <a:solidFill>
                  <a:srgbClr val="000000"/>
                </a:solidFill>
                <a:latin typeface="Calibri" pitchFamily="34" charset="0"/>
              </a:rPr>
              <a:t>n </a:t>
            </a:r>
            <a:r>
              <a:rPr lang="en-US" dirty="0">
                <a:solidFill>
                  <a:srgbClr val="000000"/>
                </a:solidFill>
                <a:latin typeface="Calibri" pitchFamily="34" charset="0"/>
              </a:rPr>
              <a:t>− 3 </a:t>
            </a:r>
          </a:p>
          <a:p>
            <a:pPr marL="533400" indent="-533400" algn="ctr" eaLnBrk="0" hangingPunct="0">
              <a:spcBef>
                <a:spcPts val="0"/>
              </a:spcBef>
              <a:tabLst>
                <a:tab pos="457200" algn="l"/>
              </a:tabLst>
            </a:pPr>
            <a:r>
              <a:rPr lang="en-US" dirty="0">
                <a:solidFill>
                  <a:srgbClr val="000000"/>
                </a:solidFill>
                <a:latin typeface="Calibri" pitchFamily="34" charset="0"/>
              </a:rPr>
              <a:t>while “</a:t>
            </a:r>
            <a:r>
              <a:rPr lang="en-US" dirty="0">
                <a:solidFill>
                  <a:srgbClr val="000000"/>
                </a:solidFill>
              </a:rPr>
              <a:t>three less five times a number</a:t>
            </a:r>
            <a:r>
              <a:rPr lang="en-US" dirty="0">
                <a:solidFill>
                  <a:srgbClr val="000000"/>
                </a:solidFill>
                <a:latin typeface="Calibri" pitchFamily="34" charset="0"/>
              </a:rPr>
              <a:t>” means 3 − 5</a:t>
            </a:r>
            <a:r>
              <a:rPr lang="en-US" i="1" dirty="0">
                <a:solidFill>
                  <a:srgbClr val="000000"/>
                </a:solidFill>
                <a:latin typeface="Calibri" pitchFamily="34" charset="0"/>
              </a:rPr>
              <a:t>n.</a:t>
            </a:r>
            <a:r>
              <a:rPr lang="en-US" dirty="0">
                <a:solidFill>
                  <a:srgbClr val="000000"/>
                </a:solidFill>
                <a:latin typeface="Calibri" pitchFamily="34" charset="0"/>
              </a:rPr>
              <a:t> </a:t>
            </a:r>
          </a:p>
          <a:p>
            <a:pPr marL="533400" indent="-533400" algn="just" eaLnBrk="0" hangingPunct="0">
              <a:spcBef>
                <a:spcPts val="0"/>
              </a:spcBef>
              <a:tabLst>
                <a:tab pos="457200" algn="l"/>
              </a:tabLst>
            </a:pPr>
            <a:endParaRPr lang="en-US" sz="1500" dirty="0">
              <a:solidFill>
                <a:srgbClr val="000000"/>
              </a:solidFill>
              <a:latin typeface="Calibri" pitchFamily="34" charset="0"/>
            </a:endParaRPr>
          </a:p>
          <a:p>
            <a:pPr marL="533400" indent="-533400" algn="just" eaLnBrk="0" hangingPunct="0">
              <a:spcBef>
                <a:spcPts val="0"/>
              </a:spcBef>
              <a:tabLst>
                <a:tab pos="457200" algn="l"/>
              </a:tabLst>
            </a:pPr>
            <a:r>
              <a:rPr lang="en-US" dirty="0">
                <a:solidFill>
                  <a:srgbClr val="000000"/>
                </a:solidFill>
                <a:latin typeface="Calibri" pitchFamily="34" charset="0"/>
              </a:rPr>
              <a:t>Therefore, be very careful when writing and/or </a:t>
            </a:r>
          </a:p>
          <a:p>
            <a:pPr eaLnBrk="0" hangingPunct="0">
              <a:spcBef>
                <a:spcPts val="0"/>
              </a:spcBef>
              <a:tabLst>
                <a:tab pos="0" algn="l"/>
              </a:tabLst>
            </a:pPr>
            <a:r>
              <a:rPr lang="en-US" dirty="0">
                <a:solidFill>
                  <a:srgbClr val="000000"/>
                </a:solidFill>
                <a:latin typeface="Calibri" pitchFamily="34" charset="0"/>
              </a:rPr>
              <a:t>interpreting expressions indicating subtraction. The same is true with expressions involving division.</a:t>
            </a:r>
            <a:r>
              <a:rPr lang="en-US" i="1" dirty="0">
                <a:solidFill>
                  <a:srgbClr val="000000"/>
                </a:solidFill>
                <a:latin typeface="Calibri" pitchFamily="34" charset="0"/>
              </a:rPr>
              <a:t> </a:t>
            </a:r>
          </a:p>
          <a:p>
            <a:pPr>
              <a:buFont typeface="Courier New" pitchFamily="49" charset="0"/>
              <a:buNone/>
            </a:pPr>
            <a:endParaRPr lang="en-US" dirty="0"/>
          </a:p>
          <a:p>
            <a:pPr>
              <a:buFont typeface="Courier New" pitchFamily="49" charset="0"/>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1046</TotalTime>
  <Words>540</Words>
  <Application>Microsoft Office PowerPoint</Application>
  <PresentationFormat>On-screen Show (4:3)</PresentationFormat>
  <Paragraphs>71</Paragraphs>
  <Slides>15</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15</vt:i4>
      </vt:variant>
    </vt:vector>
  </HeadingPairs>
  <TitlesOfParts>
    <vt:vector size="22" baseType="lpstr">
      <vt:lpstr>Arial</vt:lpstr>
      <vt:lpstr>Calibri</vt:lpstr>
      <vt:lpstr>Courier New</vt:lpstr>
      <vt:lpstr>Symbol</vt:lpstr>
      <vt:lpstr>Office Theme</vt:lpstr>
      <vt:lpstr>Equation</vt:lpstr>
      <vt:lpstr>MathType 6.0 Equation</vt:lpstr>
      <vt:lpstr>Section 8.8</vt:lpstr>
      <vt:lpstr>Example 1: Translating English Phrases into Algebraic Expressions</vt:lpstr>
      <vt:lpstr>Example 1: Translating English Phrases into Algebraic Expressions (cont.)</vt:lpstr>
      <vt:lpstr>Example 1: Translating English Phrases into Algebraic Expressions (cont.)</vt:lpstr>
      <vt:lpstr>Example 1: Translating English Phrases into Algebraic Expressions (cont.)</vt:lpstr>
      <vt:lpstr>Example 1: Translating English Phrases into Algebraic Expressions (cont.)</vt:lpstr>
      <vt:lpstr>Example 1: Translating English Phrases into Algebraic Expressions (cont.)</vt:lpstr>
      <vt:lpstr>Attention!</vt:lpstr>
      <vt:lpstr>Attention! (cont.)</vt:lpstr>
      <vt:lpstr>Example 2: Application: Translating English Phrases</vt:lpstr>
      <vt:lpstr>Example 3: Translating Algebraic Expressions into English Phrases</vt:lpstr>
      <vt:lpstr>Example 3: Translating Algebraic Expressions into English Phrases (cont.)</vt:lpstr>
      <vt:lpstr>Example 4: Translating Equations into Word Problems</vt:lpstr>
      <vt:lpstr>Example 4: Translating Equations into Word Problems (cont.)</vt:lpstr>
      <vt:lpstr>Note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Allison Conger</cp:lastModifiedBy>
  <cp:revision>137</cp:revision>
  <dcterms:created xsi:type="dcterms:W3CDTF">2013-04-26T14:43:13Z</dcterms:created>
  <dcterms:modified xsi:type="dcterms:W3CDTF">2023-06-13T19:32:53Z</dcterms:modified>
</cp:coreProperties>
</file>