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0" r:id="rId3"/>
    <p:sldId id="294" r:id="rId4"/>
    <p:sldId id="260" r:id="rId5"/>
    <p:sldId id="281" r:id="rId6"/>
    <p:sldId id="287" r:id="rId7"/>
    <p:sldId id="282" r:id="rId8"/>
    <p:sldId id="288" r:id="rId9"/>
    <p:sldId id="289" r:id="rId10"/>
    <p:sldId id="285" r:id="rId11"/>
    <p:sldId id="262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28E6D"/>
    <a:srgbClr val="FF00FF"/>
    <a:srgbClr val="13DB9D"/>
    <a:srgbClr val="199776"/>
    <a:srgbClr val="04C895"/>
    <a:srgbClr val="000099"/>
    <a:srgbClr val="CC0099"/>
    <a:srgbClr val="2D7D9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94660"/>
  </p:normalViewPr>
  <p:slideViewPr>
    <p:cSldViewPr>
      <p:cViewPr varScale="1">
        <p:scale>
          <a:sx n="104" d="100"/>
          <a:sy n="104" d="100"/>
        </p:scale>
        <p:origin x="11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image" Target="../media/image29.emf"/><Relationship Id="rId7" Type="http://schemas.openxmlformats.org/officeDocument/2006/relationships/oleObject" Target="../embeddings/oleObject31.bin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emf"/><Relationship Id="rId11" Type="http://schemas.openxmlformats.org/officeDocument/2006/relationships/image" Target="../media/image33.png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2.emf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1.emf"/><Relationship Id="rId3" Type="http://schemas.openxmlformats.org/officeDocument/2006/relationships/image" Target="../media/image34.emf"/><Relationship Id="rId7" Type="http://schemas.openxmlformats.org/officeDocument/2006/relationships/image" Target="../media/image36.emf"/><Relationship Id="rId12" Type="http://schemas.openxmlformats.org/officeDocument/2006/relationships/image" Target="../media/image38.emf"/><Relationship Id="rId17" Type="http://schemas.openxmlformats.org/officeDocument/2006/relationships/oleObject" Target="../embeddings/oleObject41.bin"/><Relationship Id="rId2" Type="http://schemas.openxmlformats.org/officeDocument/2006/relationships/oleObject" Target="../embeddings/oleObject33.bin"/><Relationship Id="rId16" Type="http://schemas.openxmlformats.org/officeDocument/2006/relationships/image" Target="../media/image40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oleObject" Target="../embeddings/oleObject38.bin"/><Relationship Id="rId5" Type="http://schemas.openxmlformats.org/officeDocument/2006/relationships/image" Target="../media/image35.emf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7.emf"/><Relationship Id="rId19" Type="http://schemas.openxmlformats.org/officeDocument/2006/relationships/image" Target="../media/image42.png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51.emf"/><Relationship Id="rId18" Type="http://schemas.openxmlformats.org/officeDocument/2006/relationships/image" Target="../media/image53.emf"/><Relationship Id="rId3" Type="http://schemas.openxmlformats.org/officeDocument/2006/relationships/image" Target="../media/image46.emf"/><Relationship Id="rId21" Type="http://schemas.openxmlformats.org/officeDocument/2006/relationships/image" Target="../media/image55.png"/><Relationship Id="rId7" Type="http://schemas.openxmlformats.org/officeDocument/2006/relationships/image" Target="../media/image48.emf"/><Relationship Id="rId12" Type="http://schemas.openxmlformats.org/officeDocument/2006/relationships/oleObject" Target="../embeddings/oleObject48.bin"/><Relationship Id="rId17" Type="http://schemas.openxmlformats.org/officeDocument/2006/relationships/oleObject" Target="../embeddings/oleObject51.bin"/><Relationship Id="rId2" Type="http://schemas.openxmlformats.org/officeDocument/2006/relationships/oleObject" Target="../embeddings/oleObject43.bin"/><Relationship Id="rId16" Type="http://schemas.openxmlformats.org/officeDocument/2006/relationships/image" Target="../media/image52.emf"/><Relationship Id="rId20" Type="http://schemas.openxmlformats.org/officeDocument/2006/relationships/image" Target="../media/image54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50.emf"/><Relationship Id="rId5" Type="http://schemas.openxmlformats.org/officeDocument/2006/relationships/image" Target="../media/image47.emf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7.bin"/><Relationship Id="rId19" Type="http://schemas.openxmlformats.org/officeDocument/2006/relationships/oleObject" Target="../embeddings/oleObject52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9.emf"/><Relationship Id="rId14" Type="http://schemas.openxmlformats.org/officeDocument/2006/relationships/oleObject" Target="../embeddings/oleObject4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emf"/><Relationship Id="rId7" Type="http://schemas.openxmlformats.org/officeDocument/2006/relationships/image" Target="../media/image4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1.wmf"/><Relationship Id="rId3" Type="http://schemas.openxmlformats.org/officeDocument/2006/relationships/image" Target="../media/image6.emf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emf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3" Type="http://schemas.openxmlformats.org/officeDocument/2006/relationships/image" Target="../media/image12.emf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emf"/><Relationship Id="rId17" Type="http://schemas.openxmlformats.org/officeDocument/2006/relationships/image" Target="../media/image19.png"/><Relationship Id="rId2" Type="http://schemas.openxmlformats.org/officeDocument/2006/relationships/oleObject" Target="../embeddings/oleObject11.bin"/><Relationship Id="rId16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emf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22.emf"/><Relationship Id="rId7" Type="http://schemas.openxmlformats.org/officeDocument/2006/relationships/oleObject" Target="../embeddings/oleObject24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5.emf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emf"/><Relationship Id="rId4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9.10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>
                <a:solidFill>
                  <a:srgbClr val="1F497D"/>
                </a:solidFill>
              </a:rPr>
              <a:t>Absolute Value </a:t>
            </a:r>
            <a:r>
              <a:rPr lang="en-US" b="1" i="1" dirty="0">
                <a:solidFill>
                  <a:srgbClr val="1F497D"/>
                </a:solidFill>
              </a:rPr>
              <a:t>Inequalities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Solving Absolute Value Inequalities with </a:t>
            </a:r>
            <a:r>
              <a:rPr lang="en-US" dirty="0">
                <a:solidFill>
                  <a:schemeClr val="accent1"/>
                </a:solidFill>
                <a:latin typeface="Symbol" charset="2"/>
                <a:cs typeface="Symbol" charset="2"/>
              </a:rPr>
              <a:t>&gt; </a:t>
            </a:r>
            <a:r>
              <a:rPr lang="en-US" dirty="0">
                <a:solidFill>
                  <a:schemeClr val="accent1"/>
                </a:solidFill>
              </a:rPr>
              <a:t>(or </a:t>
            </a:r>
            <a:r>
              <a:rPr lang="en-US" dirty="0">
                <a:solidFill>
                  <a:schemeClr val="accent1"/>
                </a:solidFill>
                <a:latin typeface="Times New Roman"/>
                <a:cs typeface="Symbol" charset="2"/>
              </a:rPr>
              <a:t>≥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93618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 &lt; –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b="1" dirty="0">
                <a:solidFill>
                  <a:srgbClr val="C00000"/>
                </a:solidFill>
              </a:rPr>
              <a:t>or </a:t>
            </a:r>
            <a:r>
              <a:rPr lang="en-US" i="1" dirty="0">
                <a:solidFill>
                  <a:srgbClr val="000000"/>
                </a:solidFill>
              </a:rPr>
              <a:t>ax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 </a:t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inequalities in </a:t>
            </a:r>
            <a:r>
              <a:rPr lang="en-US" b="1" dirty="0">
                <a:solidFill>
                  <a:srgbClr val="C00000"/>
                </a:solidFill>
              </a:rPr>
              <a:t>a.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b="1" dirty="0">
                <a:solidFill>
                  <a:srgbClr val="C00000"/>
                </a:solidFill>
              </a:rPr>
              <a:t>b.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 true if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is replaced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by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≥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971800" y="371071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332962"/>
              </p:ext>
            </p:extLst>
          </p:nvPr>
        </p:nvGraphicFramePr>
        <p:xfrm>
          <a:off x="2514600" y="1717675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2600" imgH="594000" progId="Equation.DSMT4">
                  <p:embed/>
                </p:oleObj>
              </mc:Choice>
              <mc:Fallback>
                <p:oleObj name="Equation" r:id="rId2" imgW="822600" imgH="594000" progId="Equation.DSMT4">
                  <p:embed/>
                  <p:pic>
                    <p:nvPicPr>
                      <p:cNvPr id="0" name="Picture 6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675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057808"/>
              </p:ext>
            </p:extLst>
          </p:nvPr>
        </p:nvGraphicFramePr>
        <p:xfrm>
          <a:off x="1600200" y="3048000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2600" imgH="594000" progId="Equation.DSMT4">
                  <p:embed/>
                </p:oleObj>
              </mc:Choice>
              <mc:Fallback>
                <p:oleObj name="Equation" r:id="rId4" imgW="822600" imgH="594000" progId="Equation.DSMT4">
                  <p:embed/>
                  <p:pic>
                    <p:nvPicPr>
                      <p:cNvPr id="0" name="Picture 6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048000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343079"/>
              </p:ext>
            </p:extLst>
          </p:nvPr>
        </p:nvGraphicFramePr>
        <p:xfrm>
          <a:off x="1682750" y="38481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8120" imgH="347400" progId="Equation.DSMT4">
                  <p:embed/>
                </p:oleObj>
              </mc:Choice>
              <mc:Fallback>
                <p:oleObj name="Equation" r:id="rId5" imgW="978120" imgH="347400" progId="Equation.DSMT4">
                  <p:embed/>
                  <p:pic>
                    <p:nvPicPr>
                      <p:cNvPr id="0" name="Picture 6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38481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249082"/>
              </p:ext>
            </p:extLst>
          </p:nvPr>
        </p:nvGraphicFramePr>
        <p:xfrm>
          <a:off x="3768435" y="3848100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2160" imgH="347400" progId="Equation.DSMT4">
                  <p:embed/>
                </p:oleObj>
              </mc:Choice>
              <mc:Fallback>
                <p:oleObj name="Equation" r:id="rId7" imgW="722160" imgH="347400" progId="Equation.DSMT4">
                  <p:embed/>
                  <p:pic>
                    <p:nvPicPr>
                      <p:cNvPr id="0" name="Picture 6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435" y="3848100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723156"/>
              </p:ext>
            </p:extLst>
          </p:nvPr>
        </p:nvGraphicFramePr>
        <p:xfrm>
          <a:off x="3022600" y="4689475"/>
          <a:ext cx="2540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32240" imgH="649080" progId="Equation.DSMT4">
                  <p:embed/>
                </p:oleObj>
              </mc:Choice>
              <mc:Fallback>
                <p:oleObj name="Equation" r:id="rId9" imgW="2532240" imgH="649080" progId="Equation.DSMT4">
                  <p:embed/>
                  <p:pic>
                    <p:nvPicPr>
                      <p:cNvPr id="0" name="Picture 6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689475"/>
                        <a:ext cx="2540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524000" y="472440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61079" name="Picture 66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81600" y="3733800"/>
            <a:ext cx="35814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667000" y="32766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088298"/>
              </p:ext>
            </p:extLst>
          </p:nvPr>
        </p:nvGraphicFramePr>
        <p:xfrm>
          <a:off x="2514600" y="1717675"/>
          <a:ext cx="151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594000" progId="Equation.DSMT4">
                  <p:embed/>
                </p:oleObj>
              </mc:Choice>
              <mc:Fallback>
                <p:oleObj name="Equation" r:id="rId2" imgW="1499400" imgH="594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675"/>
                        <a:ext cx="151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53508"/>
              </p:ext>
            </p:extLst>
          </p:nvPr>
        </p:nvGraphicFramePr>
        <p:xfrm>
          <a:off x="1524000" y="4127500"/>
          <a:ext cx="81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04240" imgH="886680" progId="Equation.DSMT4">
                  <p:embed/>
                </p:oleObj>
              </mc:Choice>
              <mc:Fallback>
                <p:oleObj name="Equation" r:id="rId4" imgW="804240" imgH="886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27500"/>
                        <a:ext cx="812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387060"/>
              </p:ext>
            </p:extLst>
          </p:nvPr>
        </p:nvGraphicFramePr>
        <p:xfrm>
          <a:off x="2438400" y="4914900"/>
          <a:ext cx="25400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2240" imgH="1106280" progId="Equation.DSMT4">
                  <p:embed/>
                </p:oleObj>
              </mc:Choice>
              <mc:Fallback>
                <p:oleObj name="Equation" r:id="rId6" imgW="2532240" imgH="1106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4900"/>
                        <a:ext cx="25400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914400" y="5178425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75917"/>
              </p:ext>
            </p:extLst>
          </p:nvPr>
        </p:nvGraphicFramePr>
        <p:xfrm>
          <a:off x="762000" y="2819400"/>
          <a:ext cx="151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9400" imgH="594000" progId="Equation.DSMT4">
                  <p:embed/>
                </p:oleObj>
              </mc:Choice>
              <mc:Fallback>
                <p:oleObj name="Equation" r:id="rId8" imgW="1499400" imgH="594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19400"/>
                        <a:ext cx="151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811766"/>
              </p:ext>
            </p:extLst>
          </p:nvPr>
        </p:nvGraphicFramePr>
        <p:xfrm>
          <a:off x="838200" y="3429000"/>
          <a:ext cx="167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63920" imgH="292320" progId="Equation.DSMT4">
                  <p:embed/>
                </p:oleObj>
              </mc:Choice>
              <mc:Fallback>
                <p:oleObj name="Equation" r:id="rId9" imgW="1663920" imgH="292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429000"/>
                        <a:ext cx="167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823459"/>
              </p:ext>
            </p:extLst>
          </p:nvPr>
        </p:nvGraphicFramePr>
        <p:xfrm>
          <a:off x="3200400" y="3429000"/>
          <a:ext cx="1409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8600" imgH="292320" progId="Equation.DSMT4">
                  <p:embed/>
                </p:oleObj>
              </mc:Choice>
              <mc:Fallback>
                <p:oleObj name="Equation" r:id="rId11" imgW="1398600" imgH="292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429000"/>
                        <a:ext cx="1409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838002"/>
              </p:ext>
            </p:extLst>
          </p:nvPr>
        </p:nvGraphicFramePr>
        <p:xfrm>
          <a:off x="1327150" y="38100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05040" imgH="292320" progId="Equation.DSMT4">
                  <p:embed/>
                </p:oleObj>
              </mc:Choice>
              <mc:Fallback>
                <p:oleObj name="Equation" r:id="rId13" imgW="905040" imgH="292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381000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88286"/>
              </p:ext>
            </p:extLst>
          </p:nvPr>
        </p:nvGraphicFramePr>
        <p:xfrm>
          <a:off x="3657600" y="3860800"/>
          <a:ext cx="92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14040" imgH="292320" progId="Equation.DSMT4">
                  <p:embed/>
                </p:oleObj>
              </mc:Choice>
              <mc:Fallback>
                <p:oleObj name="Equation" r:id="rId15" imgW="914040" imgH="292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860800"/>
                        <a:ext cx="92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331186"/>
              </p:ext>
            </p:extLst>
          </p:nvPr>
        </p:nvGraphicFramePr>
        <p:xfrm>
          <a:off x="3822700" y="4127500"/>
          <a:ext cx="81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04240" imgH="886680" progId="Equation.DSMT4">
                  <p:embed/>
                </p:oleObj>
              </mc:Choice>
              <mc:Fallback>
                <p:oleObj name="Equation" r:id="rId17" imgW="804240" imgH="886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812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029200" y="4343400"/>
            <a:ext cx="3581400" cy="1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419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043799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74605" y="1117483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2172"/>
              </p:ext>
            </p:extLst>
          </p:nvPr>
        </p:nvGraphicFramePr>
        <p:xfrm>
          <a:off x="1193800" y="1524000"/>
          <a:ext cx="1778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4360" imgH="594000" progId="Equation.DSMT4">
                  <p:embed/>
                </p:oleObj>
              </mc:Choice>
              <mc:Fallback>
                <p:oleObj name="Equation" r:id="rId2" imgW="1764360" imgH="59400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1524000"/>
                        <a:ext cx="1778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74604" y="2540117"/>
                <a:ext cx="8212195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700" dirty="0"/>
                  <a:t>There is nothing to do here except observe that no matter what is substituted for </a:t>
                </a:r>
                <a:r>
                  <a:rPr lang="en-US" sz="2700" i="1" dirty="0"/>
                  <a:t>x</a:t>
                </a:r>
                <a:r>
                  <a:rPr lang="en-US" sz="2700" dirty="0"/>
                  <a:t>, the absolute value </a:t>
                </a:r>
                <a:br>
                  <a:rPr lang="en-US" sz="2700" dirty="0"/>
                </a:br>
                <a:r>
                  <a:rPr lang="en-US" sz="2700" dirty="0"/>
                  <a:t>will be greater than −6. Absolute value is always nonnegative (greater than or equal to 0). The solution </a:t>
                </a:r>
                <a:br>
                  <a:rPr lang="en-US" sz="2700" dirty="0"/>
                </a:br>
                <a:r>
                  <a:rPr lang="en-US" sz="2700" dirty="0"/>
                  <a:t>to the inequality is </a:t>
                </a:r>
                <a:r>
                  <a:rPr lang="en-US" sz="2700" b="1" dirty="0">
                    <a:solidFill>
                      <a:srgbClr val="366092"/>
                    </a:solidFill>
                  </a:rPr>
                  <a:t>all real numbers</a:t>
                </a:r>
                <a:r>
                  <a:rPr lang="en-US" sz="2700" dirty="0"/>
                  <a:t>, so shade the entire number line. In interval notation, </a:t>
                </a:r>
                <a:r>
                  <a:rPr lang="en-US" sz="2700" i="1" dirty="0"/>
                  <a:t>x</a:t>
                </a:r>
                <a:r>
                  <a:rPr lang="en-US" sz="2700" dirty="0"/>
                  <a:t> is in </a:t>
                </a:r>
                <a14:m>
                  <m:oMath xmlns:m="http://schemas.openxmlformats.org/officeDocument/2006/math">
                    <m:r>
                      <a:rPr lang="en-US" sz="2700" b="0" i="1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∞,∞)</m:t>
                    </m:r>
                  </m:oMath>
                </a14:m>
                <a:r>
                  <a:rPr lang="en-US" sz="2700" dirty="0"/>
                  <a:t>.</a:t>
                </a:r>
              </a:p>
              <a:p>
                <a:endParaRPr lang="en-US" sz="2700" dirty="0"/>
              </a:p>
              <a:p>
                <a:endParaRPr lang="en-US" sz="27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604" y="2540117"/>
                <a:ext cx="8212195" cy="3416320"/>
              </a:xfrm>
              <a:prstGeom prst="rect">
                <a:avLst/>
              </a:prstGeom>
              <a:blipFill>
                <a:blip r:embed="rId4"/>
                <a:stretch>
                  <a:fillRect l="-1411" t="-1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6546" name="Picture 22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5188067"/>
            <a:ext cx="36004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2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607159"/>
              </p:ext>
            </p:extLst>
          </p:nvPr>
        </p:nvGraphicFramePr>
        <p:xfrm>
          <a:off x="2489200" y="1717675"/>
          <a:ext cx="200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2960" imgH="594000" progId="Equation.DSMT4">
                  <p:embed/>
                </p:oleObj>
              </mc:Choice>
              <mc:Fallback>
                <p:oleObj name="Equation" r:id="rId2" imgW="1992960" imgH="594000" progId="Equation.DSMT4">
                  <p:embed/>
                  <p:pic>
                    <p:nvPicPr>
                      <p:cNvPr id="0" name="Picture 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717675"/>
                        <a:ext cx="200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298894"/>
              </p:ext>
            </p:extLst>
          </p:nvPr>
        </p:nvGraphicFramePr>
        <p:xfrm>
          <a:off x="3060700" y="5359400"/>
          <a:ext cx="2667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51400" imgH="649080" progId="Equation.DSMT4">
                  <p:embed/>
                </p:oleObj>
              </mc:Choice>
              <mc:Fallback>
                <p:oleObj name="Equation" r:id="rId4" imgW="2651400" imgH="649080" progId="Equation.DSMT4">
                  <p:embed/>
                  <p:pic>
                    <p:nvPicPr>
                      <p:cNvPr id="0" name="Picture 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5359400"/>
                        <a:ext cx="2667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00200" y="5394325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202924"/>
              </p:ext>
            </p:extLst>
          </p:nvPr>
        </p:nvGraphicFramePr>
        <p:xfrm>
          <a:off x="1524000" y="4064000"/>
          <a:ext cx="1651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6560" imgH="347400" progId="Equation.DSMT4">
                  <p:embed/>
                </p:oleObj>
              </mc:Choice>
              <mc:Fallback>
                <p:oleObj name="Equation" r:id="rId6" imgW="1636560" imgH="347400" progId="Equation.DSMT4">
                  <p:embed/>
                  <p:pic>
                    <p:nvPicPr>
                      <p:cNvPr id="0" name="Picture 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064000"/>
                        <a:ext cx="1651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294203"/>
              </p:ext>
            </p:extLst>
          </p:nvPr>
        </p:nvGraphicFramePr>
        <p:xfrm>
          <a:off x="3810000" y="4064000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0240" imgH="347400" progId="Equation.DSMT4">
                  <p:embed/>
                </p:oleObj>
              </mc:Choice>
              <mc:Fallback>
                <p:oleObj name="Equation" r:id="rId8" imgW="1380240" imgH="347400" progId="Equation.DSMT4">
                  <p:embed/>
                  <p:pic>
                    <p:nvPicPr>
                      <p:cNvPr id="0" name="Picture 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064000"/>
                        <a:ext cx="1397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46429"/>
              </p:ext>
            </p:extLst>
          </p:nvPr>
        </p:nvGraphicFramePr>
        <p:xfrm>
          <a:off x="2032000" y="4521200"/>
          <a:ext cx="1168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2000" imgH="347400" progId="Equation.DSMT4">
                  <p:embed/>
                </p:oleObj>
              </mc:Choice>
              <mc:Fallback>
                <p:oleObj name="Equation" r:id="rId10" imgW="1152000" imgH="347400" progId="Equation.DSMT4">
                  <p:embed/>
                  <p:pic>
                    <p:nvPicPr>
                      <p:cNvPr id="0" name="Picture 5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21200"/>
                        <a:ext cx="1168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940648"/>
              </p:ext>
            </p:extLst>
          </p:nvPr>
        </p:nvGraphicFramePr>
        <p:xfrm>
          <a:off x="4302990" y="4495800"/>
          <a:ext cx="1079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69560" imgH="347400" progId="Equation.DSMT4">
                  <p:embed/>
                </p:oleObj>
              </mc:Choice>
              <mc:Fallback>
                <p:oleObj name="Equation" r:id="rId12" imgW="1069560" imgH="34740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990" y="4495800"/>
                        <a:ext cx="1079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606608"/>
              </p:ext>
            </p:extLst>
          </p:nvPr>
        </p:nvGraphicFramePr>
        <p:xfrm>
          <a:off x="965200" y="2807855"/>
          <a:ext cx="200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92960" imgH="594000" progId="Equation.DSMT4">
                  <p:embed/>
                </p:oleObj>
              </mc:Choice>
              <mc:Fallback>
                <p:oleObj name="Equation" r:id="rId14" imgW="1992960" imgH="594000" progId="Equation.DSMT4">
                  <p:embed/>
                  <p:pic>
                    <p:nvPicPr>
                      <p:cNvPr id="0" name="Picture 5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807855"/>
                        <a:ext cx="200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782034"/>
              </p:ext>
            </p:extLst>
          </p:nvPr>
        </p:nvGraphicFramePr>
        <p:xfrm>
          <a:off x="1420090" y="3405910"/>
          <a:ext cx="1498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90040" imgH="594000" progId="Equation.DSMT4">
                  <p:embed/>
                </p:oleObj>
              </mc:Choice>
              <mc:Fallback>
                <p:oleObj name="Equation" r:id="rId15" imgW="1490040" imgH="594000" progId="Equation.DSMT4">
                  <p:embed/>
                  <p:pic>
                    <p:nvPicPr>
                      <p:cNvPr id="0" name="Picture 5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090" y="3405910"/>
                        <a:ext cx="1498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411679"/>
              </p:ext>
            </p:extLst>
          </p:nvPr>
        </p:nvGraphicFramePr>
        <p:xfrm>
          <a:off x="2171700" y="4978400"/>
          <a:ext cx="1003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87120" imgH="347400" progId="Equation.DSMT4">
                  <p:embed/>
                </p:oleObj>
              </mc:Choice>
              <mc:Fallback>
                <p:oleObj name="Equation" r:id="rId17" imgW="987120" imgH="347400" progId="Equation.DSMT4">
                  <p:embed/>
                  <p:pic>
                    <p:nvPicPr>
                      <p:cNvPr id="0" name="Picture 5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978400"/>
                        <a:ext cx="1003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393403"/>
              </p:ext>
            </p:extLst>
          </p:nvPr>
        </p:nvGraphicFramePr>
        <p:xfrm>
          <a:off x="4458855" y="4978400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22160" imgH="347400" progId="Equation.DSMT4">
                  <p:embed/>
                </p:oleObj>
              </mc:Choice>
              <mc:Fallback>
                <p:oleObj name="Equation" r:id="rId19" imgW="722160" imgH="347400" progId="Equation.DSMT4">
                  <p:embed/>
                  <p:pic>
                    <p:nvPicPr>
                      <p:cNvPr id="0" name="Picture 5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8855" y="4978400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276600" y="389638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4E9C1D-27AC-E8C0-E94D-F7B55103D5A1}"/>
              </a:ext>
            </a:extLst>
          </p:cNvPr>
          <p:cNvSpPr txBox="1"/>
          <p:nvPr/>
        </p:nvSpPr>
        <p:spPr>
          <a:xfrm>
            <a:off x="4572000" y="3370471"/>
            <a:ext cx="429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28E6D"/>
                </a:solidFill>
              </a:rPr>
              <a:t>Add 5 to both sides in order to get the inequality in standard form.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18D9C5-6747-CA63-C239-9985E5B8346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905165" y="5021215"/>
            <a:ext cx="2400635" cy="67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12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2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Solving Absolute Value Inequalities with </a:t>
            </a:r>
            <a:r>
              <a:rPr lang="en-US" dirty="0">
                <a:solidFill>
                  <a:schemeClr val="accent1"/>
                </a:solidFill>
                <a:latin typeface="Symbol" charset="2"/>
                <a:cs typeface="Symbol" charset="2"/>
              </a:rPr>
              <a:t>&lt; </a:t>
            </a:r>
            <a:r>
              <a:rPr lang="en-US" dirty="0">
                <a:solidFill>
                  <a:schemeClr val="accent1"/>
                </a:solidFill>
              </a:rPr>
              <a:t>(or </a:t>
            </a:r>
            <a:r>
              <a:rPr lang="en-US" dirty="0">
                <a:solidFill>
                  <a:schemeClr val="accent1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250530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0:</a:t>
            </a:r>
            <a:endParaRPr lang="en-US" b="1" dirty="0">
              <a:solidFill>
                <a:srgbClr val="C00000"/>
              </a:solidFill>
            </a:endParaRP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a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inequalities in </a:t>
            </a:r>
            <a:r>
              <a:rPr lang="en-US" b="1" dirty="0">
                <a:solidFill>
                  <a:srgbClr val="C00000"/>
                </a:solidFill>
              </a:rPr>
              <a:t>a.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b="1" dirty="0">
                <a:solidFill>
                  <a:srgbClr val="C00000"/>
                </a:solidFill>
              </a:rPr>
              <a:t>b.</a:t>
            </a:r>
            <a:r>
              <a:rPr lang="en-US" dirty="0">
                <a:solidFill>
                  <a:srgbClr val="000000"/>
                </a:solidFill>
              </a:rPr>
              <a:t> are also true if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is replaced by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the absolute value expression is isolated on one side of the inequality, we say that the inequality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</a:rPr>
              <a:t>. You may need to manipulate the absolute value inequality to get it into standard form before you can solve it. (See Examples 3 and 5.)</a:t>
            </a:r>
          </a:p>
        </p:txBody>
      </p:sp>
    </p:spTree>
    <p:extLst>
      <p:ext uri="{BB962C8B-B14F-4D97-AF65-F5344CB8AC3E}">
        <p14:creationId xmlns:p14="http://schemas.microsoft.com/office/powerpoint/2010/main" val="1832055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the absolute value inequality and graph the solution set: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4605" y="2438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34134"/>
              </p:ext>
            </p:extLst>
          </p:nvPr>
        </p:nvGraphicFramePr>
        <p:xfrm>
          <a:off x="2438400" y="1716088"/>
          <a:ext cx="85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0960" imgH="594000" progId="Equation.DSMT4">
                  <p:embed/>
                </p:oleObj>
              </mc:Choice>
              <mc:Fallback>
                <p:oleObj name="Equation" r:id="rId2" imgW="840960" imgH="594000" progId="Equation.DSMT4">
                  <p:embed/>
                  <p:pic>
                    <p:nvPicPr>
                      <p:cNvPr id="0" name="Picture 9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16088"/>
                        <a:ext cx="850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048531"/>
              </p:ext>
            </p:extLst>
          </p:nvPr>
        </p:nvGraphicFramePr>
        <p:xfrm>
          <a:off x="3190591" y="4356100"/>
          <a:ext cx="1016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5480" imgH="594000" progId="Equation.DSMT4">
                  <p:embed/>
                </p:oleObj>
              </mc:Choice>
              <mc:Fallback>
                <p:oleObj name="Equation" r:id="rId4" imgW="1005480" imgH="594000" progId="Equation.DSMT4">
                  <p:embed/>
                  <p:pic>
                    <p:nvPicPr>
                      <p:cNvPr id="0" name="Picture 9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591" y="4356100"/>
                        <a:ext cx="1016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727200" y="4356100"/>
            <a:ext cx="15166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157620"/>
              </p:ext>
            </p:extLst>
          </p:nvPr>
        </p:nvGraphicFramePr>
        <p:xfrm>
          <a:off x="2413000" y="3048000"/>
          <a:ext cx="85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40960" imgH="594000" progId="Equation.DSMT4">
                  <p:embed/>
                </p:oleObj>
              </mc:Choice>
              <mc:Fallback>
                <p:oleObj name="Equation" r:id="rId6" imgW="840960" imgH="594000" progId="Equation.DSMT4">
                  <p:embed/>
                  <p:pic>
                    <p:nvPicPr>
                      <p:cNvPr id="0" name="Picture 9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3048000"/>
                        <a:ext cx="850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4209" name="Picture 96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0" y="3786162"/>
            <a:ext cx="34385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B16D346D-A14B-6504-FB00-31DEB35D2D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376078"/>
              </p:ext>
            </p:extLst>
          </p:nvPr>
        </p:nvGraphicFramePr>
        <p:xfrm>
          <a:off x="2019953" y="3836987"/>
          <a:ext cx="157956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40" imgH="330120" progId="Equation.DSMT4">
                  <p:embed/>
                </p:oleObj>
              </mc:Choice>
              <mc:Fallback>
                <p:oleObj name="Equation" r:id="rId8" imgW="1562040" imgH="330120" progId="Equation.DSMT4">
                  <p:embed/>
                  <p:pic>
                    <p:nvPicPr>
                      <p:cNvPr id="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953" y="3836987"/>
                        <a:ext cx="157956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605" y="2438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324777"/>
              </p:ext>
            </p:extLst>
          </p:nvPr>
        </p:nvGraphicFramePr>
        <p:xfrm>
          <a:off x="2514600" y="1717965"/>
          <a:ext cx="1346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4520" imgH="594000" progId="Equation.DSMT4">
                  <p:embed/>
                </p:oleObj>
              </mc:Choice>
              <mc:Fallback>
                <p:oleObj name="Equation" r:id="rId2" imgW="1334520" imgH="594000" progId="Equation.DSMT4">
                  <p:embed/>
                  <p:pic>
                    <p:nvPicPr>
                      <p:cNvPr id="0" name="Picture 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965"/>
                        <a:ext cx="1346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8232"/>
              </p:ext>
            </p:extLst>
          </p:nvPr>
        </p:nvGraphicFramePr>
        <p:xfrm>
          <a:off x="1676400" y="3048000"/>
          <a:ext cx="1346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4520" imgH="594000" progId="Equation.DSMT4">
                  <p:embed/>
                </p:oleObj>
              </mc:Choice>
              <mc:Fallback>
                <p:oleObj name="Equation" r:id="rId4" imgW="1334520" imgH="594000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0"/>
                        <a:ext cx="1346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205981"/>
              </p:ext>
            </p:extLst>
          </p:nvPr>
        </p:nvGraphicFramePr>
        <p:xfrm>
          <a:off x="1339850" y="37973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11320" imgH="301680" progId="Equation.DSMT4">
                  <p:embed/>
                </p:oleObj>
              </mc:Choice>
              <mc:Fallback>
                <p:oleObj name="Equation" r:id="rId5" imgW="2011320" imgH="301680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37973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845198"/>
              </p:ext>
            </p:extLst>
          </p:nvPr>
        </p:nvGraphicFramePr>
        <p:xfrm>
          <a:off x="1536700" y="4724400"/>
          <a:ext cx="1765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55360" imgH="292320" progId="Equation.DSMT4">
                  <p:embed/>
                </p:oleObj>
              </mc:Choice>
              <mc:Fallback>
                <p:oleObj name="Equation" r:id="rId7" imgW="1755360" imgH="292320" progId="Equation.DSMT4">
                  <p:embed/>
                  <p:pic>
                    <p:nvPicPr>
                      <p:cNvPr id="0" name="Picture 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4724400"/>
                        <a:ext cx="1765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900917"/>
              </p:ext>
            </p:extLst>
          </p:nvPr>
        </p:nvGraphicFramePr>
        <p:xfrm>
          <a:off x="2686050" y="5105400"/>
          <a:ext cx="130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98160" imgH="594000" progId="Equation.DSMT4">
                  <p:embed/>
                </p:oleObj>
              </mc:Choice>
              <mc:Fallback>
                <p:oleObj name="Equation" r:id="rId9" imgW="1298160" imgH="594000" progId="Equation.DSMT4">
                  <p:embed/>
                  <p:pic>
                    <p:nvPicPr>
                      <p:cNvPr id="0" name="Picture 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5105400"/>
                        <a:ext cx="130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219200" y="51155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62234" name="Picture 79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76800" y="4572000"/>
            <a:ext cx="34575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0CFBB342-5CE4-E375-A4F4-DA1699E62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313016"/>
              </p:ext>
            </p:extLst>
          </p:nvPr>
        </p:nvGraphicFramePr>
        <p:xfrm>
          <a:off x="564356" y="4235986"/>
          <a:ext cx="3570287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5720" imgH="317160" progId="Equation.DSMT4">
                  <p:embed/>
                </p:oleObj>
              </mc:Choice>
              <mc:Fallback>
                <p:oleObj name="Equation" r:id="rId12" imgW="3555720" imgH="317160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" y="4235986"/>
                        <a:ext cx="3570287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605" y="2261545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940640"/>
              </p:ext>
            </p:extLst>
          </p:nvPr>
        </p:nvGraphicFramePr>
        <p:xfrm>
          <a:off x="2489200" y="1717675"/>
          <a:ext cx="185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6800" imgH="594000" progId="Equation.DSMT4">
                  <p:embed/>
                </p:oleObj>
              </mc:Choice>
              <mc:Fallback>
                <p:oleObj name="Equation" r:id="rId2" imgW="1846800" imgH="594000" progId="Equation.DSMT4">
                  <p:embed/>
                  <p:pic>
                    <p:nvPicPr>
                      <p:cNvPr id="0" name="Picture 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717675"/>
                        <a:ext cx="1854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591605"/>
              </p:ext>
            </p:extLst>
          </p:nvPr>
        </p:nvGraphicFramePr>
        <p:xfrm>
          <a:off x="1422400" y="2761675"/>
          <a:ext cx="185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6800" imgH="594000" progId="Equation.DSMT4">
                  <p:embed/>
                </p:oleObj>
              </mc:Choice>
              <mc:Fallback>
                <p:oleObj name="Equation" r:id="rId4" imgW="1846800" imgH="594000" progId="Equation.DSMT4">
                  <p:embed/>
                  <p:pic>
                    <p:nvPicPr>
                      <p:cNvPr id="0" name="Picture 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2761675"/>
                        <a:ext cx="1854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214862"/>
              </p:ext>
            </p:extLst>
          </p:nvPr>
        </p:nvGraphicFramePr>
        <p:xfrm>
          <a:off x="1263650" y="3940175"/>
          <a:ext cx="217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7480" imgH="292320" progId="Equation.DSMT4">
                  <p:embed/>
                </p:oleObj>
              </mc:Choice>
              <mc:Fallback>
                <p:oleObj name="Equation" r:id="rId5" imgW="2157480" imgH="292320" progId="Equation.DSMT4">
                  <p:embed/>
                  <p:pic>
                    <p:nvPicPr>
                      <p:cNvPr id="0" name="Picture 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650" y="3940175"/>
                        <a:ext cx="217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976411"/>
              </p:ext>
            </p:extLst>
          </p:nvPr>
        </p:nvGraphicFramePr>
        <p:xfrm>
          <a:off x="438150" y="4337050"/>
          <a:ext cx="3811588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797280" imgH="317160" progId="Equation.DSMT4">
                  <p:embed/>
                </p:oleObj>
              </mc:Choice>
              <mc:Fallback>
                <p:oleObj name="Equation" r:id="rId7" imgW="3797280" imgH="317160" progId="Equation.DSMT4">
                  <p:embed/>
                  <p:pic>
                    <p:nvPicPr>
                      <p:cNvPr id="0" name="Picture 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4337050"/>
                        <a:ext cx="3811588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44519"/>
              </p:ext>
            </p:extLst>
          </p:nvPr>
        </p:nvGraphicFramePr>
        <p:xfrm>
          <a:off x="1625600" y="4736810"/>
          <a:ext cx="158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72480" imgH="292320" progId="Equation.DSMT4">
                  <p:embed/>
                </p:oleObj>
              </mc:Choice>
              <mc:Fallback>
                <p:oleObj name="Equation" r:id="rId9" imgW="1572480" imgH="292320" progId="Equation.DSMT4">
                  <p:embed/>
                  <p:pic>
                    <p:nvPicPr>
                      <p:cNvPr id="0" name="Picture 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4736810"/>
                        <a:ext cx="1587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295145"/>
              </p:ext>
            </p:extLst>
          </p:nvPr>
        </p:nvGraphicFramePr>
        <p:xfrm>
          <a:off x="2670073" y="5410200"/>
          <a:ext cx="787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6880" imgH="594000" progId="Equation.DSMT4">
                  <p:embed/>
                </p:oleObj>
              </mc:Choice>
              <mc:Fallback>
                <p:oleObj name="Equation" r:id="rId11" imgW="776880" imgH="594000" progId="Equation.DSMT4">
                  <p:embed/>
                  <p:pic>
                    <p:nvPicPr>
                      <p:cNvPr id="0" name="Picture 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0073" y="5410200"/>
                        <a:ext cx="787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221655" y="54203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656744"/>
              </p:ext>
            </p:extLst>
          </p:nvPr>
        </p:nvGraphicFramePr>
        <p:xfrm>
          <a:off x="1670050" y="3352800"/>
          <a:ext cx="15446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36480" imgH="482400" progId="Equation.DSMT4">
                  <p:embed/>
                </p:oleObj>
              </mc:Choice>
              <mc:Fallback>
                <p:oleObj name="Equation" r:id="rId13" imgW="1536480" imgH="482400" progId="Equation.DSMT4">
                  <p:embed/>
                  <p:pic>
                    <p:nvPicPr>
                      <p:cNvPr id="0" name="Picture 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3352800"/>
                        <a:ext cx="15446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372962"/>
              </p:ext>
            </p:extLst>
          </p:nvPr>
        </p:nvGraphicFramePr>
        <p:xfrm>
          <a:off x="1847850" y="509472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34080" imgH="292320" progId="Equation.DSMT4">
                  <p:embed/>
                </p:oleObj>
              </mc:Choice>
              <mc:Fallback>
                <p:oleObj name="Equation" r:id="rId15" imgW="1234080" imgH="292320" progId="Equation.DSMT4">
                  <p:embed/>
                  <p:pic>
                    <p:nvPicPr>
                      <p:cNvPr id="0" name="Picture 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509472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6199" name="Picture 663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800600" y="5029200"/>
            <a:ext cx="34671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353E228-70C2-9EEB-A6BC-168B56A29B17}"/>
              </a:ext>
            </a:extLst>
          </p:cNvPr>
          <p:cNvSpPr txBox="1"/>
          <p:nvPr/>
        </p:nvSpPr>
        <p:spPr>
          <a:xfrm>
            <a:off x="4557153" y="3124567"/>
            <a:ext cx="42991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99776"/>
                </a:solidFill>
              </a:rPr>
              <a:t>Divide both sides by </a:t>
            </a:r>
            <a:r>
              <a:rPr lang="en-US" sz="2000" dirty="0">
                <a:solidFill>
                  <a:srgbClr val="FF00FF"/>
                </a:solidFill>
              </a:rPr>
              <a:t>3</a:t>
            </a:r>
            <a:r>
              <a:rPr lang="en-US" sz="2000" dirty="0">
                <a:solidFill>
                  <a:srgbClr val="199776"/>
                </a:solidFill>
              </a:rPr>
              <a:t> in order to get the inequality in standard form. Remember, we must get the expression in </a:t>
            </a:r>
            <a:r>
              <a:rPr lang="en-US" sz="2000" b="1" dirty="0">
                <a:solidFill>
                  <a:srgbClr val="199776"/>
                </a:solidFill>
              </a:rPr>
              <a:t>standard</a:t>
            </a:r>
            <a:r>
              <a:rPr lang="en-US" sz="2000" dirty="0">
                <a:solidFill>
                  <a:srgbClr val="199776"/>
                </a:solidFill>
              </a:rPr>
              <a:t> </a:t>
            </a:r>
            <a:r>
              <a:rPr lang="en-US" sz="2000" b="1" dirty="0">
                <a:solidFill>
                  <a:srgbClr val="199776"/>
                </a:solidFill>
              </a:rPr>
              <a:t>form</a:t>
            </a:r>
            <a:r>
              <a:rPr lang="en-US" sz="2000" dirty="0">
                <a:solidFill>
                  <a:srgbClr val="199776"/>
                </a:solidFill>
              </a:rPr>
              <a:t> before solving an absolute value inequality.</a:t>
            </a:r>
          </a:p>
        </p:txBody>
      </p:sp>
    </p:spTree>
    <p:extLst>
      <p:ext uri="{BB962C8B-B14F-4D97-AF65-F5344CB8AC3E}">
        <p14:creationId xmlns:p14="http://schemas.microsoft.com/office/powerpoint/2010/main" val="419062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" y="1143000"/>
            <a:ext cx="8382000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23684"/>
              </p:ext>
            </p:extLst>
          </p:nvPr>
        </p:nvGraphicFramePr>
        <p:xfrm>
          <a:off x="2514600" y="1730796"/>
          <a:ext cx="1676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920" imgH="886680" progId="Equation.DSMT4">
                  <p:embed/>
                </p:oleObj>
              </mc:Choice>
              <mc:Fallback>
                <p:oleObj name="Equation" r:id="rId2" imgW="1663920" imgH="88668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30796"/>
                        <a:ext cx="1676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74605" y="27432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510310" y="3276600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Since absolute value is always nonnegative (greater than </a:t>
            </a:r>
          </a:p>
          <a:p>
            <a:r>
              <a:rPr lang="en-US" sz="2800" dirty="0"/>
              <a:t>or equal to 0), no number has an absolute value less</a:t>
            </a:r>
          </a:p>
          <a:p>
            <a:r>
              <a:rPr lang="en-US" sz="2800" dirty="0"/>
              <a:t>than         Thus, there is </a:t>
            </a:r>
            <a:r>
              <a:rPr lang="en-US" sz="2800" b="1" dirty="0"/>
              <a:t>no solution</a:t>
            </a:r>
            <a:r>
              <a:rPr lang="en-US" sz="2800" dirty="0"/>
              <a:t>, 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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  <p:graphicFrame>
        <p:nvGraphicFramePr>
          <p:cNvPr id="2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070459"/>
              </p:ext>
            </p:extLst>
          </p:nvPr>
        </p:nvGraphicFramePr>
        <p:xfrm>
          <a:off x="1301943" y="3975100"/>
          <a:ext cx="59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5000" imgH="886680" progId="Equation.DSMT4">
                  <p:embed/>
                </p:oleObj>
              </mc:Choice>
              <mc:Fallback>
                <p:oleObj name="Equation" r:id="rId4" imgW="585000" imgH="88668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943" y="3975100"/>
                        <a:ext cx="596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798729"/>
              </p:ext>
            </p:extLst>
          </p:nvPr>
        </p:nvGraphicFramePr>
        <p:xfrm>
          <a:off x="2461490" y="1717675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040" imgH="594000" progId="Equation.DSMT4">
                  <p:embed/>
                </p:oleObj>
              </mc:Choice>
              <mc:Fallback>
                <p:oleObj name="Equation" r:id="rId2" imgW="2057040" imgH="594000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490" y="1717675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20785" y="24485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467514"/>
              </p:ext>
            </p:extLst>
          </p:nvPr>
        </p:nvGraphicFramePr>
        <p:xfrm>
          <a:off x="1676400" y="31242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594000" progId="Equation.DSMT4">
                  <p:embed/>
                </p:oleObj>
              </mc:Choice>
              <mc:Fallback>
                <p:oleObj name="Equation" r:id="rId4" imgW="2057040" imgH="59400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242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932083"/>
              </p:ext>
            </p:extLst>
          </p:nvPr>
        </p:nvGraphicFramePr>
        <p:xfrm>
          <a:off x="2197100" y="3810000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6760" imgH="594000" progId="Equation.DSMT4">
                  <p:embed/>
                </p:oleObj>
              </mc:Choice>
              <mc:Fallback>
                <p:oleObj name="Equation" r:id="rId5" imgW="1526760" imgH="594000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3810000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636815"/>
              </p:ext>
            </p:extLst>
          </p:nvPr>
        </p:nvGraphicFramePr>
        <p:xfrm>
          <a:off x="1638300" y="4559300"/>
          <a:ext cx="2209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94200" imgH="301680" progId="Equation.DSMT4">
                  <p:embed/>
                </p:oleObj>
              </mc:Choice>
              <mc:Fallback>
                <p:oleObj name="Equation" r:id="rId7" imgW="2194200" imgH="301680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559300"/>
                        <a:ext cx="2209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723479"/>
              </p:ext>
            </p:extLst>
          </p:nvPr>
        </p:nvGraphicFramePr>
        <p:xfrm>
          <a:off x="2185988" y="5105400"/>
          <a:ext cx="1943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28880" imgH="292320" progId="Equation.DSMT4">
                  <p:embed/>
                </p:oleObj>
              </mc:Choice>
              <mc:Fallback>
                <p:oleObj name="Equation" r:id="rId9" imgW="1928880" imgH="29232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5105400"/>
                        <a:ext cx="1943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63C4341-8D89-048E-9832-C94EFBBD050D}"/>
              </a:ext>
            </a:extLst>
          </p:cNvPr>
          <p:cNvSpPr txBox="1"/>
          <p:nvPr/>
        </p:nvSpPr>
        <p:spPr>
          <a:xfrm>
            <a:off x="4353560" y="3886200"/>
            <a:ext cx="429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99776"/>
                </a:solidFill>
              </a:rPr>
              <a:t>Add </a:t>
            </a:r>
            <a:r>
              <a:rPr lang="en-US" sz="2000" dirty="0">
                <a:solidFill>
                  <a:srgbClr val="FF0000"/>
                </a:solidFill>
              </a:rPr>
              <a:t>−4 </a:t>
            </a:r>
            <a:r>
              <a:rPr lang="en-US" sz="2000" dirty="0">
                <a:solidFill>
                  <a:srgbClr val="199776"/>
                </a:solidFill>
              </a:rPr>
              <a:t>to both sides in order to get the</a:t>
            </a:r>
          </a:p>
          <a:p>
            <a:r>
              <a:rPr lang="en-US" sz="2000" dirty="0">
                <a:solidFill>
                  <a:srgbClr val="199776"/>
                </a:solidFill>
              </a:rPr>
              <a:t>expression in standard form.</a:t>
            </a:r>
          </a:p>
        </p:txBody>
      </p:sp>
    </p:spTree>
    <p:extLst>
      <p:ext uri="{BB962C8B-B14F-4D97-AF65-F5344CB8AC3E}">
        <p14:creationId xmlns:p14="http://schemas.microsoft.com/office/powerpoint/2010/main" val="285526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Absolute Value Inequalities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20433"/>
              </p:ext>
            </p:extLst>
          </p:nvPr>
        </p:nvGraphicFramePr>
        <p:xfrm>
          <a:off x="1276350" y="1295400"/>
          <a:ext cx="1892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83160" imgH="886680" progId="Equation.DSMT4">
                  <p:embed/>
                </p:oleObj>
              </mc:Choice>
              <mc:Fallback>
                <p:oleObj name="Equation" r:id="rId2" imgW="1883160" imgH="886680" progId="Equation.DSMT4">
                  <p:embed/>
                  <p:pic>
                    <p:nvPicPr>
                      <p:cNvPr id="0" name="Picture 6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1295400"/>
                        <a:ext cx="1892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993354"/>
              </p:ext>
            </p:extLst>
          </p:nvPr>
        </p:nvGraphicFramePr>
        <p:xfrm>
          <a:off x="2743200" y="229870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4320" imgH="1032840" progId="Equation.DSMT4">
                  <p:embed/>
                </p:oleObj>
              </mc:Choice>
              <mc:Fallback>
                <p:oleObj name="Equation" r:id="rId4" imgW="1444320" imgH="1032840" progId="Equation.DSMT4">
                  <p:embed/>
                  <p:pic>
                    <p:nvPicPr>
                      <p:cNvPr id="0" name="Picture 6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29870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219200" y="25247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48775" name="Picture 64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00600" y="1447800"/>
            <a:ext cx="34766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5578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1211</TotalTime>
  <Words>583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Cambria Math</vt:lpstr>
      <vt:lpstr>Courier New</vt:lpstr>
      <vt:lpstr>Symbol</vt:lpstr>
      <vt:lpstr>Times New Roman</vt:lpstr>
      <vt:lpstr>Office Theme</vt:lpstr>
      <vt:lpstr>Equation</vt:lpstr>
      <vt:lpstr>MathType 6.0 Equation</vt:lpstr>
      <vt:lpstr>Section 9.10</vt:lpstr>
      <vt:lpstr>Definition: Solving Absolute Value Inequalities with &lt; (or ≤)</vt:lpstr>
      <vt:lpstr>Note</vt:lpstr>
      <vt:lpstr>Example 1: Solving Absolute Value Inequalities</vt:lpstr>
      <vt:lpstr>Example 2: Solving Absolute Value Inequalities</vt:lpstr>
      <vt:lpstr>Example 3: Solving Absolute Value Inequalities</vt:lpstr>
      <vt:lpstr>Example 4: Solving Absolute Value Inequalities</vt:lpstr>
      <vt:lpstr>Example 5: Solving Absolute Value Inequalities</vt:lpstr>
      <vt:lpstr>Example 5: Solving Absolute Value Inequalities (cont.)</vt:lpstr>
      <vt:lpstr>Definition: Solving Absolute Value Inequalities with &gt; (or ≥)</vt:lpstr>
      <vt:lpstr>Example 6: Solving Absolute Value Inequalities</vt:lpstr>
      <vt:lpstr>Example 7: Solving Absolute Value Inequalities</vt:lpstr>
      <vt:lpstr>Example 8: Solving Absolute Value Inequalities</vt:lpstr>
      <vt:lpstr>Example 9: Solving Absolute Value Inequalities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372</cp:revision>
  <dcterms:created xsi:type="dcterms:W3CDTF">2013-04-26T14:43:13Z</dcterms:created>
  <dcterms:modified xsi:type="dcterms:W3CDTF">2023-06-20T13:10:18Z</dcterms:modified>
</cp:coreProperties>
</file>