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1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1F497D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5" autoAdjust="0"/>
    <p:restoredTop sz="96853" autoAdjust="0"/>
  </p:normalViewPr>
  <p:slideViewPr>
    <p:cSldViewPr>
      <p:cViewPr varScale="1">
        <p:scale>
          <a:sx n="104" d="100"/>
          <a:sy n="104" d="100"/>
        </p:scale>
        <p:origin x="145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3C06-3229-432D-986E-5A3D121C1778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B69E-18D5-4B34-BFA6-BB70B1125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0.bin"/><Relationship Id="rId3" Type="http://schemas.openxmlformats.org/officeDocument/2006/relationships/image" Target="../media/image69.wmf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2" Type="http://schemas.openxmlformats.org/officeDocument/2006/relationships/oleObject" Target="../embeddings/oleObject68.bin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79.bin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81.bin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8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90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90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99.bin"/><Relationship Id="rId3" Type="http://schemas.openxmlformats.org/officeDocument/2006/relationships/image" Target="../media/image92.wmf"/><Relationship Id="rId21" Type="http://schemas.openxmlformats.org/officeDocument/2006/relationships/image" Target="../media/image101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99.wmf"/><Relationship Id="rId2" Type="http://schemas.openxmlformats.org/officeDocument/2006/relationships/oleObject" Target="../embeddings/oleObject91.bin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9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09.wmf"/><Relationship Id="rId2" Type="http://schemas.openxmlformats.org/officeDocument/2006/relationships/oleObject" Target="../embeddings/oleObject101.bin"/><Relationship Id="rId16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0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18.bin"/><Relationship Id="rId3" Type="http://schemas.openxmlformats.org/officeDocument/2006/relationships/image" Target="../media/image111.wmf"/><Relationship Id="rId21" Type="http://schemas.openxmlformats.org/officeDocument/2006/relationships/image" Target="../media/image120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18.wmf"/><Relationship Id="rId2" Type="http://schemas.openxmlformats.org/officeDocument/2006/relationships/oleObject" Target="../embeddings/oleObject110.bin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9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image" Target="../media/image124.wmf"/><Relationship Id="rId21" Type="http://schemas.openxmlformats.org/officeDocument/2006/relationships/image" Target="../media/image133.wmf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31.wmf"/><Relationship Id="rId25" Type="http://schemas.openxmlformats.org/officeDocument/2006/relationships/image" Target="../media/image135.wmf"/><Relationship Id="rId2" Type="http://schemas.openxmlformats.org/officeDocument/2006/relationships/oleObject" Target="../embeddings/oleObject123.bin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13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28.wmf"/><Relationship Id="rId24" Type="http://schemas.openxmlformats.org/officeDocument/2006/relationships/oleObject" Target="../embeddings/oleObject134.bin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23" Type="http://schemas.openxmlformats.org/officeDocument/2006/relationships/image" Target="../media/image134.wmf"/><Relationship Id="rId28" Type="http://schemas.openxmlformats.org/officeDocument/2006/relationships/oleObject" Target="../embeddings/oleObject136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32.wmf"/><Relationship Id="rId31" Type="http://schemas.openxmlformats.org/officeDocument/2006/relationships/image" Target="../media/image138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136.wmf"/><Relationship Id="rId30" Type="http://schemas.openxmlformats.org/officeDocument/2006/relationships/oleObject" Target="../embeddings/oleObject13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146.bin"/><Relationship Id="rId3" Type="http://schemas.openxmlformats.org/officeDocument/2006/relationships/image" Target="../media/image139.wmf"/><Relationship Id="rId21" Type="http://schemas.openxmlformats.org/officeDocument/2006/relationships/image" Target="../media/image148.wmf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46.wmf"/><Relationship Id="rId2" Type="http://schemas.openxmlformats.org/officeDocument/2006/relationships/oleObject" Target="../embeddings/oleObject138.bin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23" Type="http://schemas.openxmlformats.org/officeDocument/2006/relationships/image" Target="../media/image149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47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157.bin"/><Relationship Id="rId26" Type="http://schemas.openxmlformats.org/officeDocument/2006/relationships/oleObject" Target="../embeddings/oleObject161.bin"/><Relationship Id="rId3" Type="http://schemas.openxmlformats.org/officeDocument/2006/relationships/image" Target="../media/image150.wmf"/><Relationship Id="rId21" Type="http://schemas.openxmlformats.org/officeDocument/2006/relationships/image" Target="../media/image159.wmf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157.wmf"/><Relationship Id="rId25" Type="http://schemas.openxmlformats.org/officeDocument/2006/relationships/image" Target="../media/image161.wmf"/><Relationship Id="rId2" Type="http://schemas.openxmlformats.org/officeDocument/2006/relationships/oleObject" Target="../embeddings/oleObject149.bin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8.bin"/><Relationship Id="rId29" Type="http://schemas.openxmlformats.org/officeDocument/2006/relationships/image" Target="../media/image16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54.wmf"/><Relationship Id="rId24" Type="http://schemas.openxmlformats.org/officeDocument/2006/relationships/oleObject" Target="../embeddings/oleObject160.bin"/><Relationship Id="rId5" Type="http://schemas.openxmlformats.org/officeDocument/2006/relationships/image" Target="../media/image151.wmf"/><Relationship Id="rId15" Type="http://schemas.openxmlformats.org/officeDocument/2006/relationships/image" Target="../media/image156.wmf"/><Relationship Id="rId23" Type="http://schemas.openxmlformats.org/officeDocument/2006/relationships/image" Target="../media/image160.wmf"/><Relationship Id="rId28" Type="http://schemas.openxmlformats.org/officeDocument/2006/relationships/oleObject" Target="../embeddings/oleObject162.bin"/><Relationship Id="rId10" Type="http://schemas.openxmlformats.org/officeDocument/2006/relationships/oleObject" Target="../embeddings/oleObject153.bin"/><Relationship Id="rId19" Type="http://schemas.openxmlformats.org/officeDocument/2006/relationships/image" Target="../media/image158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155.bin"/><Relationship Id="rId22" Type="http://schemas.openxmlformats.org/officeDocument/2006/relationships/oleObject" Target="../embeddings/oleObject159.bin"/><Relationship Id="rId27" Type="http://schemas.openxmlformats.org/officeDocument/2006/relationships/image" Target="../media/image16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2.wmf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wmf"/><Relationship Id="rId31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24.wmf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44.wmf"/><Relationship Id="rId21" Type="http://schemas.openxmlformats.org/officeDocument/2006/relationships/image" Target="../media/image53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1.w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Linear Equations</a:t>
            </a:r>
            <a:r>
              <a:rPr lang="en-US" b="1" dirty="0">
                <a:solidFill>
                  <a:srgbClr val="1F497D"/>
                </a:solidFill>
              </a:rPr>
              <a:t>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ax </a:t>
            </a:r>
            <a:r>
              <a:rPr lang="en-US" b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b="1" i="1" dirty="0">
                <a:solidFill>
                  <a:srgbClr val="1F497D"/>
                </a:solidFill>
              </a:rPr>
              <a:t>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 err="1">
                <a:solidFill>
                  <a:srgbClr val="1F497D"/>
                </a:solidFill>
              </a:rPr>
              <a:t>cx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452432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51001"/>
              </p:ext>
            </p:extLst>
          </p:nvPr>
        </p:nvGraphicFramePr>
        <p:xfrm>
          <a:off x="3429000" y="12954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61787" imgH="837787" progId="Equation.DSMT4">
                  <p:embed/>
                </p:oleObj>
              </mc:Choice>
              <mc:Fallback>
                <p:oleObj name="Equation" r:id="rId2" imgW="2361787" imgH="837787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954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2198"/>
              </p:ext>
            </p:extLst>
          </p:nvPr>
        </p:nvGraphicFramePr>
        <p:xfrm>
          <a:off x="2184400" y="28702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787" imgH="837787" progId="Equation.DSMT4">
                  <p:embed/>
                </p:oleObj>
              </mc:Choice>
              <mc:Fallback>
                <p:oleObj name="Equation" r:id="rId4" imgW="2361787" imgH="837787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702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40989"/>
              </p:ext>
            </p:extLst>
          </p:nvPr>
        </p:nvGraphicFramePr>
        <p:xfrm>
          <a:off x="1454150" y="3854450"/>
          <a:ext cx="378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83819" imgH="939754" progId="Equation.DSMT4">
                  <p:embed/>
                </p:oleObj>
              </mc:Choice>
              <mc:Fallback>
                <p:oleObj name="Equation" r:id="rId6" imgW="3783819" imgH="939754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54450"/>
                        <a:ext cx="378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74439"/>
              </p:ext>
            </p:extLst>
          </p:nvPr>
        </p:nvGraphicFramePr>
        <p:xfrm>
          <a:off x="793750" y="4927600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17112" imgH="939754" progId="Equation.DSMT4">
                  <p:embed/>
                </p:oleObj>
              </mc:Choice>
              <mc:Fallback>
                <p:oleObj name="Equation" r:id="rId8" imgW="5117112" imgH="939754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927600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54828"/>
              </p:ext>
            </p:extLst>
          </p:nvPr>
        </p:nvGraphicFramePr>
        <p:xfrm>
          <a:off x="5943600" y="3149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633" imgH="279446" progId="Equation.DSMT4">
                  <p:embed/>
                </p:oleObj>
              </mc:Choice>
              <mc:Fallback>
                <p:oleObj name="Equation" r:id="rId10" imgW="2031633" imgH="279446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49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23554"/>
              </p:ext>
            </p:extLst>
          </p:nvPr>
        </p:nvGraphicFramePr>
        <p:xfrm>
          <a:off x="5638800" y="3930974"/>
          <a:ext cx="302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22560" imgH="647640" progId="Equation.DSMT4">
                  <p:embed/>
                </p:oleObj>
              </mc:Choice>
              <mc:Fallback>
                <p:oleObj name="Equation" r:id="rId12" imgW="3022560" imgH="64764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30974"/>
                        <a:ext cx="302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04004"/>
              </p:ext>
            </p:extLst>
          </p:nvPr>
        </p:nvGraphicFramePr>
        <p:xfrm>
          <a:off x="5943600" y="5111750"/>
          <a:ext cx="223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35016" imgH="571569" progId="Equation.DSMT4">
                  <p:embed/>
                </p:oleObj>
              </mc:Choice>
              <mc:Fallback>
                <p:oleObj name="Equation" r:id="rId14" imgW="2235016" imgH="571569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1750"/>
                        <a:ext cx="223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29182"/>
              </p:ext>
            </p:extLst>
          </p:nvPr>
        </p:nvGraphicFramePr>
        <p:xfrm>
          <a:off x="1841500" y="146685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433" imgH="292123" progId="Equation.DSMT4">
                  <p:embed/>
                </p:oleObj>
              </mc:Choice>
              <mc:Fallback>
                <p:oleObj name="Equation" r:id="rId2" imgW="2336433" imgH="292123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466850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57374"/>
              </p:ext>
            </p:extLst>
          </p:nvPr>
        </p:nvGraphicFramePr>
        <p:xfrm>
          <a:off x="1200150" y="2049463"/>
          <a:ext cx="359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93664" imgH="292123" progId="Equation.DSMT4">
                  <p:embed/>
                </p:oleObj>
              </mc:Choice>
              <mc:Fallback>
                <p:oleObj name="Equation" r:id="rId4" imgW="3593664" imgH="292123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49463"/>
                        <a:ext cx="359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75964"/>
              </p:ext>
            </p:extLst>
          </p:nvPr>
        </p:nvGraphicFramePr>
        <p:xfrm>
          <a:off x="2387600" y="2620963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833" imgH="292123" progId="Equation.DSMT4">
                  <p:embed/>
                </p:oleObj>
              </mc:Choice>
              <mc:Fallback>
                <p:oleObj name="Equation" r:id="rId6" imgW="1726833" imgH="292123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620963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80679"/>
              </p:ext>
            </p:extLst>
          </p:nvPr>
        </p:nvGraphicFramePr>
        <p:xfrm>
          <a:off x="1733550" y="3203575"/>
          <a:ext cx="304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7449" imgH="292123" progId="Equation.DSMT4">
                  <p:embed/>
                </p:oleObj>
              </mc:Choice>
              <mc:Fallback>
                <p:oleObj name="Equation" r:id="rId8" imgW="3047449" imgH="29212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203575"/>
                        <a:ext cx="304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32744"/>
              </p:ext>
            </p:extLst>
          </p:nvPr>
        </p:nvGraphicFramePr>
        <p:xfrm>
          <a:off x="2178050" y="3786188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418" imgH="292123" progId="Equation.DSMT4">
                  <p:embed/>
                </p:oleObj>
              </mc:Choice>
              <mc:Fallback>
                <p:oleObj name="Equation" r:id="rId10" imgW="1485418" imgH="292123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786188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747"/>
              </p:ext>
            </p:extLst>
          </p:nvPr>
        </p:nvGraphicFramePr>
        <p:xfrm>
          <a:off x="2101850" y="4357688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00062" imgH="825110" progId="Equation.DSMT4">
                  <p:embed/>
                </p:oleObj>
              </mc:Choice>
              <mc:Fallback>
                <p:oleObj name="Equation" r:id="rId12" imgW="1600062" imgH="82511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357688"/>
                        <a:ext cx="160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80"/>
              </p:ext>
            </p:extLst>
          </p:nvPr>
        </p:nvGraphicFramePr>
        <p:xfrm>
          <a:off x="2616200" y="534035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16" imgH="279446" progId="Equation.DSMT4">
                  <p:embed/>
                </p:oleObj>
              </mc:Choice>
              <mc:Fallback>
                <p:oleObj name="Equation" r:id="rId14" imgW="711016" imgH="2794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4035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29853"/>
              </p:ext>
            </p:extLst>
          </p:nvPr>
        </p:nvGraphicFramePr>
        <p:xfrm>
          <a:off x="5202808" y="147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77" imgH="279446" progId="Equation.DSMT4">
                  <p:embed/>
                </p:oleObj>
              </mc:Choice>
              <mc:Fallback>
                <p:oleObj name="Equation" r:id="rId16" imgW="927077" imgH="279446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147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26111"/>
              </p:ext>
            </p:extLst>
          </p:nvPr>
        </p:nvGraphicFramePr>
        <p:xfrm>
          <a:off x="5152008" y="2043113"/>
          <a:ext cx="223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5016" imgH="304800" progId="Equation.DSMT4">
                  <p:embed/>
                </p:oleObj>
              </mc:Choice>
              <mc:Fallback>
                <p:oleObj name="Equation" r:id="rId18" imgW="2235016" imgH="3048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008" y="2043113"/>
                        <a:ext cx="223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19586"/>
              </p:ext>
            </p:extLst>
          </p:nvPr>
        </p:nvGraphicFramePr>
        <p:xfrm>
          <a:off x="5202808" y="262678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27077" imgH="279446" progId="Equation.DSMT4">
                  <p:embed/>
                </p:oleObj>
              </mc:Choice>
              <mc:Fallback>
                <p:oleObj name="Equation" r:id="rId20" imgW="927077" imgH="279446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262678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76479"/>
              </p:ext>
            </p:extLst>
          </p:nvPr>
        </p:nvGraphicFramePr>
        <p:xfrm>
          <a:off x="5202808" y="3203575"/>
          <a:ext cx="224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47693" imgH="304800" progId="Equation.DSMT4">
                  <p:embed/>
                </p:oleObj>
              </mc:Choice>
              <mc:Fallback>
                <p:oleObj name="Equation" r:id="rId22" imgW="2247693" imgH="3048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3203575"/>
                        <a:ext cx="224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0118"/>
              </p:ext>
            </p:extLst>
          </p:nvPr>
        </p:nvGraphicFramePr>
        <p:xfrm>
          <a:off x="5202808" y="379200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27077" imgH="279446" progId="Equation.DSMT4">
                  <p:embed/>
                </p:oleObj>
              </mc:Choice>
              <mc:Fallback>
                <p:oleObj name="Equation" r:id="rId24" imgW="927077" imgH="279446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379200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723"/>
              </p:ext>
            </p:extLst>
          </p:nvPr>
        </p:nvGraphicFramePr>
        <p:xfrm>
          <a:off x="5202808" y="4617510"/>
          <a:ext cx="2387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387141" imgH="304800" progId="Equation.DSMT4">
                  <p:embed/>
                </p:oleObj>
              </mc:Choice>
              <mc:Fallback>
                <p:oleObj name="Equation" r:id="rId26" imgW="2387141" imgH="3048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4617510"/>
                        <a:ext cx="2387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461476"/>
              </p:ext>
            </p:extLst>
          </p:nvPr>
        </p:nvGraphicFramePr>
        <p:xfrm>
          <a:off x="5202808" y="532765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53665" imgH="609600" progId="Equation.DSMT4">
                  <p:embed/>
                </p:oleObj>
              </mc:Choice>
              <mc:Fallback>
                <p:oleObj name="Equation" r:id="rId28" imgW="3453665" imgH="6096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532765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</a:t>
            </a:r>
            <a:r>
              <a:rPr lang="en-US" dirty="0"/>
              <a:t>Linear Equations 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83821"/>
              </p:ext>
            </p:extLst>
          </p:nvPr>
        </p:nvGraphicFramePr>
        <p:xfrm>
          <a:off x="35433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9557" imgH="469885" progId="Equation.DSMT4">
                  <p:embed/>
                </p:oleObj>
              </mc:Choice>
              <mc:Fallback>
                <p:oleObj name="Equation" r:id="rId2" imgW="3239557" imgH="469885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7319"/>
              </p:ext>
            </p:extLst>
          </p:nvPr>
        </p:nvGraphicFramePr>
        <p:xfrm>
          <a:off x="1739900" y="26162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9557" imgH="469885" progId="Equation.DSMT4">
                  <p:embed/>
                </p:oleObj>
              </mc:Choice>
              <mc:Fallback>
                <p:oleObj name="Equation" r:id="rId4" imgW="3239557" imgH="469885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6162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03873"/>
              </p:ext>
            </p:extLst>
          </p:nvPr>
        </p:nvGraphicFramePr>
        <p:xfrm>
          <a:off x="1854200" y="3217863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08001" imgH="355508" progId="Equation.DSMT4">
                  <p:embed/>
                </p:oleObj>
              </mc:Choice>
              <mc:Fallback>
                <p:oleObj name="Equation" r:id="rId6" imgW="2908001" imgH="355508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217863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850445"/>
              </p:ext>
            </p:extLst>
          </p:nvPr>
        </p:nvGraphicFramePr>
        <p:xfrm>
          <a:off x="1854200" y="3708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99818" imgH="355508" progId="Equation.DSMT4">
                  <p:embed/>
                </p:oleObj>
              </mc:Choice>
              <mc:Fallback>
                <p:oleObj name="Equation" r:id="rId8" imgW="2399818" imgH="355508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708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22906"/>
              </p:ext>
            </p:extLst>
          </p:nvPr>
        </p:nvGraphicFramePr>
        <p:xfrm>
          <a:off x="1219200" y="4292600"/>
          <a:ext cx="372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20434" imgH="355508" progId="Equation.DSMT4">
                  <p:embed/>
                </p:oleObj>
              </mc:Choice>
              <mc:Fallback>
                <p:oleObj name="Equation" r:id="rId10" imgW="3720434" imgH="355508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92600"/>
                        <a:ext cx="3721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03341"/>
              </p:ext>
            </p:extLst>
          </p:nvPr>
        </p:nvGraphicFramePr>
        <p:xfrm>
          <a:off x="5295900" y="2768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633" imgH="279446" progId="Equation.DSMT4">
                  <p:embed/>
                </p:oleObj>
              </mc:Choice>
              <mc:Fallback>
                <p:oleObj name="Equation" r:id="rId12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768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71951"/>
              </p:ext>
            </p:extLst>
          </p:nvPr>
        </p:nvGraphicFramePr>
        <p:xfrm>
          <a:off x="5295900" y="33020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96741" imgH="279446" progId="Equation.DSMT4">
                  <p:embed/>
                </p:oleObj>
              </mc:Choice>
              <mc:Fallback>
                <p:oleObj name="Equation" r:id="rId14" imgW="2996741" imgH="279446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3020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67172"/>
              </p:ext>
            </p:extLst>
          </p:nvPr>
        </p:nvGraphicFramePr>
        <p:xfrm>
          <a:off x="5295900" y="37338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310" imgH="241415" progId="Equation.DSMT4">
                  <p:embed/>
                </p:oleObj>
              </mc:Choice>
              <mc:Fallback>
                <p:oleObj name="Equation" r:id="rId16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7338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81162"/>
              </p:ext>
            </p:extLst>
          </p:nvPr>
        </p:nvGraphicFramePr>
        <p:xfrm>
          <a:off x="5295900" y="4356100"/>
          <a:ext cx="3098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157" imgH="1358647" progId="Equation.DSMT4">
                  <p:embed/>
                </p:oleObj>
              </mc:Choice>
              <mc:Fallback>
                <p:oleObj name="Equation" r:id="rId18" imgW="3098157" imgH="1358647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4356100"/>
                        <a:ext cx="30988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057400" y="1676400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3760" imgH="355294" progId="Equation.DSMT4">
                  <p:embed/>
                </p:oleObj>
              </mc:Choice>
              <mc:Fallback>
                <p:oleObj name="Equation" r:id="rId2" imgW="1573760" imgH="355294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57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71600" y="2165350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01" imgH="355508" progId="Equation.DSMT4">
                  <p:embed/>
                </p:oleObj>
              </mc:Choice>
              <mc:Fallback>
                <p:oleObj name="Equation" r:id="rId4" imgW="2908001" imgH="355508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65350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05100" y="26543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510" imgH="355294" progId="Equation.DSMT4">
                  <p:embed/>
                </p:oleObj>
              </mc:Choice>
              <mc:Fallback>
                <p:oleObj name="Equation" r:id="rId6" imgW="888510" imgH="355294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543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628900" y="31432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3139" imgH="837787" progId="Equation.DSMT4">
                  <p:embed/>
                </p:oleObj>
              </mc:Choice>
              <mc:Fallback>
                <p:oleObj name="Equation" r:id="rId8" imgW="1003139" imgH="837787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14325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67000" y="4114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370" imgH="355508" progId="Equation.DSMT4">
                  <p:embed/>
                </p:oleObj>
              </mc:Choice>
              <mc:Fallback>
                <p:oleObj name="Equation" r:id="rId10" imgW="736370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97400" y="1752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752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35500" y="22098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60370" imgH="304800" progId="Equation.DSMT4">
                  <p:embed/>
                </p:oleObj>
              </mc:Choice>
              <mc:Fallback>
                <p:oleObj name="Equation" r:id="rId14" imgW="2260370" imgH="304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098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597400" y="274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77" imgH="279446" progId="Equation.DSMT4">
                  <p:embed/>
                </p:oleObj>
              </mc:Choice>
              <mc:Fallback>
                <p:oleObj name="Equation" r:id="rId16" imgW="927077" imgH="279446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74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82557"/>
              </p:ext>
            </p:extLst>
          </p:nvPr>
        </p:nvGraphicFramePr>
        <p:xfrm>
          <a:off x="4597400" y="3429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5016" imgH="279446" progId="Equation.DSMT4">
                  <p:embed/>
                </p:oleObj>
              </mc:Choice>
              <mc:Fallback>
                <p:oleObj name="Equation" r:id="rId18" imgW="2235016" imgH="279446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429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70933"/>
              </p:ext>
            </p:extLst>
          </p:nvPr>
        </p:nvGraphicFramePr>
        <p:xfrm>
          <a:off x="4597400" y="39624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53665" imgH="609600" progId="Equation.DSMT4">
                  <p:embed/>
                </p:oleObj>
              </mc:Choice>
              <mc:Fallback>
                <p:oleObj name="Equation" r:id="rId20" imgW="3453665" imgH="609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9624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equation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41550" y="1916113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60188" imgH="469601" progId="Equation.DSMT4">
                  <p:embed/>
                </p:oleObj>
              </mc:Choice>
              <mc:Fallback>
                <p:oleObj name="Equation" r:id="rId2" imgW="4660188" imgH="469601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916113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60400" y="2971800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60188" imgH="469601" progId="Equation.DSMT4">
                  <p:embed/>
                </p:oleObj>
              </mc:Choice>
              <mc:Fallback>
                <p:oleObj name="Equation" r:id="rId4" imgW="4660188" imgH="469601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971800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01700" y="3699404"/>
          <a:ext cx="433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034" imgH="292123" progId="Equation.DSMT4">
                  <p:embed/>
                </p:oleObj>
              </mc:Choice>
              <mc:Fallback>
                <p:oleObj name="Equation" r:id="rId6" imgW="4330034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699404"/>
                        <a:ext cx="433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384300" y="4249208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99573" imgH="292123" progId="Equation.DSMT4">
                  <p:embed/>
                </p:oleObj>
              </mc:Choice>
              <mc:Fallback>
                <p:oleObj name="Equation" r:id="rId8" imgW="3199573" imgH="29212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49208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33400" y="4799013"/>
          <a:ext cx="488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88375" imgH="292123" progId="Equation.DSMT4">
                  <p:embed/>
                </p:oleObj>
              </mc:Choice>
              <mc:Fallback>
                <p:oleObj name="Equation" r:id="rId10" imgW="4888375" imgH="29212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99013"/>
                        <a:ext cx="488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15000" y="30480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633" imgH="279446" progId="Equation.DSMT4">
                  <p:embed/>
                </p:oleObj>
              </mc:Choice>
              <mc:Fallback>
                <p:oleObj name="Equation" r:id="rId12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5715000" y="3657600"/>
          <a:ext cx="299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96741" imgH="571569" progId="Equation.DSMT4">
                  <p:embed/>
                </p:oleObj>
              </mc:Choice>
              <mc:Fallback>
                <p:oleObj name="Equation" r:id="rId14" imgW="2996741" imgH="571569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299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715000" y="4343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310" imgH="241415" progId="Equation.DSMT4">
                  <p:embed/>
                </p:oleObj>
              </mc:Choice>
              <mc:Fallback>
                <p:oleObj name="Equation" r:id="rId16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3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715000" y="4876800"/>
          <a:ext cx="2247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47693" imgH="241415" progId="Equation.DSMT4">
                  <p:embed/>
                </p:oleObj>
              </mc:Choice>
              <mc:Fallback>
                <p:oleObj name="Equation" r:id="rId18" imgW="2247693" imgH="241415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2247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39900" y="1574800"/>
          <a:ext cx="195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570" imgH="292123" progId="Equation.DSMT4">
                  <p:embed/>
                </p:oleObj>
              </mc:Choice>
              <mc:Fallback>
                <p:oleObj name="Equation" r:id="rId2" imgW="1955570" imgH="292123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574800"/>
                        <a:ext cx="195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66800" y="2006600"/>
          <a:ext cx="328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864" imgH="292123" progId="Equation.DSMT4">
                  <p:embed/>
                </p:oleObj>
              </mc:Choice>
              <mc:Fallback>
                <p:oleObj name="Equation" r:id="rId4" imgW="3288864" imgH="292123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06600"/>
                        <a:ext cx="328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87600" y="24511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556" imgH="292123" progId="Equation.DSMT4">
                  <p:embed/>
                </p:oleObj>
              </mc:Choice>
              <mc:Fallback>
                <p:oleObj name="Equation" r:id="rId6" imgW="1104556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4511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311400" y="2895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9200" imgH="837787" progId="Equation.DSMT4">
                  <p:embed/>
                </p:oleObj>
              </mc:Choice>
              <mc:Fallback>
                <p:oleObj name="Equation" r:id="rId8" imgW="1219200" imgH="837787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895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2700" y="3810000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9114" imgH="838292" progId="Equation.DSMT4">
                  <p:embed/>
                </p:oleObj>
              </mc:Choice>
              <mc:Fallback>
                <p:oleObj name="Equation" r:id="rId10" imgW="1029114" imgH="838292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810000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572000" y="15811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11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6766"/>
              </p:ext>
            </p:extLst>
          </p:nvPr>
        </p:nvGraphicFramePr>
        <p:xfrm>
          <a:off x="4572000" y="2032000"/>
          <a:ext cx="210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08160" imgH="241200" progId="Equation.DSMT4">
                  <p:embed/>
                </p:oleObj>
              </mc:Choice>
              <mc:Fallback>
                <p:oleObj name="Equation" r:id="rId14" imgW="2108160" imgH="241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32000"/>
                        <a:ext cx="2108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572000" y="24574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77" imgH="279446" progId="Equation.DSMT4">
                  <p:embed/>
                </p:oleObj>
              </mc:Choice>
              <mc:Fallback>
                <p:oleObj name="Equation" r:id="rId16" imgW="927077" imgH="279446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574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09254"/>
              </p:ext>
            </p:extLst>
          </p:nvPr>
        </p:nvGraphicFramePr>
        <p:xfrm>
          <a:off x="4572000" y="3175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5016" imgH="279446" progId="Equation.DSMT4">
                  <p:embed/>
                </p:oleObj>
              </mc:Choice>
              <mc:Fallback>
                <p:oleObj name="Equation" r:id="rId18" imgW="2235016" imgH="279446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5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65430"/>
              </p:ext>
            </p:extLst>
          </p:nvPr>
        </p:nvGraphicFramePr>
        <p:xfrm>
          <a:off x="4572000" y="3746500"/>
          <a:ext cx="345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54200" imgH="888840" progId="Equation.DSMT4">
                  <p:embed/>
                </p:oleObj>
              </mc:Choice>
              <mc:Fallback>
                <p:oleObj name="Equation" r:id="rId20" imgW="3454200" imgH="88884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46500"/>
                        <a:ext cx="3454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09940"/>
              </p:ext>
            </p:extLst>
          </p:nvPr>
        </p:nvGraphicFramePr>
        <p:xfrm>
          <a:off x="1066800" y="2590800"/>
          <a:ext cx="74295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28191" imgH="2273047" progId="Equation.DSMT4">
                  <p:embed/>
                </p:oleObj>
              </mc:Choice>
              <mc:Fallback>
                <p:oleObj name="Equation" r:id="rId2" imgW="7428191" imgH="2273047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4295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30068" y="308981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14368" y="310916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14368" y="372707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04472" y="429063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74046" y="4290631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5168" y="4350132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13090"/>
              </p:ext>
            </p:extLst>
          </p:nvPr>
        </p:nvGraphicFramePr>
        <p:xfrm>
          <a:off x="33909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9557" imgH="469885" progId="Equation.DSMT4">
                  <p:embed/>
                </p:oleObj>
              </mc:Choice>
              <mc:Fallback>
                <p:oleObj name="Equation" r:id="rId4" imgW="3239557" imgH="469885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35378"/>
              </p:ext>
            </p:extLst>
          </p:nvPr>
        </p:nvGraphicFramePr>
        <p:xfrm>
          <a:off x="1092200" y="1876425"/>
          <a:ext cx="69596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58038" imgH="3377603" progId="Equation.DSMT4">
                  <p:embed/>
                </p:oleObj>
              </mc:Choice>
              <mc:Fallback>
                <p:oleObj name="Equation" r:id="rId2" imgW="6958038" imgH="3377603" progId="Equation.DSMT4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876425"/>
                        <a:ext cx="69596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06756" y="1831619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70532" y="47062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43266" y="240095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56841" y="2389215"/>
            <a:ext cx="54946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92784" y="300399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13746" y="405222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35645" y="40369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859749" y="2474817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0849" y="3900583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0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3" grpId="0"/>
      <p:bldP spid="16394" grpId="0"/>
      <p:bldP spid="16395" grpId="0"/>
      <p:bldP spid="163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is a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78450" y="1328738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90058" imgH="469885" progId="Equation.DSMT4">
                  <p:embed/>
                </p:oleObj>
              </mc:Choice>
              <mc:Fallback>
                <p:oleObj name="Equation" r:id="rId2" imgW="2490058" imgH="469885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328738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108200" y="2374900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90058" imgH="469885" progId="Equation.DSMT4">
                  <p:embed/>
                </p:oleObj>
              </mc:Choice>
              <mc:Fallback>
                <p:oleObj name="Equation" r:id="rId4" imgW="2490058" imgH="469885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374900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09800" y="2973916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141" imgH="292123" progId="Equation.DSMT4">
                  <p:embed/>
                </p:oleObj>
              </mc:Choice>
              <mc:Fallback>
                <p:oleObj name="Equation" r:id="rId6" imgW="2387141" imgH="292123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3916"/>
                        <a:ext cx="238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667000" y="3399366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30216" imgH="292123" progId="Equation.DSMT4">
                  <p:embed/>
                </p:oleObj>
              </mc:Choice>
              <mc:Fallback>
                <p:oleObj name="Equation" r:id="rId8" imgW="1930216" imgH="29212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9366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006600" y="3829049"/>
          <a:ext cx="325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50833" imgH="292123" progId="Equation.DSMT4">
                  <p:embed/>
                </p:oleObj>
              </mc:Choice>
              <mc:Fallback>
                <p:oleObj name="Equation" r:id="rId10" imgW="3250833" imgH="292123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829049"/>
                        <a:ext cx="325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27400" y="4246032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585" imgH="292123" progId="Equation.DSMT4">
                  <p:embed/>
                </p:oleObj>
              </mc:Choice>
              <mc:Fallback>
                <p:oleObj name="Equation" r:id="rId12" imgW="1282585" imgH="292123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246032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251200" y="464820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7521" imgH="838292" progId="Equation.DSMT4">
                  <p:embed/>
                </p:oleObj>
              </mc:Choice>
              <mc:Fallback>
                <p:oleObj name="Equation" r:id="rId14" imgW="1397521" imgH="838292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64820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492500" y="55753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188" imgH="291947" progId="Equation.DSMT4">
                  <p:embed/>
                </p:oleObj>
              </mc:Choice>
              <mc:Fallback>
                <p:oleObj name="Equation" r:id="rId16" imgW="939188" imgH="291947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753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486400" y="24701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633" imgH="279446" progId="Equation.DSMT4">
                  <p:embed/>
                </p:oleObj>
              </mc:Choice>
              <mc:Fallback>
                <p:oleObj name="Equation" r:id="rId18" imgW="2031633" imgH="279446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701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486400" y="298026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96741" imgH="279446" progId="Equation.DSMT4">
                  <p:embed/>
                </p:oleObj>
              </mc:Choice>
              <mc:Fallback>
                <p:oleObj name="Equation" r:id="rId20" imgW="2996741" imgH="279446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8026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486400" y="34247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44310" imgH="241415" progId="Equation.DSMT4">
                  <p:embed/>
                </p:oleObj>
              </mc:Choice>
              <mc:Fallback>
                <p:oleObj name="Equation" r:id="rId22" imgW="2044310" imgH="241415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47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5486400" y="3822699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5724" imgH="304800" progId="Equation.DSMT4">
                  <p:embed/>
                </p:oleObj>
              </mc:Choice>
              <mc:Fallback>
                <p:oleObj name="Equation" r:id="rId24" imgW="2285724" imgH="3048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2699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5486400" y="425238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77" imgH="279446" progId="Equation.DSMT4">
                  <p:embed/>
                </p:oleObj>
              </mc:Choice>
              <mc:Fallback>
                <p:oleObj name="Equation" r:id="rId26" imgW="927077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5238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486400" y="49276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35016" imgH="279446" progId="Equation.DSMT4">
                  <p:embed/>
                </p:oleObj>
              </mc:Choice>
              <mc:Fallback>
                <p:oleObj name="Equation" r:id="rId28" imgW="2235016" imgH="279446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276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5486400" y="55816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27077" imgH="279446" progId="Equation.DSMT4">
                  <p:embed/>
                </p:oleObj>
              </mc:Choice>
              <mc:Fallback>
                <p:oleObj name="Equation" r:id="rId30" imgW="927077" imgH="2794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16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equation has one solution. Therefore, it is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conditional</a:t>
            </a:r>
            <a:r>
              <a:rPr lang="en-US" dirty="0">
                <a:latin typeface="Calibri" pitchFamily="34" charset="0"/>
              </a:rPr>
              <a:t> 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8040"/>
          </a:xfrm>
          <a:solidFill>
            <a:schemeClr val="accent3"/>
          </a:solidFill>
          <a:ln w="28575"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Simplify each side of the equation by removing any grouping symbols and combining like terms on both sides of the equation.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addition principle of equality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add the opposite of a constant term and/or variable term to both sides </a:t>
            </a:r>
            <a:r>
              <a:rPr lang="en-US" dirty="0">
                <a:solidFill>
                  <a:srgbClr val="000000"/>
                </a:solidFill>
              </a:rPr>
              <a:t>of the equation so that variables are on one side and constants are on the other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Procedure: Solving Linear Equations that Simplify to the Form </a:t>
            </a:r>
            <a:r>
              <a:rPr lang="en-US" i="1" dirty="0"/>
              <a:t>ax </a:t>
            </a:r>
            <a:r>
              <a:rPr lang="en-US" dirty="0"/>
              <a:t>+ </a:t>
            </a:r>
            <a:r>
              <a:rPr lang="en-US" i="1" dirty="0"/>
              <a:t>b = cx </a:t>
            </a:r>
            <a:r>
              <a:rPr lang="en-US" dirty="0"/>
              <a:t>+</a:t>
            </a:r>
            <a:r>
              <a:rPr lang="en-US" i="1" dirty="0"/>
              <a:t> 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305800" cy="492252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                                            is a 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31006"/>
              </p:ext>
            </p:extLst>
          </p:nvPr>
        </p:nvGraphicFramePr>
        <p:xfrm>
          <a:off x="1930400" y="2594006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3664" imgH="469601" progId="Equation.DSMT4">
                  <p:embed/>
                </p:oleObj>
              </mc:Choice>
              <mc:Fallback>
                <p:oleObj name="Equation" r:id="rId2" imgW="3593664" imgH="469601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594006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789345"/>
              </p:ext>
            </p:extLst>
          </p:nvPr>
        </p:nvGraphicFramePr>
        <p:xfrm>
          <a:off x="2184400" y="3184556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480" imgH="292123" progId="Equation.DSMT4">
                  <p:embed/>
                </p:oleObj>
              </mc:Choice>
              <mc:Fallback>
                <p:oleObj name="Equation" r:id="rId4" imgW="3085480" imgH="29212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184556"/>
                        <a:ext cx="308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87284"/>
              </p:ext>
            </p:extLst>
          </p:nvPr>
        </p:nvGraphicFramePr>
        <p:xfrm>
          <a:off x="2844800" y="3651282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172" imgH="292123" progId="Equation.DSMT4">
                  <p:embed/>
                </p:oleObj>
              </mc:Choice>
              <mc:Fallback>
                <p:oleObj name="Equation" r:id="rId6" imgW="2425172" imgH="292123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651282"/>
                        <a:ext cx="242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07399"/>
              </p:ext>
            </p:extLst>
          </p:nvPr>
        </p:nvGraphicFramePr>
        <p:xfrm>
          <a:off x="2159000" y="4154520"/>
          <a:ext cx="3784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3819" imgH="292123" progId="Equation.DSMT4">
                  <p:embed/>
                </p:oleObj>
              </mc:Choice>
              <mc:Fallback>
                <p:oleObj name="Equation" r:id="rId8" imgW="3783819" imgH="29212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154520"/>
                        <a:ext cx="3784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36960"/>
              </p:ext>
            </p:extLst>
          </p:nvPr>
        </p:nvGraphicFramePr>
        <p:xfrm>
          <a:off x="3302000" y="4606956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143" imgH="291947" progId="Equation.DSMT4">
                  <p:embed/>
                </p:oleObj>
              </mc:Choice>
              <mc:Fallback>
                <p:oleObj name="Equation" r:id="rId10" imgW="1269143" imgH="291947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606956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853270"/>
              </p:ext>
            </p:extLst>
          </p:nvPr>
        </p:nvGraphicFramePr>
        <p:xfrm>
          <a:off x="6007100" y="2689256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633" imgH="279446" progId="Equation.DSMT4">
                  <p:embed/>
                </p:oleObj>
              </mc:Choice>
              <mc:Fallback>
                <p:oleObj name="Equation" r:id="rId12" imgW="2031633" imgH="279446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689256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87590"/>
              </p:ext>
            </p:extLst>
          </p:nvPr>
        </p:nvGraphicFramePr>
        <p:xfrm>
          <a:off x="5994400" y="319090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96741" imgH="279446" progId="Equation.DSMT4">
                  <p:embed/>
                </p:oleObj>
              </mc:Choice>
              <mc:Fallback>
                <p:oleObj name="Equation" r:id="rId14" imgW="2996741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319090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04787"/>
              </p:ext>
            </p:extLst>
          </p:nvPr>
        </p:nvGraphicFramePr>
        <p:xfrm>
          <a:off x="6007100" y="3676682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310" imgH="241415" progId="Equation.DSMT4">
                  <p:embed/>
                </p:oleObj>
              </mc:Choice>
              <mc:Fallback>
                <p:oleObj name="Equation" r:id="rId16" imgW="2044310" imgH="24141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676682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43973"/>
              </p:ext>
            </p:extLst>
          </p:nvPr>
        </p:nvGraphicFramePr>
        <p:xfrm>
          <a:off x="6007100" y="419897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60370" imgH="304800" progId="Equation.DSMT4">
                  <p:embed/>
                </p:oleObj>
              </mc:Choice>
              <mc:Fallback>
                <p:oleObj name="Equation" r:id="rId18" imgW="2260370" imgH="3048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19897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90183"/>
              </p:ext>
            </p:extLst>
          </p:nvPr>
        </p:nvGraphicFramePr>
        <p:xfrm>
          <a:off x="6007100" y="461330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27077" imgH="279446" progId="Equation.DSMT4">
                  <p:embed/>
                </p:oleObj>
              </mc:Choice>
              <mc:Fallback>
                <p:oleObj name="Equation" r:id="rId20" imgW="927077" imgH="279446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61330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5002242"/>
            <a:ext cx="82296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last equation is never true. Therefore, the original equation is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contradiction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has no solution.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D42049B-C53D-D67F-40E0-4BC994021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92707"/>
              </p:ext>
            </p:extLst>
          </p:nvPr>
        </p:nvGraphicFramePr>
        <p:xfrm>
          <a:off x="533400" y="1649897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93664" imgH="469601" progId="Equation.DSMT4">
                  <p:embed/>
                </p:oleObj>
              </mc:Choice>
              <mc:Fallback>
                <p:oleObj name="Equation" r:id="rId22" imgW="3593664" imgH="469601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49897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7024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      is a conditional equation, an identity, or a contradiction. </a:t>
            </a:r>
          </a:p>
          <a:p>
            <a:pPr marL="0" indent="0">
              <a:spcBef>
                <a:spcPts val="9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76650"/>
              </p:ext>
            </p:extLst>
          </p:nvPr>
        </p:nvGraphicFramePr>
        <p:xfrm>
          <a:off x="5387340" y="135128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4772" imgH="469601" progId="Equation.DSMT4">
                  <p:embed/>
                </p:oleObj>
              </mc:Choice>
              <mc:Fallback>
                <p:oleObj name="Equation" r:id="rId2" imgW="3034772" imgH="469601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340" y="135128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981200" y="28448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34772" imgH="469601" progId="Equation.DSMT4">
                  <p:embed/>
                </p:oleObj>
              </mc:Choice>
              <mc:Fallback>
                <p:oleObj name="Equation" r:id="rId4" imgW="3034772" imgH="469601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448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057400" y="3503083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58710" imgH="279446" progId="Equation.DSMT4">
                  <p:embed/>
                </p:oleObj>
              </mc:Choice>
              <mc:Fallback>
                <p:oleObj name="Equation" r:id="rId6" imgW="2958710" imgH="279446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3083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946400" y="3970866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69664" imgH="279446" progId="Equation.DSMT4">
                  <p:embed/>
                </p:oleObj>
              </mc:Choice>
              <mc:Fallback>
                <p:oleObj name="Equation" r:id="rId8" imgW="2069664" imgH="27944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970866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273300" y="4438649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90280" imgH="279446" progId="Equation.DSMT4">
                  <p:embed/>
                </p:oleObj>
              </mc:Choice>
              <mc:Fallback>
                <p:oleObj name="Equation" r:id="rId10" imgW="3390280" imgH="279446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438649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378200" y="4906432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7941" imgH="228738" progId="Equation.DSMT4">
                  <p:embed/>
                </p:oleObj>
              </mc:Choice>
              <mc:Fallback>
                <p:oleObj name="Equation" r:id="rId12" imgW="1167941" imgH="228738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906432"/>
                        <a:ext cx="1168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857500" y="5323415"/>
          <a:ext cx="218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83757" imgH="241415" progId="Equation.DSMT4">
                  <p:embed/>
                </p:oleObj>
              </mc:Choice>
              <mc:Fallback>
                <p:oleObj name="Equation" r:id="rId14" imgW="2183757" imgH="241415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323415"/>
                        <a:ext cx="2184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568700" y="57150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93" imgH="292123" progId="Equation.DSMT4">
                  <p:embed/>
                </p:oleObj>
              </mc:Choice>
              <mc:Fallback>
                <p:oleObj name="Equation" r:id="rId16" imgW="723693" imgH="292123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7150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918200" y="29400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633" imgH="279446" progId="Equation.DSMT4">
                  <p:embed/>
                </p:oleObj>
              </mc:Choice>
              <mc:Fallback>
                <p:oleObj name="Equation" r:id="rId18" imgW="2031633" imgH="279446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9400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918200" y="35687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96741" imgH="279446" progId="Equation.DSMT4">
                  <p:embed/>
                </p:oleObj>
              </mc:Choice>
              <mc:Fallback>
                <p:oleObj name="Equation" r:id="rId20" imgW="2996741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5687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5918200" y="40089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44310" imgH="241415" progId="Equation.DSMT4">
                  <p:embed/>
                </p:oleObj>
              </mc:Choice>
              <mc:Fallback>
                <p:oleObj name="Equation" r:id="rId22" imgW="2044310" imgH="24141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0089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5918200" y="44577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60370" imgH="304800" progId="Equation.DSMT4">
                  <p:embed/>
                </p:oleObj>
              </mc:Choice>
              <mc:Fallback>
                <p:oleObj name="Equation" r:id="rId24" imgW="2260370" imgH="3048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4577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918200" y="5323415"/>
          <a:ext cx="199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93601" imgH="241415" progId="Equation.DSMT4">
                  <p:embed/>
                </p:oleObj>
              </mc:Choice>
              <mc:Fallback>
                <p:oleObj name="Equation" r:id="rId26" imgW="1993601" imgH="241415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23415"/>
                        <a:ext cx="199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918200" y="5727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27077" imgH="279446" progId="Equation.DSMT4">
                  <p:embed/>
                </p:oleObj>
              </mc:Choice>
              <mc:Fallback>
                <p:oleObj name="Equation" r:id="rId28" imgW="927077" imgH="27944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727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8">
            <a:extLst>
              <a:ext uri="{FF2B5EF4-FFF2-40B4-BE49-F238E27FC236}">
                <a16:creationId xmlns:a16="http://schemas.microsoft.com/office/drawing/2014/main" id="{60B18E45-C58B-165B-2E69-B48EADFC0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06817"/>
              </p:ext>
            </p:extLst>
          </p:nvPr>
        </p:nvGraphicFramePr>
        <p:xfrm>
          <a:off x="5918200" y="4903257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27077" imgH="279446" progId="Equation.DSMT4">
                  <p:embed/>
                </p:oleObj>
              </mc:Choice>
              <mc:Fallback>
                <p:oleObj name="Equation" r:id="rId28" imgW="927077" imgH="279446" progId="Equation.DSMT4">
                  <p:embed/>
                  <p:pic>
                    <p:nvPicPr>
                      <p:cNvPr id="215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903257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426720" y="129540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last equation is always true. Therefore, the original equation is an </a:t>
            </a:r>
            <a:r>
              <a:rPr lang="en-US" i="0" dirty="0">
                <a:solidFill>
                  <a:srgbClr val="FF0000"/>
                </a:solidFill>
              </a:rPr>
              <a:t>identity,</a:t>
            </a:r>
            <a:r>
              <a:rPr lang="en-US" i="0" dirty="0">
                <a:solidFill>
                  <a:schemeClr val="tx1"/>
                </a:solidFill>
              </a:rPr>
              <a:t> and has an infinite number of solutions. Every real number is a solution.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Procedure: Solving Linear Equations that Simplify to the Form </a:t>
            </a:r>
            <a:r>
              <a:rPr lang="en-US" i="1" dirty="0"/>
              <a:t>ax </a:t>
            </a:r>
            <a:r>
              <a:rPr lang="en-US" dirty="0"/>
              <a:t>+ </a:t>
            </a:r>
            <a:r>
              <a:rPr lang="en-US" i="1" dirty="0"/>
              <a:t>b = cx </a:t>
            </a:r>
            <a:r>
              <a:rPr lang="en-US" dirty="0"/>
              <a:t>+</a:t>
            </a:r>
            <a:r>
              <a:rPr lang="en-US" i="1" dirty="0"/>
              <a:t> d </a:t>
            </a:r>
            <a:r>
              <a:rPr lang="en-US" dirty="0"/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215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0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equality </a:t>
            </a:r>
            <a:r>
              <a:rPr lang="en-US" i="0" dirty="0">
                <a:solidFill>
                  <a:srgbClr val="000000"/>
                </a:solidFill>
              </a:rPr>
              <a:t>and multiply both sides of the </a:t>
            </a:r>
            <a:r>
              <a:rPr lang="en-US" dirty="0">
                <a:solidFill>
                  <a:srgbClr val="000000"/>
                </a:solidFill>
              </a:rPr>
              <a:t>equation by the reciprocal of the coefficient of the variable</a:t>
            </a:r>
            <a:r>
              <a:rPr lang="en-US" i="0" dirty="0">
                <a:solidFill>
                  <a:srgbClr val="000000"/>
                </a:solidFill>
              </a:rPr>
              <a:t> (</a:t>
            </a:r>
            <a:r>
              <a:rPr lang="en-US" b="1" i="0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i="0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00"/>
                </a:solidFill>
              </a:rPr>
              <a:t>1.</a:t>
            </a:r>
          </a:p>
          <a:p>
            <a:pPr marL="514350" indent="-51435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Check your answer by substituting it for the variable in the original equation.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26972"/>
              </p:ext>
            </p:extLst>
          </p:nvPr>
        </p:nvGraphicFramePr>
        <p:xfrm>
          <a:off x="3460750" y="13716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339" imgH="292123" progId="Equation.DSMT4">
                  <p:embed/>
                </p:oleObj>
              </mc:Choice>
              <mc:Fallback>
                <p:oleObj name="Equation" r:id="rId2" imgW="2222339" imgH="29212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3716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86000" y="2346325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339" imgH="292123" progId="Equation.DSMT4">
                  <p:embed/>
                </p:oleObj>
              </mc:Choice>
              <mc:Fallback>
                <p:oleObj name="Equation" r:id="rId4" imgW="2222339" imgH="292123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46325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03400" y="2832100"/>
          <a:ext cx="317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219" imgH="292123" progId="Equation.DSMT4">
                  <p:embed/>
                </p:oleObj>
              </mc:Choice>
              <mc:Fallback>
                <p:oleObj name="Equation" r:id="rId6" imgW="3174219" imgH="292123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32100"/>
                        <a:ext cx="317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55900" y="329565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833" imgH="292123" progId="Equation.DSMT4">
                  <p:embed/>
                </p:oleObj>
              </mc:Choice>
              <mc:Fallback>
                <p:oleObj name="Equation" r:id="rId8" imgW="1726833" imgH="292123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295650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108200" y="3784600"/>
          <a:ext cx="307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72803" imgH="292123" progId="Equation.DSMT4">
                  <p:embed/>
                </p:oleObj>
              </mc:Choice>
              <mc:Fallback>
                <p:oleObj name="Equation" r:id="rId10" imgW="3072803" imgH="29212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784600"/>
                        <a:ext cx="307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781300" y="427355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143" imgH="291947" progId="Equation.DSMT4">
                  <p:embed/>
                </p:oleObj>
              </mc:Choice>
              <mc:Fallback>
                <p:oleObj name="Equation" r:id="rId12" imgW="1269143" imgH="291947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27355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705100" y="471805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836" imgH="838292" progId="Equation.DSMT4">
                  <p:embed/>
                </p:oleObj>
              </mc:Choice>
              <mc:Fallback>
                <p:oleObj name="Equation" r:id="rId14" imgW="1384836" imgH="838292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71805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21000" y="56388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754" imgH="279446" progId="Equation.DSMT4">
                  <p:embed/>
                </p:oleObj>
              </mc:Choice>
              <mc:Fallback>
                <p:oleObj name="Equation" r:id="rId16" imgW="939754" imgH="279446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388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59400" y="2359025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633" imgH="279446" progId="Equation.DSMT4">
                  <p:embed/>
                </p:oleObj>
              </mc:Choice>
              <mc:Fallback>
                <p:oleObj name="Equation" r:id="rId18" imgW="2031633" imgH="27944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359025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59400" y="2819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33049" imgH="304800" progId="Equation.DSMT4">
                  <p:embed/>
                </p:oleObj>
              </mc:Choice>
              <mc:Fallback>
                <p:oleObj name="Equation" r:id="rId20" imgW="2133049" imgH="3048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194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5359400" y="3308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77" imgH="279446" progId="Equation.DSMT4">
                  <p:embed/>
                </p:oleObj>
              </mc:Choice>
              <mc:Fallback>
                <p:oleObj name="Equation" r:id="rId22" imgW="927077" imgH="279446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08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359400" y="3810000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5724" imgH="304800" progId="Equation.DSMT4">
                  <p:embed/>
                </p:oleObj>
              </mc:Choice>
              <mc:Fallback>
                <p:oleObj name="Equation" r:id="rId24" imgW="2285724" imgH="3048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810000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359400" y="42862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77" imgH="279446" progId="Equation.DSMT4">
                  <p:embed/>
                </p:oleObj>
              </mc:Choice>
              <mc:Fallback>
                <p:oleObj name="Equation" r:id="rId26" imgW="927077" imgH="279446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2862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359400" y="499745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35016" imgH="279446" progId="Equation.DSMT4">
                  <p:embed/>
                </p:oleObj>
              </mc:Choice>
              <mc:Fallback>
                <p:oleObj name="Equation" r:id="rId28" imgW="2235016" imgH="27944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99745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5359400" y="5638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27077" imgH="279446" progId="Equation.DSMT4">
                  <p:embed/>
                </p:oleObj>
              </mc:Choice>
              <mc:Fallback>
                <p:oleObj name="Equation" r:id="rId30" imgW="927077" imgH="279446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638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/>
          </p:cNvSpPr>
          <p:nvPr/>
        </p:nvSpPr>
        <p:spPr>
          <a:xfrm>
            <a:off x="457200" y="17526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938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93920"/>
              </p:ext>
            </p:extLst>
          </p:nvPr>
        </p:nvGraphicFramePr>
        <p:xfrm>
          <a:off x="2514600" y="19177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339" imgH="292123" progId="Equation.DSMT4">
                  <p:embed/>
                </p:oleObj>
              </mc:Choice>
              <mc:Fallback>
                <p:oleObj name="Equation" r:id="rId2" imgW="2222339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177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190849"/>
              </p:ext>
            </p:extLst>
          </p:nvPr>
        </p:nvGraphicFramePr>
        <p:xfrm>
          <a:off x="2082800" y="2298700"/>
          <a:ext cx="3035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34772" imgH="812433" progId="Equation.DSMT4">
                  <p:embed/>
                </p:oleObj>
              </mc:Choice>
              <mc:Fallback>
                <p:oleObj name="Equation" r:id="rId4" imgW="3034772" imgH="812433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298700"/>
                        <a:ext cx="3035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614374"/>
              </p:ext>
            </p:extLst>
          </p:nvPr>
        </p:nvGraphicFramePr>
        <p:xfrm>
          <a:off x="2362200" y="3136900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90524" imgH="698339" progId="Equation.DSMT4">
                  <p:embed/>
                </p:oleObj>
              </mc:Choice>
              <mc:Fallback>
                <p:oleObj name="Equation" r:id="rId6" imgW="2590524" imgH="69833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36900"/>
                        <a:ext cx="2590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20298"/>
              </p:ext>
            </p:extLst>
          </p:nvPr>
        </p:nvGraphicFramePr>
        <p:xfrm>
          <a:off x="2819400" y="420370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418" imgH="292123" progId="Equation.DSMT4">
                  <p:embed/>
                </p:oleObj>
              </mc:Choice>
              <mc:Fallback>
                <p:oleObj name="Equation" r:id="rId8" imgW="1485418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03700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17714"/>
              </p:ext>
            </p:extLst>
          </p:nvPr>
        </p:nvGraphicFramePr>
        <p:xfrm>
          <a:off x="5397500" y="2755900"/>
          <a:ext cx="1879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8957" imgH="241415" progId="Equation.DSMT4">
                  <p:embed/>
                </p:oleObj>
              </mc:Choice>
              <mc:Fallback>
                <p:oleObj name="Equation" r:id="rId10" imgW="1878957" imgH="241415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755900"/>
                        <a:ext cx="1879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50176"/>
              </p:ext>
            </p:extLst>
          </p:nvPr>
        </p:nvGraphicFramePr>
        <p:xfrm>
          <a:off x="5397500" y="35941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5941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56152"/>
              </p:ext>
            </p:extLst>
          </p:nvPr>
        </p:nvGraphicFramePr>
        <p:xfrm>
          <a:off x="5378450" y="41973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228600" progId="Equation.DSMT4">
                  <p:embed/>
                </p:oleObj>
              </mc:Choice>
              <mc:Fallback>
                <p:oleObj name="Equation" r:id="rId14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1973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10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15125"/>
              </p:ext>
            </p:extLst>
          </p:nvPr>
        </p:nvGraphicFramePr>
        <p:xfrm>
          <a:off x="3505200" y="1422633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99573" imgH="292123" progId="Equation.DSMT4">
                  <p:embed/>
                </p:oleObj>
              </mc:Choice>
              <mc:Fallback>
                <p:oleObj name="Equation" r:id="rId2" imgW="3199573" imgH="29212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22633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57400" y="268605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99573" imgH="292123" progId="Equation.DSMT4">
                  <p:embed/>
                </p:oleObj>
              </mc:Choice>
              <mc:Fallback>
                <p:oleObj name="Equation" r:id="rId4" imgW="3199573" imgH="292123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8605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578100" y="3197225"/>
          <a:ext cx="2032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633" imgH="292123" progId="Equation.DSMT4">
                  <p:embed/>
                </p:oleObj>
              </mc:Choice>
              <mc:Fallback>
                <p:oleObj name="Equation" r:id="rId6" imgW="2031633" imgH="292123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197225"/>
                        <a:ext cx="2032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95500" y="3740150"/>
          <a:ext cx="297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71387" imgH="292123" progId="Equation.DSMT4">
                  <p:embed/>
                </p:oleObj>
              </mc:Choice>
              <mc:Fallback>
                <p:oleObj name="Equation" r:id="rId8" imgW="2971387" imgH="29212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740150"/>
                        <a:ext cx="297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035300" y="4265613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31" imgH="292123" progId="Equation.DSMT4">
                  <p:embed/>
                </p:oleObj>
              </mc:Choice>
              <mc:Fallback>
                <p:oleObj name="Equation" r:id="rId10" imgW="1562031" imgH="29212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65613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362200" y="4813300"/>
          <a:ext cx="290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08001" imgH="292123" progId="Equation.DSMT4">
                  <p:embed/>
                </p:oleObj>
              </mc:Choice>
              <mc:Fallback>
                <p:oleObj name="Equation" r:id="rId12" imgW="2908001" imgH="29212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13300"/>
                        <a:ext cx="290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187700" y="53340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188" imgH="291947" progId="Equation.DSMT4">
                  <p:embed/>
                </p:oleObj>
              </mc:Choice>
              <mc:Fallback>
                <p:oleObj name="Equation" r:id="rId14" imgW="939188" imgH="291947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3340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575300" y="26924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633" imgH="279446" progId="Equation.DSMT4">
                  <p:embed/>
                </p:oleObj>
              </mc:Choice>
              <mc:Fallback>
                <p:oleObj name="Equation" r:id="rId16" imgW="2031633" imgH="27944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24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575300" y="3222625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44310" imgH="241415" progId="Equation.DSMT4">
                  <p:embed/>
                </p:oleObj>
              </mc:Choice>
              <mc:Fallback>
                <p:oleObj name="Equation" r:id="rId18" imgW="2044310" imgH="241415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222625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575300" y="3733800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83757" imgH="304800" progId="Equation.DSMT4">
                  <p:embed/>
                </p:oleObj>
              </mc:Choice>
              <mc:Fallback>
                <p:oleObj name="Equation" r:id="rId20" imgW="2183757" imgH="3048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733800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575300" y="4278313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77" imgH="279446" progId="Equation.DSMT4">
                  <p:embed/>
                </p:oleObj>
              </mc:Choice>
              <mc:Fallback>
                <p:oleObj name="Equation" r:id="rId22" imgW="927077" imgH="279446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278313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75300" y="4800600"/>
          <a:ext cx="227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73047" imgH="304800" progId="Equation.DSMT4">
                  <p:embed/>
                </p:oleObj>
              </mc:Choice>
              <mc:Fallback>
                <p:oleObj name="Equation" r:id="rId24" imgW="2273047" imgH="304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00600"/>
                        <a:ext cx="227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5575300" y="5346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77" imgH="279446" progId="Equation.DSMT4">
                  <p:embed/>
                </p:oleObj>
              </mc:Choice>
              <mc:Fallback>
                <p:oleObj name="Equation" r:id="rId26" imgW="927077" imgH="279446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46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16200" y="139572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99573" imgH="292123" progId="Equation.DSMT4">
                  <p:embed/>
                </p:oleObj>
              </mc:Choice>
              <mc:Fallback>
                <p:oleObj name="Equation" r:id="rId2" imgW="3199573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572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20850" y="1752600"/>
          <a:ext cx="457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898" imgH="799756" progId="Equation.DSMT4">
                  <p:embed/>
                </p:oleObj>
              </mc:Choice>
              <mc:Fallback>
                <p:oleObj name="Equation" r:id="rId4" imgW="4570898" imgH="799756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752600"/>
                        <a:ext cx="457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76500" y="2546350"/>
          <a:ext cx="363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1695" imgH="787078" progId="Equation.DSMT4">
                  <p:embed/>
                </p:oleObj>
              </mc:Choice>
              <mc:Fallback>
                <p:oleObj name="Equation" r:id="rId6" imgW="3631695" imgH="787078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546350"/>
                        <a:ext cx="3632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29000" y="36703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095" imgH="292123" progId="Equation.DSMT4">
                  <p:embed/>
                </p:oleObj>
              </mc:Choice>
              <mc:Fallback>
                <p:oleObj name="Equation" r:id="rId8" imgW="1498095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703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515100" y="2209800"/>
          <a:ext cx="186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280" imgH="304800" progId="Equation.DSMT4">
                  <p:embed/>
                </p:oleObj>
              </mc:Choice>
              <mc:Fallback>
                <p:oleObj name="Equation" r:id="rId10" imgW="1866280" imgH="304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209800"/>
                        <a:ext cx="1866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515100" y="2971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971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99150"/>
              </p:ext>
            </p:extLst>
          </p:nvPr>
        </p:nvGraphicFramePr>
        <p:xfrm>
          <a:off x="6496050" y="37020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228600" progId="Equation.DSMT4">
                  <p:embed/>
                </p:oleObj>
              </mc:Choice>
              <mc:Fallback>
                <p:oleObj name="Equation" r:id="rId14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7020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Linear Equations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Involving Decimals 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0886"/>
              </p:ext>
            </p:extLst>
          </p:nvPr>
        </p:nvGraphicFramePr>
        <p:xfrm>
          <a:off x="3517900" y="13970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847" imgH="355508" progId="Equation.DSMT4">
                  <p:embed/>
                </p:oleObj>
              </mc:Choice>
              <mc:Fallback>
                <p:oleObj name="Equation" r:id="rId2" imgW="2577847" imgH="355508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3970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25700" y="27686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7847" imgH="355508" progId="Equation.DSMT4">
                  <p:embed/>
                </p:oleObj>
              </mc:Choice>
              <mc:Fallback>
                <p:oleObj name="Equation" r:id="rId4" imgW="2577847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686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3340100"/>
          <a:ext cx="408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88619" imgH="355508" progId="Equation.DSMT4">
                  <p:embed/>
                </p:oleObj>
              </mc:Choice>
              <mc:Fallback>
                <p:oleObj name="Equation" r:id="rId6" imgW="4088619" imgH="355508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40100"/>
                        <a:ext cx="408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438400" y="3911600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249" imgH="355508" progId="Equation.DSMT4">
                  <p:embed/>
                </p:oleObj>
              </mc:Choice>
              <mc:Fallback>
                <p:oleObj name="Equation" r:id="rId8" imgW="1828249" imgH="355508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11600"/>
                        <a:ext cx="1828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752600" y="4483100"/>
          <a:ext cx="317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4219" imgH="355508" progId="Equation.DSMT4">
                  <p:embed/>
                </p:oleObj>
              </mc:Choice>
              <mc:Fallback>
                <p:oleObj name="Equation" r:id="rId10" imgW="3174219" imgH="355508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83100"/>
                        <a:ext cx="317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098800" y="5054600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85" imgH="355508" progId="Equation.DSMT4">
                  <p:embed/>
                </p:oleObj>
              </mc:Choice>
              <mc:Fallback>
                <p:oleObj name="Equation" r:id="rId12" imgW="977785" imgH="355508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054600"/>
                        <a:ext cx="97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6108700" y="28067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633" imgH="279446" progId="Equation.DSMT4">
                  <p:embed/>
                </p:oleObj>
              </mc:Choice>
              <mc:Fallback>
                <p:oleObj name="Equation" r:id="rId14" imgW="2031633" imgH="279446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8067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108700" y="3397250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71080" imgH="241415" progId="Equation.DSMT4">
                  <p:embed/>
                </p:oleObj>
              </mc:Choice>
              <mc:Fallback>
                <p:oleObj name="Equation" r:id="rId16" imgW="2171080" imgH="241415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397250"/>
                        <a:ext cx="2171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108700" y="3949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77" imgH="279446" progId="Equation.DSMT4">
                  <p:embed/>
                </p:oleObj>
              </mc:Choice>
              <mc:Fallback>
                <p:oleObj name="Equation" r:id="rId18" imgW="927077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49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8700" y="4508500"/>
          <a:ext cx="231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11078" imgH="304800" progId="Equation.DSMT4">
                  <p:embed/>
                </p:oleObj>
              </mc:Choice>
              <mc:Fallback>
                <p:oleObj name="Equation" r:id="rId20" imgW="2311078" imgH="3048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508500"/>
                        <a:ext cx="231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08700" y="5092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77" imgH="279446" progId="Equation.DSMT4">
                  <p:embed/>
                </p:oleObj>
              </mc:Choice>
              <mc:Fallback>
                <p:oleObj name="Equation" r:id="rId22" imgW="927077" imgH="279446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5092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Linear Equations Involving Decimals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55642"/>
              </p:ext>
            </p:extLst>
          </p:nvPr>
        </p:nvGraphicFramePr>
        <p:xfrm>
          <a:off x="2133600" y="1729724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847" imgH="355508" progId="Equation.DSMT4">
                  <p:embed/>
                </p:oleObj>
              </mc:Choice>
              <mc:Fallback>
                <p:oleObj name="Equation" r:id="rId2" imgW="2577847" imgH="355508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29724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87694"/>
              </p:ext>
            </p:extLst>
          </p:nvPr>
        </p:nvGraphicFramePr>
        <p:xfrm>
          <a:off x="1600200" y="2042154"/>
          <a:ext cx="360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06341" imgH="799756" progId="Equation.DSMT4">
                  <p:embed/>
                </p:oleObj>
              </mc:Choice>
              <mc:Fallback>
                <p:oleObj name="Equation" r:id="rId4" imgW="3606341" imgH="799756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42154"/>
                        <a:ext cx="360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58593"/>
              </p:ext>
            </p:extLst>
          </p:nvPr>
        </p:nvGraphicFramePr>
        <p:xfrm>
          <a:off x="1752600" y="2804154"/>
          <a:ext cx="321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12250" imgH="787078" progId="Equation.DSMT4">
                  <p:embed/>
                </p:oleObj>
              </mc:Choice>
              <mc:Fallback>
                <p:oleObj name="Equation" r:id="rId6" imgW="3212250" imgH="787078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04154"/>
                        <a:ext cx="321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35718"/>
              </p:ext>
            </p:extLst>
          </p:nvPr>
        </p:nvGraphicFramePr>
        <p:xfrm>
          <a:off x="2616200" y="3870954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385" imgH="292123" progId="Equation.DSMT4">
                  <p:embed/>
                </p:oleObj>
              </mc:Choice>
              <mc:Fallback>
                <p:oleObj name="Equation" r:id="rId8" imgW="1587385" imgH="29212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870954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59322"/>
              </p:ext>
            </p:extLst>
          </p:nvPr>
        </p:nvGraphicFramePr>
        <p:xfrm>
          <a:off x="5410200" y="2499354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216" imgH="279446" progId="Equation.DSMT4">
                  <p:embed/>
                </p:oleObj>
              </mc:Choice>
              <mc:Fallback>
                <p:oleObj name="Equation" r:id="rId10" imgW="1930216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9354"/>
                        <a:ext cx="193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52039"/>
              </p:ext>
            </p:extLst>
          </p:nvPr>
        </p:nvGraphicFramePr>
        <p:xfrm>
          <a:off x="5410200" y="326135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6135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41440"/>
              </p:ext>
            </p:extLst>
          </p:nvPr>
        </p:nvGraphicFramePr>
        <p:xfrm>
          <a:off x="5391150" y="3902704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28600" progId="Equation.DSMT4">
                  <p:embed/>
                </p:oleObj>
              </mc:Choice>
              <mc:Fallback>
                <p:oleObj name="Equation" r:id="rId14" imgW="16380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902704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558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Symbol</vt:lpstr>
      <vt:lpstr>Courier New</vt:lpstr>
      <vt:lpstr>Arial</vt:lpstr>
      <vt:lpstr>Calibri</vt:lpstr>
      <vt:lpstr>Office Theme</vt:lpstr>
      <vt:lpstr>Equation</vt:lpstr>
      <vt:lpstr>Section 9.3</vt:lpstr>
      <vt:lpstr>Procedure: Solving Linear Equations that Simplify to the Form ax + b = cx + d</vt:lpstr>
      <vt:lpstr>Procedure: Solving Linear Equations that Simplify to the Form ax + b = cx + d (cont.)</vt:lpstr>
      <vt:lpstr>Example 1: Solving Linear Equations of the Form ax + b = cx + d </vt:lpstr>
      <vt:lpstr>Example 1: Solving Linear Equations of the Form ax + b = cx + d (cont.)</vt:lpstr>
      <vt:lpstr>Example 2: Solving Linear Equations of the Form ax + b = cx + d</vt:lpstr>
      <vt:lpstr>Example 2: Solving Linear Equations of the Form ax + b = cx + d (cont.)</vt:lpstr>
      <vt:lpstr>Example 3: Solving Linear Equations  Involving Decimals </vt:lpstr>
      <vt:lpstr>Example 3: Solving Linear Equations Involving Decimals (cont.)</vt:lpstr>
      <vt:lpstr>Example 4: Solving Linear Equations Involving Fractions </vt:lpstr>
      <vt:lpstr>Example 4: Solving Linear Equations Involving Fractions (cont.)</vt:lpstr>
      <vt:lpstr>Example 5: Solving Linear Equations Involving Parentheses</vt:lpstr>
      <vt:lpstr>Example 5: Solving Linear Equations Involving Parentheses (cont.)</vt:lpstr>
      <vt:lpstr>Example 6: Solving Linear Equations Involving Parentheses </vt:lpstr>
      <vt:lpstr>Example 6: Solving Linear Equations Involving Parentheses (cont.)</vt:lpstr>
      <vt:lpstr>Completion Example 7: Solving Equations Involving Parentheses</vt:lpstr>
      <vt:lpstr>Completion Example 7: Solving Equations Involving Parentheses (cont.)</vt:lpstr>
      <vt:lpstr>Example 8: Determining Types of Equations</vt:lpstr>
      <vt:lpstr>Example 8: Determining Types of Equations (cont.)</vt:lpstr>
      <vt:lpstr>Example 9: Determining Types of Equations</vt:lpstr>
      <vt:lpstr>Example 10: Determining Types of Equations</vt:lpstr>
      <vt:lpstr>Example 10: Determining Types of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126</cp:revision>
  <dcterms:created xsi:type="dcterms:W3CDTF">2013-04-26T14:43:13Z</dcterms:created>
  <dcterms:modified xsi:type="dcterms:W3CDTF">2023-06-16T13:46:07Z</dcterms:modified>
</cp:coreProperties>
</file>