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99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0"/>
  </p:normalViewPr>
  <p:slideViewPr>
    <p:cSldViewPr>
      <p:cViewPr varScale="1">
        <p:scale>
          <a:sx n="104" d="100"/>
          <a:sy n="104" d="100"/>
        </p:scale>
        <p:origin x="14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e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e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Applications: Number Problems </a:t>
            </a:r>
          </a:p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and Consecutive Integers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sz="3200" dirty="0">
                <a:solidFill>
                  <a:schemeClr val="accent1"/>
                </a:solidFill>
              </a:rPr>
              <a:t> Consecutive Integers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sum of three consecutive odd</a:t>
                </a:r>
                <a:r>
                  <a:rPr lang="en-US" b="1" i="0" dirty="0">
                    <a:solidFill>
                      <a:schemeClr val="tx1"/>
                    </a:solidFill>
                  </a:rPr>
                  <a:t> </a:t>
                </a:r>
                <a:r>
                  <a:rPr lang="en-US" i="0" dirty="0">
                    <a:solidFill>
                      <a:schemeClr val="tx1"/>
                    </a:solidFill>
                  </a:rPr>
                  <a:t>integers is </a:t>
                </a:r>
                <a:r>
                  <a:rPr lang="en-US" i="0" dirty="0">
                    <a:solidFill>
                      <a:srgbClr val="0000FF"/>
                    </a:solidFill>
                    <a:latin typeface="Symbol" pitchFamily="18" charset="2"/>
                  </a:rPr>
                  <a:t>-</a:t>
                </a:r>
                <a:r>
                  <a:rPr lang="en-US" i="0" dirty="0">
                    <a:solidFill>
                      <a:srgbClr val="0000FF"/>
                    </a:solidFill>
                  </a:rPr>
                  <a:t>3</a:t>
                </a:r>
                <a:r>
                  <a:rPr lang="en-US" i="0" dirty="0">
                    <a:solidFill>
                      <a:schemeClr val="tx1"/>
                    </a:solidFill>
                  </a:rPr>
                  <a:t>. What are the integers?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first odd integer,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odd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third odd integer. 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  <a:blipFill>
                <a:blip r:embed="rId2"/>
                <a:stretch>
                  <a:fillRect l="-1481" t="-2065" r="-74" b="-3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dirty="0">
                <a:solidFill>
                  <a:schemeClr val="accent1"/>
                </a:solidFill>
              </a:rPr>
              <a:t> Consecutive </a:t>
            </a:r>
            <a:r>
              <a:rPr lang="en-US" sz="3200" dirty="0">
                <a:solidFill>
                  <a:schemeClr val="accent1"/>
                </a:solidFill>
              </a:rPr>
              <a:t>Integers (cont.)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5486400"/>
            <a:ext cx="797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three consecutive odd integers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3,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and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8810"/>
              </p:ext>
            </p:extLst>
          </p:nvPr>
        </p:nvGraphicFramePr>
        <p:xfrm>
          <a:off x="5759450" y="2733675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40800" imgH="264960" progId="Equation.DSMT4">
                  <p:embed/>
                </p:oleObj>
              </mc:Choice>
              <mc:Fallback>
                <p:oleObj name="Equation" r:id="rId2" imgW="2440800" imgH="26496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733675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84963" y="31115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556" imgH="292123" progId="Equation.DSMT4">
                  <p:embed/>
                </p:oleObj>
              </mc:Choice>
              <mc:Fallback>
                <p:oleObj name="Equation" r:id="rId4" imgW="1104556" imgH="292123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31115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82361"/>
              </p:ext>
            </p:extLst>
          </p:nvPr>
        </p:nvGraphicFramePr>
        <p:xfrm>
          <a:off x="6661150" y="3463925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70000" imgH="886680" progId="Equation.DSMT4">
                  <p:embed/>
                </p:oleObj>
              </mc:Choice>
              <mc:Fallback>
                <p:oleObj name="Equation" r:id="rId6" imgW="1170000" imgH="8866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463925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70700" y="44259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77" imgH="292123" progId="Equation.DSMT4">
                  <p:embed/>
                </p:oleObj>
              </mc:Choice>
              <mc:Fallback>
                <p:oleObj name="Equation" r:id="rId8" imgW="927077" imgH="292123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4259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05563" y="4810125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678" imgH="279446" progId="Equation.DSMT4">
                  <p:embed/>
                </p:oleObj>
              </mc:Choice>
              <mc:Fallback>
                <p:oleObj name="Equation" r:id="rId10" imgW="1396678" imgH="279446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810125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84311"/>
              </p:ext>
            </p:extLst>
          </p:nvPr>
        </p:nvGraphicFramePr>
        <p:xfrm>
          <a:off x="6411913" y="51816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264960" progId="Equation.DSMT4">
                  <p:embed/>
                </p:oleObj>
              </mc:Choice>
              <mc:Fallback>
                <p:oleObj name="Equation" r:id="rId12" imgW="1142640" imgH="26496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1816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6702"/>
              </p:ext>
            </p:extLst>
          </p:nvPr>
        </p:nvGraphicFramePr>
        <p:xfrm>
          <a:off x="1308100" y="1130300"/>
          <a:ext cx="646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54800" imgH="639720" progId="Equation.DSMT4">
                  <p:embed/>
                </p:oleObj>
              </mc:Choice>
              <mc:Fallback>
                <p:oleObj name="Equation" r:id="rId14" imgW="6454800" imgH="63972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30300"/>
                        <a:ext cx="646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405313" y="1781175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77603" imgH="469601" progId="Equation.DSMT4">
                  <p:embed/>
                </p:oleObj>
              </mc:Choice>
              <mc:Fallback>
                <p:oleObj name="Equation" r:id="rId16" imgW="3377603" imgH="469601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81175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196013" y="234315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87385" imgH="292123" progId="Equation.DSMT4">
                  <p:embed/>
                </p:oleObj>
              </mc:Choice>
              <mc:Fallback>
                <p:oleObj name="Equation" r:id="rId18" imgW="1587385" imgH="292123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34315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Find three consecutive integers such that the sum of the first and third is </a:t>
                </a:r>
                <a:r>
                  <a:rPr lang="en-US" i="0" dirty="0">
                    <a:solidFill>
                      <a:srgbClr val="0000FF"/>
                    </a:solidFill>
                  </a:rPr>
                  <a:t>76</a:t>
                </a:r>
                <a:r>
                  <a:rPr lang="en-US" i="0" dirty="0">
                    <a:solidFill>
                      <a:schemeClr val="tx1"/>
                    </a:solidFill>
                  </a:rPr>
                  <a:t> less than three times the second.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first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third integer.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three consecutive integers are </a:t>
            </a:r>
            <a:r>
              <a:rPr lang="en-US" dirty="0">
                <a:solidFill>
                  <a:srgbClr val="FF0008"/>
                </a:solidFill>
              </a:rPr>
              <a:t>75, 76, and 77</a:t>
            </a:r>
            <a:r>
              <a:rPr lang="en-US" dirty="0"/>
              <a:t>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16400" y="2362200"/>
          <a:ext cx="269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1941" imgH="292123" progId="Equation.DSMT4">
                  <p:embed/>
                </p:oleObj>
              </mc:Choice>
              <mc:Fallback>
                <p:oleObj name="Equation" r:id="rId2" imgW="2691941" imgH="29212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362200"/>
                        <a:ext cx="269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222750" y="2763838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6434" imgH="292123" progId="Equation.DSMT4">
                  <p:embed/>
                </p:oleObj>
              </mc:Choice>
              <mc:Fallback>
                <p:oleObj name="Equation" r:id="rId4" imgW="2196434" imgH="292123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763838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10790"/>
              </p:ext>
            </p:extLst>
          </p:nvPr>
        </p:nvGraphicFramePr>
        <p:xfrm>
          <a:off x="3625850" y="3173413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264960" progId="Equation.DSMT4">
                  <p:embed/>
                </p:oleObj>
              </mc:Choice>
              <mc:Fallback>
                <p:oleObj name="Equation" r:id="rId6" imgW="3382560" imgH="26496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173413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51300" y="3568701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156" imgH="292123" progId="Equation.DSMT4">
                  <p:embed/>
                </p:oleObj>
              </mc:Choice>
              <mc:Fallback>
                <p:oleObj name="Equation" r:id="rId8" imgW="1714156" imgH="292123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568701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94379"/>
              </p:ext>
            </p:extLst>
          </p:nvPr>
        </p:nvGraphicFramePr>
        <p:xfrm>
          <a:off x="3452813" y="3976688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264960" progId="Equation.DSMT4">
                  <p:embed/>
                </p:oleObj>
              </mc:Choice>
              <mc:Fallback>
                <p:oleObj name="Equation" r:id="rId10" imgW="2925360" imgH="26496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976688"/>
                        <a:ext cx="293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728633" y="437303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510" imgH="291947" progId="Equation.DSMT4">
                  <p:embed/>
                </p:oleObj>
              </mc:Choice>
              <mc:Fallback>
                <p:oleObj name="Equation" r:id="rId12" imgW="888510" imgH="291947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633" y="437303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711700" y="47752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324" imgH="292123" progId="Equation.DSMT4">
                  <p:embed/>
                </p:oleObj>
              </mc:Choice>
              <mc:Fallback>
                <p:oleObj name="Equation" r:id="rId14" imgW="1371324" imgH="292123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752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717345" y="5177366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324" imgH="279446" progId="Equation.DSMT4">
                  <p:embed/>
                </p:oleObj>
              </mc:Choice>
              <mc:Fallback>
                <p:oleObj name="Equation" r:id="rId16" imgW="1371324" imgH="279446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345" y="5177366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6564"/>
              </p:ext>
            </p:extLst>
          </p:nvPr>
        </p:nvGraphicFramePr>
        <p:xfrm>
          <a:off x="1447800" y="1193800"/>
          <a:ext cx="6489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82160" imgH="639720" progId="Equation.DSMT4">
                  <p:embed/>
                </p:oleObj>
              </mc:Choice>
              <mc:Fallback>
                <p:oleObj name="Equation" r:id="rId18" imgW="6482160" imgH="63972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489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657600" y="1811338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17050" imgH="469601" progId="Equation.DSMT4">
                  <p:embed/>
                </p:oleObj>
              </mc:Choice>
              <mc:Fallback>
                <p:oleObj name="Equation" r:id="rId20" imgW="3517050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11338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38200" y="20701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85" imgH="292123" progId="Equation.DSMT4">
                  <p:embed/>
                </p:oleObj>
              </mc:Choice>
              <mc:Fallback>
                <p:oleObj name="Equation" r:id="rId2" imgW="1892185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1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0901"/>
              </p:ext>
            </p:extLst>
          </p:nvPr>
        </p:nvGraphicFramePr>
        <p:xfrm>
          <a:off x="3048000" y="20637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280" imgH="292320" progId="Equation.DSMT4">
                  <p:embed/>
                </p:oleObj>
              </mc:Choice>
              <mc:Fallback>
                <p:oleObj name="Equation" r:id="rId4" imgW="530280" imgH="29232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3750"/>
                        <a:ext cx="546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911600" y="1981200"/>
          <a:ext cx="386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59881" imgH="469601" progId="Equation.DSMT4">
                  <p:embed/>
                </p:oleObj>
              </mc:Choice>
              <mc:Fallback>
                <p:oleObj name="Equation" r:id="rId6" imgW="3859881" imgH="469601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81200"/>
                        <a:ext cx="386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Joe wants to budget      of his monthly income for rent.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He found an apartment he likes for </a:t>
            </a:r>
            <a:r>
              <a:rPr lang="en-US" i="0" dirty="0">
                <a:solidFill>
                  <a:srgbClr val="0000FF"/>
                </a:solidFill>
              </a:rPr>
              <a:t>$800 </a:t>
            </a:r>
            <a:r>
              <a:rPr lang="en-US" i="0" dirty="0">
                <a:solidFill>
                  <a:schemeClr val="tx1"/>
                </a:solidFill>
              </a:rPr>
              <a:t>a month. What monthly income does he need to be able to afford this apartment?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Joe’s monthly income, then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51848"/>
              </p:ext>
            </p:extLst>
          </p:nvPr>
        </p:nvGraphicFramePr>
        <p:xfrm>
          <a:off x="5632450" y="35052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6314" imgH="838292" progId="Equation.DSMT4">
                  <p:embed/>
                </p:oleObj>
              </mc:Choice>
              <mc:Fallback>
                <p:oleObj name="Equation" r:id="rId2" imgW="1486314" imgH="83829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5052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8140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92" imgH="837787" progId="Equation.DSMT4">
                  <p:embed/>
                </p:oleObj>
              </mc:Choice>
              <mc:Fallback>
                <p:oleObj name="Equation" r:id="rId4" imgW="254092" imgH="837787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 (cont.)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8000" y="388620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Joe’s monthly income should be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$2000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575050" y="1371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970" imgH="837787" progId="Equation.DSMT4">
                  <p:embed/>
                </p:oleObj>
              </mc:Choice>
              <mc:Fallback>
                <p:oleObj name="Equation" r:id="rId2" imgW="1345970" imgH="837787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71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2597"/>
              </p:ext>
            </p:extLst>
          </p:nvPr>
        </p:nvGraphicFramePr>
        <p:xfrm>
          <a:off x="3173413" y="2328863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4200" imgH="886680" progId="Equation.DSMT4">
                  <p:embed/>
                </p:oleObj>
              </mc:Choice>
              <mc:Fallback>
                <p:oleObj name="Equation" r:id="rId4" imgW="2194200" imgH="88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2328863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25522" y="34417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231" imgH="292123" progId="Equation.DSMT4">
                  <p:embed/>
                </p:oleObj>
              </mc:Choice>
              <mc:Fallback>
                <p:oleObj name="Equation" r:id="rId6" imgW="1257231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522" y="34417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 student bought a calculator and a textbook for a total of </a:t>
                </a:r>
                <a:r>
                  <a:rPr lang="en-US" i="0" dirty="0">
                    <a:solidFill>
                      <a:srgbClr val="0000FF"/>
                    </a:solidFill>
                  </a:rPr>
                  <a:t>$200.80 </a:t>
                </a:r>
                <a:r>
                  <a:rPr lang="en-US" i="0" dirty="0">
                    <a:solidFill>
                      <a:schemeClr val="tx1"/>
                    </a:solidFill>
                  </a:rPr>
                  <a:t>(including tax). The textbook cost </a:t>
                </a:r>
                <a:r>
                  <a:rPr lang="en-US" i="0" dirty="0">
                    <a:solidFill>
                      <a:srgbClr val="0000FF"/>
                    </a:solidFill>
                  </a:rPr>
                  <a:t>$20.50 </a:t>
                </a:r>
                <a:r>
                  <a:rPr lang="en-US" i="0" dirty="0">
                    <a:solidFill>
                      <a:schemeClr val="tx1"/>
                    </a:solidFill>
                  </a:rPr>
                  <a:t>more than the calculator. He then challenged a friend to calculate the cost of each item.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His friend proceeded as follows.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cost of the calculator,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+20.50=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cost of the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textbook.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equation to be solved is: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2133" r="-1704" b="-10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476C79-6753-D461-2BDF-2F6C77A5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43889"/>
            <a:ext cx="2610214" cy="233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9886"/>
              </p:ext>
            </p:extLst>
          </p:nvPr>
        </p:nvGraphicFramePr>
        <p:xfrm>
          <a:off x="1357313" y="1174750"/>
          <a:ext cx="485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6240" imgH="1115280" progId="Equation.DSMT4">
                  <p:embed/>
                </p:oleObj>
              </mc:Choice>
              <mc:Fallback>
                <p:oleObj name="Equation" r:id="rId2" imgW="4836240" imgH="11152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174750"/>
                        <a:ext cx="4851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339"/>
              </p:ext>
            </p:extLst>
          </p:nvPr>
        </p:nvGraphicFramePr>
        <p:xfrm>
          <a:off x="3103563" y="2444750"/>
          <a:ext cx="275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2840" imgH="264960" progId="Equation.DSMT4">
                  <p:embed/>
                </p:oleObj>
              </mc:Choice>
              <mc:Fallback>
                <p:oleObj name="Equation" r:id="rId4" imgW="2742840" imgH="26496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444750"/>
                        <a:ext cx="275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3338"/>
              </p:ext>
            </p:extLst>
          </p:nvPr>
        </p:nvGraphicFramePr>
        <p:xfrm>
          <a:off x="2014538" y="2882900"/>
          <a:ext cx="490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91320" imgH="264960" progId="Equation.DSMT4">
                  <p:embed/>
                </p:oleObj>
              </mc:Choice>
              <mc:Fallback>
                <p:oleObj name="Equation" r:id="rId6" imgW="4891320" imgH="26496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882900"/>
                        <a:ext cx="490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28386"/>
              </p:ext>
            </p:extLst>
          </p:nvPr>
        </p:nvGraphicFramePr>
        <p:xfrm>
          <a:off x="4141788" y="3778250"/>
          <a:ext cx="177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4360" imgH="886680" progId="Equation.DSMT4">
                  <p:embed/>
                </p:oleObj>
              </mc:Choice>
              <mc:Fallback>
                <p:oleObj name="Equation" r:id="rId8" imgW="1764360" imgH="8866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3778250"/>
                        <a:ext cx="177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356100" y="48006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293" imgH="292123" progId="Equation.DSMT4">
                  <p:embed/>
                </p:oleObj>
              </mc:Choice>
              <mc:Fallback>
                <p:oleObj name="Equation" r:id="rId10" imgW="1333293" imgH="292123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00600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263900" y="5334000"/>
          <a:ext cx="261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5878" imgH="292123" progId="Equation.DSMT4">
                  <p:embed/>
                </p:oleObj>
              </mc:Choice>
              <mc:Fallback>
                <p:oleObj name="Equation" r:id="rId12" imgW="2615878" imgH="292123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261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178300" y="3352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801" imgH="292123" progId="Equation.DSMT4">
                  <p:embed/>
                </p:oleObj>
              </mc:Choice>
              <mc:Fallback>
                <p:oleObj name="Equation" r:id="rId14" imgW="1688801" imgH="29212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3787"/>
              </p:ext>
            </p:extLst>
          </p:nvPr>
        </p:nvGraphicFramePr>
        <p:xfrm>
          <a:off x="6184900" y="4857750"/>
          <a:ext cx="179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82720" imgH="219240" progId="Equation.DSMT4">
                  <p:embed/>
                </p:oleObj>
              </mc:Choice>
              <mc:Fallback>
                <p:oleObj name="Equation" r:id="rId16" imgW="1782720" imgH="21924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857750"/>
                        <a:ext cx="179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9729"/>
              </p:ext>
            </p:extLst>
          </p:nvPr>
        </p:nvGraphicFramePr>
        <p:xfrm>
          <a:off x="6203950" y="5340350"/>
          <a:ext cx="170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91280" imgH="219240" progId="Equation.DSMT4">
                  <p:embed/>
                </p:oleObj>
              </mc:Choice>
              <mc:Fallback>
                <p:oleObj name="Equation" r:id="rId18" imgW="1691280" imgH="21924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40350"/>
                        <a:ext cx="170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costs </a:t>
            </a:r>
            <a:r>
              <a:rPr lang="en-US" i="0" dirty="0">
                <a:solidFill>
                  <a:srgbClr val="FF0000"/>
                </a:solidFill>
              </a:rPr>
              <a:t>$90.15 </a:t>
            </a:r>
            <a:r>
              <a:rPr lang="en-US" i="0" dirty="0">
                <a:solidFill>
                  <a:schemeClr val="tx1"/>
                </a:solidFill>
              </a:rPr>
              <a:t>and the textbook costs </a:t>
            </a:r>
            <a:r>
              <a:rPr lang="en-US" i="0" dirty="0">
                <a:solidFill>
                  <a:srgbClr val="000099"/>
                </a:solidFill>
              </a:rPr>
              <a:t>$90.15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$20.50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$110.65</a:t>
            </a:r>
            <a:r>
              <a:rPr lang="en-US" i="0" dirty="0">
                <a:solidFill>
                  <a:schemeClr val="tx1"/>
                </a:solidFill>
              </a:rPr>
              <a:t>, with tax included in each price.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If a number is decreased by </a:t>
            </a:r>
            <a:r>
              <a:rPr lang="en-US" i="0" dirty="0">
                <a:solidFill>
                  <a:srgbClr val="0000FF"/>
                </a:solidFill>
              </a:rPr>
              <a:t>36</a:t>
            </a:r>
            <a:r>
              <a:rPr lang="en-US" i="0" dirty="0">
                <a:solidFill>
                  <a:schemeClr val="tx1"/>
                </a:solidFill>
              </a:rPr>
              <a:t> and the result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twice the number, what is the number?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98106"/>
              </p:ext>
            </p:extLst>
          </p:nvPr>
        </p:nvGraphicFramePr>
        <p:xfrm>
          <a:off x="558800" y="27749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5360" imgH="822600" progId="Equation.DSMT4">
                  <p:embed/>
                </p:oleObj>
              </mc:Choice>
              <mc:Fallback>
                <p:oleObj name="Equation" r:id="rId2" imgW="2925360" imgH="822600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7749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9558"/>
              </p:ext>
            </p:extLst>
          </p:nvPr>
        </p:nvGraphicFramePr>
        <p:xfrm>
          <a:off x="3854450" y="2819400"/>
          <a:ext cx="125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786240" progId="Equation.DSMT4">
                  <p:embed/>
                </p:oleObj>
              </mc:Choice>
              <mc:Fallback>
                <p:oleObj name="Equation" r:id="rId4" imgW="1243080" imgH="78624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819400"/>
                        <a:ext cx="1257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33156"/>
              </p:ext>
            </p:extLst>
          </p:nvPr>
        </p:nvGraphicFramePr>
        <p:xfrm>
          <a:off x="5486400" y="281305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1880" imgH="786240" progId="Equation.DSMT4">
                  <p:embed/>
                </p:oleObj>
              </mc:Choice>
              <mc:Fallback>
                <p:oleObj name="Equation" r:id="rId6" imgW="3071880" imgH="78624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3050"/>
                        <a:ext cx="3086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18934"/>
              </p:ext>
            </p:extLst>
          </p:nvPr>
        </p:nvGraphicFramePr>
        <p:xfrm>
          <a:off x="3022600" y="3746500"/>
          <a:ext cx="308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71880" imgH="264960" progId="Equation.DSMT4">
                  <p:embed/>
                </p:oleObj>
              </mc:Choice>
              <mc:Fallback>
                <p:oleObj name="Equation" r:id="rId8" imgW="3071880" imgH="26496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46500"/>
                        <a:ext cx="3086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33800" y="4240213"/>
          <a:ext cx="177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292123" progId="Equation.DSMT4">
                  <p:embed/>
                </p:oleObj>
              </mc:Choice>
              <mc:Fallback>
                <p:oleObj name="Equation" r:id="rId10" imgW="1777541" imgH="2921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40213"/>
                        <a:ext cx="177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89843"/>
              </p:ext>
            </p:extLst>
          </p:nvPr>
        </p:nvGraphicFramePr>
        <p:xfrm>
          <a:off x="3124200" y="4745038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07800" imgH="264960" progId="Equation.DSMT4">
                  <p:embed/>
                </p:oleObj>
              </mc:Choice>
              <mc:Fallback>
                <p:oleObj name="Equation" r:id="rId12" imgW="3007800" imgH="26496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45038"/>
                        <a:ext cx="302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4300" y="51943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180" imgH="291947" progId="Equation.DSMT4">
                  <p:embed/>
                </p:oleObj>
              </mc:Choice>
              <mc:Fallback>
                <p:oleObj name="Equation" r:id="rId14" imgW="901180" imgH="291947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943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8950" y="5475642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</a:t>
            </a:r>
            <a:r>
              <a:rPr lang="en-US" b="1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46088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the sum of a number and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 is equal to twice the number plus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. Find the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2527"/>
              </p:ext>
            </p:extLst>
          </p:nvPr>
        </p:nvGraphicFramePr>
        <p:xfrm>
          <a:off x="685800" y="2698750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2800" imgH="987120" progId="Equation.DSMT4">
                  <p:embed/>
                </p:oleObj>
              </mc:Choice>
              <mc:Fallback>
                <p:oleObj name="Equation" r:id="rId2" imgW="3592800" imgH="98712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750"/>
                        <a:ext cx="360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2840"/>
              </p:ext>
            </p:extLst>
          </p:nvPr>
        </p:nvGraphicFramePr>
        <p:xfrm>
          <a:off x="4711700" y="269875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822600" progId="Equation.DSMT4">
                  <p:embed/>
                </p:oleObj>
              </mc:Choice>
              <mc:Fallback>
                <p:oleObj name="Equation" r:id="rId4" imgW="1051200" imgH="8226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69875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0495"/>
              </p:ext>
            </p:extLst>
          </p:nvPr>
        </p:nvGraphicFramePr>
        <p:xfrm>
          <a:off x="6159500" y="269875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4880" imgH="822600" progId="Equation.DSMT4">
                  <p:embed/>
                </p:oleObj>
              </mc:Choice>
              <mc:Fallback>
                <p:oleObj name="Equation" r:id="rId6" imgW="2504880" imgH="8226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69875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64000" y="3524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111" imgH="292123" progId="Equation.DSMT4">
                  <p:embed/>
                </p:oleObj>
              </mc:Choice>
              <mc:Fallback>
                <p:oleObj name="Equation" r:id="rId8" imgW="2209111" imgH="292123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524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421"/>
              </p:ext>
            </p:extLst>
          </p:nvPr>
        </p:nvGraphicFramePr>
        <p:xfrm>
          <a:off x="3454400" y="4002088"/>
          <a:ext cx="342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9280" imgH="264960" progId="Equation.DSMT4">
                  <p:embed/>
                </p:oleObj>
              </mc:Choice>
              <mc:Fallback>
                <p:oleObj name="Equation" r:id="rId10" imgW="3419280" imgH="26496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002088"/>
                        <a:ext cx="342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48150" y="4467225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71324" imgH="292123" progId="Equation.DSMT4">
                  <p:embed/>
                </p:oleObj>
              </mc:Choice>
              <mc:Fallback>
                <p:oleObj name="Equation" r:id="rId12" imgW="1371324" imgH="292123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67225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509"/>
              </p:ext>
            </p:extLst>
          </p:nvPr>
        </p:nvGraphicFramePr>
        <p:xfrm>
          <a:off x="3665538" y="494506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50600" imgH="264960" progId="Equation.DSMT4">
                  <p:embed/>
                </p:oleObj>
              </mc:Choice>
              <mc:Fallback>
                <p:oleObj name="Equation" r:id="rId14" imgW="2550600" imgH="264960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4506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14900" y="53721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233" imgH="292123" progId="Equation.DSMT4">
                  <p:embed/>
                </p:oleObj>
              </mc:Choice>
              <mc:Fallback>
                <p:oleObj name="Equation" r:id="rId16" imgW="1117233" imgH="292123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721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088" y="5486400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integer is </a:t>
            </a:r>
            <a:r>
              <a:rPr lang="en-US" i="0" dirty="0">
                <a:solidFill>
                  <a:srgbClr val="0000FF"/>
                </a:solidFill>
              </a:rPr>
              <a:t>4</a:t>
            </a:r>
            <a:r>
              <a:rPr lang="en-US" i="0" dirty="0">
                <a:solidFill>
                  <a:schemeClr val="tx1"/>
                </a:solidFill>
              </a:rPr>
              <a:t> more than three times a second integer. Their sum is </a:t>
            </a:r>
            <a:r>
              <a:rPr lang="en-US" i="0" dirty="0">
                <a:solidFill>
                  <a:srgbClr val="0000FF"/>
                </a:solidFill>
              </a:rPr>
              <a:t>24</a:t>
            </a:r>
            <a:r>
              <a:rPr lang="en-US" i="0" dirty="0">
                <a:solidFill>
                  <a:schemeClr val="tx1"/>
                </a:solidFill>
              </a:rPr>
              <a:t>. What are the two integers?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second integer,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3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first integer.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4981"/>
              </p:ext>
            </p:extLst>
          </p:nvPr>
        </p:nvGraphicFramePr>
        <p:xfrm>
          <a:off x="800100" y="1282700"/>
          <a:ext cx="693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21000" imgH="639720" progId="Equation.DSMT4">
                  <p:embed/>
                </p:oleObj>
              </mc:Choice>
              <mc:Fallback>
                <p:oleObj name="Equation" r:id="rId2" imgW="6921000" imgH="6397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82700"/>
                        <a:ext cx="693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89377"/>
              </p:ext>
            </p:extLst>
          </p:nvPr>
        </p:nvGraphicFramePr>
        <p:xfrm>
          <a:off x="3022600" y="1838325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585000" progId="Equation.DSMT4">
                  <p:embed/>
                </p:oleObj>
              </mc:Choice>
              <mc:Fallback>
                <p:oleObj name="Equation" r:id="rId4" imgW="2212560" imgH="5850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838325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695700" y="24812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385" imgH="279446" progId="Equation.DSMT4">
                  <p:embed/>
                </p:oleObj>
              </mc:Choice>
              <mc:Fallback>
                <p:oleObj name="Equation" r:id="rId6" imgW="1587385" imgH="279446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81263"/>
                        <a:ext cx="158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8605"/>
              </p:ext>
            </p:extLst>
          </p:nvPr>
        </p:nvGraphicFramePr>
        <p:xfrm>
          <a:off x="3244850" y="2909888"/>
          <a:ext cx="248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7520" imgH="264960" progId="Equation.DSMT4">
                  <p:embed/>
                </p:oleObj>
              </mc:Choice>
              <mc:Fallback>
                <p:oleObj name="Equation" r:id="rId8" imgW="2477520" imgH="26496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09888"/>
                        <a:ext cx="248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03700" y="3332163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01" imgH="292123" progId="Equation.DSMT4">
                  <p:embed/>
                </p:oleObj>
              </mc:Choice>
              <mc:Fallback>
                <p:oleObj name="Equation" r:id="rId10" imgW="1079201" imgH="292123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32163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18037"/>
              </p:ext>
            </p:extLst>
          </p:nvPr>
        </p:nvGraphicFramePr>
        <p:xfrm>
          <a:off x="4152900" y="3659188"/>
          <a:ext cx="116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2000" imgH="886680" progId="Equation.DSMT4">
                  <p:embed/>
                </p:oleObj>
              </mc:Choice>
              <mc:Fallback>
                <p:oleObj name="Equation" r:id="rId12" imgW="1152000" imgH="88668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59188"/>
                        <a:ext cx="116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381500" y="4572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16" imgH="292123" progId="Equation.DSMT4">
                  <p:embed/>
                </p:oleObj>
              </mc:Choice>
              <mc:Fallback>
                <p:oleObj name="Equation" r:id="rId14" imgW="711016" imgH="292123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5720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02050" y="5029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62031" imgH="292123" progId="Equation.DSMT4">
                  <p:embed/>
                </p:oleObj>
              </mc:Choice>
              <mc:Fallback>
                <p:oleObj name="Equation" r:id="rId16" imgW="1562031" imgH="292123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029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57200" y="5389039"/>
            <a:ext cx="8229600" cy="523220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two integers are 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 19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124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this section, we will be dealing only with integers. Therefore, if you get a result that has a fraction or decimal number (not an integer), you will know that an error has been made and you should correct some part of your work.</a:t>
            </a:r>
            <a:endParaRPr 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Integers</a:t>
            </a:r>
          </a:p>
        </p:txBody>
      </p:sp>
      <p:sp>
        <p:nvSpPr>
          <p:cNvPr id="1331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377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1 more than the previous integer. Three consecutive integers can be represented as</a:t>
            </a:r>
          </a:p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2,</a:t>
            </a:r>
          </a:p>
          <a:p>
            <a:pPr marL="12700" indent="-12700" algn="just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</a:t>
            </a:r>
            <a:r>
              <a:rPr lang="en-IN" dirty="0"/>
              <a:t>Consecutive Even Integers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529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Even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even integer. Three consecutive even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even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Odd Integers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53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Odd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odd integer. Three consecutive odd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odd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725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Calibri</vt:lpstr>
      <vt:lpstr>Symbol</vt:lpstr>
      <vt:lpstr>Courier New</vt:lpstr>
      <vt:lpstr>Office Theme</vt:lpstr>
      <vt:lpstr>Equation</vt:lpstr>
      <vt:lpstr>Section 9.5 </vt:lpstr>
      <vt:lpstr>Example 1: Solving Number Problems </vt:lpstr>
      <vt:lpstr>Example 2: Solving Number Problems</vt:lpstr>
      <vt:lpstr>Example 3: Solving Number Problems</vt:lpstr>
      <vt:lpstr>Example 3: Solving Number Problems (cont.)</vt:lpstr>
      <vt:lpstr>Note</vt:lpstr>
      <vt:lpstr>Definition: Consecutive Integers</vt:lpstr>
      <vt:lpstr>Definition: Consecutive Even Integers</vt:lpstr>
      <vt:lpstr>Definition: Consecutive Odd Integers</vt:lpstr>
      <vt:lpstr>Example 4: Finding Consecutive Integers </vt:lpstr>
      <vt:lpstr>Example 4: Finding Consecutive Integers (cont.)</vt:lpstr>
      <vt:lpstr>Example 5: Finding Consecutive Integers</vt:lpstr>
      <vt:lpstr>Example 5: Finding Consecutive Integers (cont.)</vt:lpstr>
      <vt:lpstr>Example 5: Finding Consecutive Integers (cont.)</vt:lpstr>
      <vt:lpstr>Example 6: Application: Calculating  Living Expenses</vt:lpstr>
      <vt:lpstr>Example 6: Application: Calculating  Living Expenses (cont.)</vt:lpstr>
      <vt:lpstr>Example 7: Application: Calculating Costs  of Purchases </vt:lpstr>
      <vt:lpstr>Example 7: Application: Calculating Costs  of Purchases (cont.)</vt:lpstr>
      <vt:lpstr>Example 7: Application: Calculating Costs  of Purchases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Allison Conger</cp:lastModifiedBy>
  <cp:revision>109</cp:revision>
  <dcterms:created xsi:type="dcterms:W3CDTF">2013-04-26T14:43:13Z</dcterms:created>
  <dcterms:modified xsi:type="dcterms:W3CDTF">2023-06-16T15:46:52Z</dcterms:modified>
</cp:coreProperties>
</file>